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358" autoAdjust="0"/>
  </p:normalViewPr>
  <p:slideViewPr>
    <p:cSldViewPr>
      <p:cViewPr varScale="1">
        <p:scale>
          <a:sx n="61" d="100"/>
          <a:sy n="61" d="100"/>
        </p:scale>
        <p:origin x="-66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Процессы управления стоимостью</a:t>
            </a:r>
            <a:endParaRPr lang="ru-RU" sz="3600" b="1" dirty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980729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sz="2800" b="1" dirty="0"/>
              <a:t>Стоимостная оценка </a:t>
            </a:r>
            <a:r>
              <a:rPr lang="ru-RU" sz="2800" dirty="0"/>
              <a:t>– определение примерной стоимости ресурсов, необходимых для выполнения операций проекта.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Разработка бюджета расходов </a:t>
            </a:r>
            <a:r>
              <a:rPr lang="ru-RU" sz="2800" dirty="0"/>
              <a:t>– суммирование оценок стоимости отдельных операций или пакетов работ и формирование базового плана по стоимости.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Управление стоимостью </a:t>
            </a:r>
            <a:r>
              <a:rPr lang="ru-RU" sz="2800" dirty="0"/>
              <a:t>– воздействие на факторы, вызывающие отклонения по стоимости, и управление изменениями бюджета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58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11560" y="4462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План управления стоимостью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052736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Степень точности. </a:t>
            </a:r>
            <a:endParaRPr lang="ru-RU" sz="3200" b="1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Единицы </a:t>
            </a:r>
            <a:r>
              <a:rPr lang="ru-RU" sz="3200" b="1" dirty="0"/>
              <a:t>измерения. </a:t>
            </a:r>
            <a:endParaRPr lang="ru-RU" sz="3200" dirty="0"/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Связи организационных процедур. </a:t>
            </a:r>
            <a:endParaRPr lang="ru-RU" sz="3200" b="1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Контрольные </a:t>
            </a:r>
            <a:r>
              <a:rPr lang="ru-RU" sz="3200" b="1" dirty="0"/>
              <a:t>пороги. </a:t>
            </a:r>
            <a:endParaRPr lang="ru-RU" sz="3200" dirty="0"/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Правила расчета освоенного объема. </a:t>
            </a:r>
            <a:endParaRPr lang="ru-RU" sz="3200" dirty="0"/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Форматы отчетности</a:t>
            </a:r>
            <a:r>
              <a:rPr lang="ru-RU" sz="3200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Описания процессов.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50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стоимостной оценки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3200" b="1" dirty="0"/>
              <a:t>Оценка по аналогам</a:t>
            </a:r>
            <a:r>
              <a:rPr lang="en-US" sz="3200" b="1" dirty="0"/>
              <a:t>.</a:t>
            </a:r>
            <a:endParaRPr lang="ru-RU" sz="3200" dirty="0"/>
          </a:p>
          <a:p>
            <a:pPr marL="457200" lvl="0" indent="-457200">
              <a:buFont typeface="+mj-lt"/>
              <a:buAutoNum type="arabicPeriod"/>
            </a:pPr>
            <a:r>
              <a:rPr lang="ru-RU" sz="3200" b="1" dirty="0"/>
              <a:t>Определение ставок стоимости ресурсов</a:t>
            </a:r>
            <a:r>
              <a:rPr lang="en-US" sz="3200" b="1" dirty="0"/>
              <a:t>.</a:t>
            </a:r>
            <a:endParaRPr lang="ru-RU" sz="3200" dirty="0"/>
          </a:p>
          <a:p>
            <a:pPr marL="457200" lvl="0" indent="-457200">
              <a:buFont typeface="+mj-lt"/>
              <a:buAutoNum type="arabicPeriod"/>
            </a:pPr>
            <a:r>
              <a:rPr lang="ru-RU" sz="3200" b="1" dirty="0"/>
              <a:t>Оценка </a:t>
            </a:r>
            <a:r>
              <a:rPr lang="en-US" sz="3200" b="1" dirty="0"/>
              <a:t>"</a:t>
            </a:r>
            <a:r>
              <a:rPr lang="ru-RU" sz="3200" b="1" dirty="0"/>
              <a:t>снизу вверх</a:t>
            </a:r>
            <a:r>
              <a:rPr lang="en-US" sz="3200" b="1" dirty="0"/>
              <a:t>".</a:t>
            </a:r>
            <a:endParaRPr lang="ru-RU" sz="3200" dirty="0"/>
          </a:p>
          <a:p>
            <a:pPr marL="457200" lvl="0" indent="-457200">
              <a:buFont typeface="+mj-lt"/>
              <a:buAutoNum type="arabicPeriod"/>
            </a:pPr>
            <a:r>
              <a:rPr lang="ru-RU" sz="3200" b="1" dirty="0"/>
              <a:t>Параметрическая оценка.</a:t>
            </a:r>
            <a:endParaRPr lang="ru-RU" sz="3200" dirty="0"/>
          </a:p>
          <a:p>
            <a:pPr marL="457200" lvl="0" indent="-457200">
              <a:buFont typeface="+mj-lt"/>
              <a:buAutoNum type="arabicPeriod"/>
            </a:pPr>
            <a:r>
              <a:rPr lang="ru-RU" sz="3200" b="1" dirty="0"/>
              <a:t>Анализ предложений исполнителей.</a:t>
            </a:r>
            <a:endParaRPr lang="ru-RU" sz="3200" dirty="0"/>
          </a:p>
          <a:p>
            <a:pPr marL="457200" lvl="0" indent="-457200">
              <a:buFont typeface="+mj-lt"/>
              <a:buAutoNum type="arabicPeriod"/>
            </a:pPr>
            <a:r>
              <a:rPr lang="ru-RU" sz="3200" b="1" dirty="0"/>
              <a:t>Анализ резервов</a:t>
            </a:r>
            <a:r>
              <a:rPr lang="ru-RU" sz="3200" b="1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92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разработки бюджета расходов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484784"/>
            <a:ext cx="811151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b="1" dirty="0"/>
              <a:t>Суммирование стоимости</a:t>
            </a:r>
            <a:r>
              <a:rPr lang="ru-RU" sz="32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b="1" dirty="0"/>
              <a:t>Анализ резервов. </a:t>
            </a:r>
            <a:endParaRPr lang="ru-RU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b="1" dirty="0"/>
              <a:t>Параметрическая оценка. </a:t>
            </a:r>
            <a:endParaRPr lang="ru-RU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b="1" dirty="0"/>
              <a:t>Согласование объемов финансирования. </a:t>
            </a:r>
            <a:r>
              <a:rPr lang="ru-RU" sz="3200" b="1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73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Результаты разработки бюджета расходов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7451" y="1257079"/>
            <a:ext cx="70025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b="1" dirty="0"/>
              <a:t>Базовый план по стоимости. </a:t>
            </a:r>
            <a:endParaRPr lang="ru-RU" sz="28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800" b="1" dirty="0"/>
              <a:t>Требования к финансированию проекта. </a:t>
            </a:r>
            <a:endParaRPr lang="ru-RU" sz="2800" b="1" dirty="0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323528" y="2114340"/>
            <a:ext cx="8568952" cy="4593124"/>
            <a:chOff x="3053" y="3097"/>
            <a:chExt cx="7200" cy="4478"/>
          </a:xfrm>
        </p:grpSpPr>
        <p:sp>
          <p:nvSpPr>
            <p:cNvPr id="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053" y="3097"/>
              <a:ext cx="7200" cy="4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AutoShape 14"/>
            <p:cNvSpPr>
              <a:spLocks noChangeShapeType="1"/>
            </p:cNvSpPr>
            <p:nvPr/>
          </p:nvSpPr>
          <p:spPr bwMode="auto">
            <a:xfrm flipV="1">
              <a:off x="3725" y="3251"/>
              <a:ext cx="36" cy="38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AutoShape 13"/>
            <p:cNvSpPr>
              <a:spLocks noChangeShapeType="1"/>
            </p:cNvSpPr>
            <p:nvPr/>
          </p:nvSpPr>
          <p:spPr bwMode="auto">
            <a:xfrm>
              <a:off x="3725" y="7079"/>
              <a:ext cx="59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258" y="7179"/>
              <a:ext cx="848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Время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067" y="3550"/>
              <a:ext cx="557" cy="3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Кумулятивные значения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725" y="3722"/>
              <a:ext cx="5403" cy="3357"/>
            </a:xfrm>
            <a:custGeom>
              <a:avLst/>
              <a:gdLst>
                <a:gd name="T0" fmla="*/ 0 w 6807"/>
                <a:gd name="T1" fmla="*/ 4230 h 4230"/>
                <a:gd name="T2" fmla="*/ 2478 w 6807"/>
                <a:gd name="T3" fmla="*/ 3344 h 4230"/>
                <a:gd name="T4" fmla="*/ 4431 w 6807"/>
                <a:gd name="T5" fmla="*/ 970 h 4230"/>
                <a:gd name="T6" fmla="*/ 6807 w 6807"/>
                <a:gd name="T7" fmla="*/ 0 h 4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07" h="4230">
                  <a:moveTo>
                    <a:pt x="0" y="4230"/>
                  </a:moveTo>
                  <a:cubicBezTo>
                    <a:pt x="870" y="4058"/>
                    <a:pt x="1740" y="3887"/>
                    <a:pt x="2478" y="3344"/>
                  </a:cubicBezTo>
                  <a:cubicBezTo>
                    <a:pt x="3216" y="2801"/>
                    <a:pt x="3710" y="1527"/>
                    <a:pt x="4431" y="970"/>
                  </a:cubicBezTo>
                  <a:cubicBezTo>
                    <a:pt x="5152" y="413"/>
                    <a:pt x="5979" y="206"/>
                    <a:pt x="680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562" y="3972"/>
              <a:ext cx="3566" cy="3107"/>
            </a:xfrm>
            <a:custGeom>
              <a:avLst/>
              <a:gdLst>
                <a:gd name="T0" fmla="*/ 0 w 4493"/>
                <a:gd name="T1" fmla="*/ 3916 h 3916"/>
                <a:gd name="T2" fmla="*/ 1761 w 4493"/>
                <a:gd name="T3" fmla="*/ 2901 h 3916"/>
                <a:gd name="T4" fmla="*/ 3393 w 4493"/>
                <a:gd name="T5" fmla="*/ 755 h 3916"/>
                <a:gd name="T6" fmla="*/ 4493 w 4493"/>
                <a:gd name="T7" fmla="*/ 0 h 3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3" h="3916">
                  <a:moveTo>
                    <a:pt x="0" y="3916"/>
                  </a:moveTo>
                  <a:cubicBezTo>
                    <a:pt x="598" y="3672"/>
                    <a:pt x="1196" y="3428"/>
                    <a:pt x="1761" y="2901"/>
                  </a:cubicBezTo>
                  <a:cubicBezTo>
                    <a:pt x="2326" y="2374"/>
                    <a:pt x="2938" y="1238"/>
                    <a:pt x="3393" y="755"/>
                  </a:cubicBezTo>
                  <a:cubicBezTo>
                    <a:pt x="3848" y="272"/>
                    <a:pt x="4170" y="136"/>
                    <a:pt x="449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AutoShape 8"/>
            <p:cNvSpPr>
              <a:spLocks noChangeShapeType="1"/>
            </p:cNvSpPr>
            <p:nvPr/>
          </p:nvSpPr>
          <p:spPr bwMode="auto">
            <a:xfrm>
              <a:off x="3725" y="7079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726" y="3632"/>
              <a:ext cx="5403" cy="2647"/>
            </a:xfrm>
            <a:custGeom>
              <a:avLst/>
              <a:gdLst>
                <a:gd name="T0" fmla="*/ 0 w 6807"/>
                <a:gd name="T1" fmla="*/ 3336 h 3336"/>
                <a:gd name="T2" fmla="*/ 4074 w 6807"/>
                <a:gd name="T3" fmla="*/ 3336 h 3336"/>
                <a:gd name="T4" fmla="*/ 4074 w 6807"/>
                <a:gd name="T5" fmla="*/ 2224 h 3336"/>
                <a:gd name="T6" fmla="*/ 4936 w 6807"/>
                <a:gd name="T7" fmla="*/ 2224 h 3336"/>
                <a:gd name="T8" fmla="*/ 4936 w 6807"/>
                <a:gd name="T9" fmla="*/ 1191 h 3336"/>
                <a:gd name="T10" fmla="*/ 5692 w 6807"/>
                <a:gd name="T11" fmla="*/ 1191 h 3336"/>
                <a:gd name="T12" fmla="*/ 5692 w 6807"/>
                <a:gd name="T13" fmla="*/ 0 h 3336"/>
                <a:gd name="T14" fmla="*/ 6807 w 6807"/>
                <a:gd name="T15" fmla="*/ 0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7" h="3336">
                  <a:moveTo>
                    <a:pt x="0" y="3336"/>
                  </a:moveTo>
                  <a:lnTo>
                    <a:pt x="4074" y="3336"/>
                  </a:lnTo>
                  <a:lnTo>
                    <a:pt x="4074" y="2224"/>
                  </a:lnTo>
                  <a:lnTo>
                    <a:pt x="4936" y="2224"/>
                  </a:lnTo>
                  <a:lnTo>
                    <a:pt x="4936" y="1191"/>
                  </a:lnTo>
                  <a:lnTo>
                    <a:pt x="5692" y="1191"/>
                  </a:lnTo>
                  <a:lnTo>
                    <a:pt x="5692" y="0"/>
                  </a:lnTo>
                  <a:lnTo>
                    <a:pt x="680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69" y="6069"/>
              <a:ext cx="1777" cy="601"/>
            </a:xfrm>
            <a:prstGeom prst="borderCallout1">
              <a:avLst>
                <a:gd name="adj1" fmla="val 23764"/>
                <a:gd name="adj2" fmla="val -5361"/>
                <a:gd name="adj3" fmla="val -8250"/>
                <a:gd name="adj4" fmla="val -349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Ожидаемый денежный поток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utoShape 5"/>
            <p:cNvSpPr>
              <a:spLocks/>
            </p:cNvSpPr>
            <p:nvPr/>
          </p:nvSpPr>
          <p:spPr bwMode="auto">
            <a:xfrm>
              <a:off x="3980" y="4799"/>
              <a:ext cx="1407" cy="610"/>
            </a:xfrm>
            <a:prstGeom prst="borderCallout1">
              <a:avLst>
                <a:gd name="adj1" fmla="val 23454"/>
                <a:gd name="adj2" fmla="val 106769"/>
                <a:gd name="adj3" fmla="val 143324"/>
                <a:gd name="adj4" fmla="val 1579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Базовый план по стоимости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utoShape 4"/>
            <p:cNvSpPr>
              <a:spLocks/>
            </p:cNvSpPr>
            <p:nvPr/>
          </p:nvSpPr>
          <p:spPr bwMode="auto">
            <a:xfrm>
              <a:off x="4090" y="3722"/>
              <a:ext cx="1886" cy="610"/>
            </a:xfrm>
            <a:prstGeom prst="borderCallout1">
              <a:avLst>
                <a:gd name="adj1" fmla="val 23454"/>
                <a:gd name="adj2" fmla="val 105051"/>
                <a:gd name="adj3" fmla="val 76546"/>
                <a:gd name="adj4" fmla="val 21505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Требования к финансированию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AutoShape 3"/>
            <p:cNvSpPr>
              <a:spLocks noChangeShapeType="1"/>
            </p:cNvSpPr>
            <p:nvPr/>
          </p:nvSpPr>
          <p:spPr bwMode="auto">
            <a:xfrm>
              <a:off x="9331" y="3632"/>
              <a:ext cx="0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AutoShape 2"/>
            <p:cNvSpPr>
              <a:spLocks/>
            </p:cNvSpPr>
            <p:nvPr/>
          </p:nvSpPr>
          <p:spPr bwMode="auto">
            <a:xfrm>
              <a:off x="8317" y="4656"/>
              <a:ext cx="1647" cy="611"/>
            </a:xfrm>
            <a:prstGeom prst="borderCallout3">
              <a:avLst>
                <a:gd name="adj1" fmla="val 23375"/>
                <a:gd name="adj2" fmla="val 105782"/>
                <a:gd name="adj3" fmla="val 23375"/>
                <a:gd name="adj4" fmla="val 107347"/>
                <a:gd name="adj5" fmla="val -57792"/>
                <a:gd name="adj6" fmla="val 107347"/>
                <a:gd name="adj7" fmla="val -137338"/>
                <a:gd name="adj8" fmla="val 67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Управленческий резерв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7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Управление стоимостью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0359" y="609379"/>
            <a:ext cx="881208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Воздействие  на  факторы,  вызывающие  изменения  базового  плана  по стоимости.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Проверка того, что запрошенные изменения получили одобрение.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Управление фактическими изменениями по мере их </a:t>
            </a:r>
            <a:r>
              <a:rPr lang="ru-RU" sz="2000" dirty="0" smtClean="0"/>
              <a:t>возникновения.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Обеспечение </a:t>
            </a:r>
            <a:r>
              <a:rPr lang="ru-RU" sz="2000" dirty="0"/>
              <a:t>того, что потенциальное превышение стоимости не приведет к  увеличению  расходов  сверх авторизованных пределов финансирования, как периодических, так и проекта в </a:t>
            </a:r>
            <a:r>
              <a:rPr lang="ru-RU" sz="2000" dirty="0" smtClean="0"/>
              <a:t>целом.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Осуществление </a:t>
            </a:r>
            <a:r>
              <a:rPr lang="ru-RU" sz="2000" dirty="0"/>
              <a:t>мониторинга выполнения стоимости с целью обнаружения и анализа отклонений от базового плана по </a:t>
            </a:r>
            <a:r>
              <a:rPr lang="ru-RU" sz="2000" dirty="0" smtClean="0"/>
              <a:t>стоимости.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Точное </a:t>
            </a:r>
            <a:r>
              <a:rPr lang="ru-RU" sz="2000" dirty="0"/>
              <a:t>фиксирование и ведение записей всех соответствующих изменений  в затратах, имеющих отличия от базового плана по </a:t>
            </a:r>
            <a:r>
              <a:rPr lang="ru-RU" sz="2000" dirty="0" smtClean="0"/>
              <a:t>стоимости.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Защита  </a:t>
            </a:r>
            <a:r>
              <a:rPr lang="ru-RU" sz="2000" dirty="0"/>
              <a:t>правил  использования  утвержденных  ресурсов  или  денежных  средств  от  того,  чтобы  в  них  не  были  внесены  неверные,  несоответствующие или неутвержденные </a:t>
            </a:r>
            <a:r>
              <a:rPr lang="ru-RU" sz="2000" dirty="0" smtClean="0"/>
              <a:t>изменения.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Информирование </a:t>
            </a:r>
            <a:r>
              <a:rPr lang="ru-RU" sz="2000" dirty="0"/>
              <a:t>соответствующих участников проекта  об утвержденных  </a:t>
            </a:r>
            <a:r>
              <a:rPr lang="ru-RU" sz="2000" dirty="0" smtClean="0"/>
              <a:t>изменениях.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Выполнение  </a:t>
            </a:r>
            <a:r>
              <a:rPr lang="ru-RU" sz="2000" dirty="0"/>
              <a:t>действий,  необходимых  для  того,  чтобы  превышения  стоимости затрат оставались в допустимых пределах.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b="1" dirty="0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85545" y="-6636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Основные показатели методики освоенного объема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0359" y="1124744"/>
            <a:ext cx="881208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700" b="1" dirty="0"/>
              <a:t>Базовая стоимость запланированных работ</a:t>
            </a:r>
            <a:r>
              <a:rPr lang="ru-RU" sz="2700" dirty="0"/>
              <a:t> (</a:t>
            </a:r>
            <a:r>
              <a:rPr lang="ru-RU" sz="2700" b="1" dirty="0"/>
              <a:t>БСЗР</a:t>
            </a:r>
            <a:r>
              <a:rPr lang="ru-RU" sz="2700" dirty="0"/>
              <a:t>). Обозначает общую стоимость работ, которые должны быть завершены к текущему моменту (каковы должны быть затраты на проект по базовому плану).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700" b="1" dirty="0"/>
              <a:t>Фактическая стоимость выполненных работ</a:t>
            </a:r>
            <a:r>
              <a:rPr lang="ru-RU" sz="2700" dirty="0"/>
              <a:t> (</a:t>
            </a:r>
            <a:r>
              <a:rPr lang="ru-RU" sz="2700" b="1" dirty="0"/>
              <a:t>ФСВР</a:t>
            </a:r>
            <a:r>
              <a:rPr lang="ru-RU" sz="2700" dirty="0"/>
              <a:t>). Обозначает общую фактическую стоимость трудозатрат на текущий момент (сколько фактически потрачено на проект к текущему моменту).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700" b="1" dirty="0"/>
              <a:t>Базовая стоимость выполненных работ</a:t>
            </a:r>
            <a:r>
              <a:rPr lang="ru-RU" sz="2700" dirty="0"/>
              <a:t> (</a:t>
            </a:r>
            <a:r>
              <a:rPr lang="ru-RU" sz="2700" b="1" dirty="0"/>
              <a:t>БСВР</a:t>
            </a:r>
            <a:r>
              <a:rPr lang="ru-RU" sz="2700" dirty="0"/>
              <a:t>). Обозначает запланированную по базовому плану стоимость фактически выполненных работ (сколько планировалось потратить на трудозатраты, которые были фактически осуществлены</a:t>
            </a:r>
            <a:r>
              <a:rPr lang="ru-RU" sz="2700" dirty="0" smtClean="0"/>
              <a:t>).</a:t>
            </a:r>
            <a:endParaRPr lang="ru-RU" sz="2700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85545" y="-6636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Производные показатели методики освоенного объема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62772"/>
              </p:ext>
            </p:extLst>
          </p:nvPr>
        </p:nvGraphicFramePr>
        <p:xfrm>
          <a:off x="104355" y="1196752"/>
          <a:ext cx="8884096" cy="5181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19400"/>
                <a:gridCol w="2304256"/>
                <a:gridCol w="1477144"/>
                <a:gridCol w="248329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Название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Формула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Знач.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Трактовки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Отклонение от календарного плана (ОКП)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ОКП = БСВР – БСЗР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=0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&gt;0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Отставание от плана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Выполнение в срок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Опережение плана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Отклонение по стоимости (ОПС)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ОПС = БСВР – ФСВР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=0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&gt;0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Превышение затрат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Затраты по плану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Экономия средств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Относительное отклонение по стоимости (ООПС)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ООПС = ОПС / БСВР * 100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=0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&gt;0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Превышение затрат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Затраты по плану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Экономия средств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Индекс отклонения стоимости (ИОС)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ИОС = БСВР / ФСВР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=1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&gt;1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Превышение затрат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Затраты по плану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Экономия средств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Относительное отклонение от календарного плана (ООКП)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ООКП = ОКП / БСЗР * 100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=0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&gt;0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Отставание от плана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Выполнение в срок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Опережение плана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7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85545" y="-6636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Производные показатели методики освоенного объема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98740"/>
              </p:ext>
            </p:extLst>
          </p:nvPr>
        </p:nvGraphicFramePr>
        <p:xfrm>
          <a:off x="152399" y="1257079"/>
          <a:ext cx="8884096" cy="46634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59361"/>
                <a:gridCol w="2880320"/>
                <a:gridCol w="1152128"/>
                <a:gridCol w="25922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Название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Формула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Знач.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Трактовки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Индекс отклонения от календарного плана (ИОКП)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ИОКП = БСВР/ БСЗР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=1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&gt;1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Отставание от плана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Выполнение в срок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Опережение плана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Предварительная оценка по завершении (ПОПЗ)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ПОПЗ = ФСВР + (БПЗ – БСВР) / ИОС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&lt;БПЗ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=БПЗ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&gt;БПЗ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Экономия средств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Затраты по плану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Превышение затрат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Отклонение по завершении (ОПЗ)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ОПЗ = БПЗ – ПОПЗ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=0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&gt;0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Превышение затрат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Затраты по плану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Экономия средств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Показатель эффективности выполнения (ПЭВ)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ПЭВ = (БПЗ – БСВР)/(БПЗ – ФСВР)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=1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&gt;1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Средства экономятся, можно повысить качество работ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Ход работ по плану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Возможно превышение затрат, нужно повысить эффективность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5989663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/>
              <a:t>БПЗ </a:t>
            </a:r>
            <a:r>
              <a:rPr lang="ru-RU" sz="2400" smtClean="0"/>
              <a:t>–плановые </a:t>
            </a:r>
            <a:r>
              <a:rPr lang="ru-RU" sz="2400" dirty="0"/>
              <a:t>затраты на проект (или задачу) согласно базовому плану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81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663</Words>
  <Application>Microsoft Office PowerPoint</Application>
  <PresentationFormat>Экран (4:3)</PresentationFormat>
  <Paragraphs>132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44</cp:revision>
  <dcterms:created xsi:type="dcterms:W3CDTF">2015-09-08T08:43:47Z</dcterms:created>
  <dcterms:modified xsi:type="dcterms:W3CDTF">2015-10-19T18:23:54Z</dcterms:modified>
</cp:coreProperties>
</file>