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5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8" autoAdjust="0"/>
    <p:restoredTop sz="86358" autoAdjust="0"/>
  </p:normalViewPr>
  <p:slideViewPr>
    <p:cSldViewPr>
      <p:cViewPr varScale="1">
        <p:scale>
          <a:sx n="61" d="100"/>
          <a:sy n="61" d="100"/>
        </p:scale>
        <p:origin x="-668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05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9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3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6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2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435F-77FD-433A-8214-894523F502A0}" type="datetimeFigureOut">
              <a:rPr lang="ru-RU" smtClean="0"/>
              <a:t>17.11.2015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32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9552" y="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Процессы управления </a:t>
            </a:r>
            <a:r>
              <a:rPr lang="ru-RU" sz="3600" b="1" dirty="0" smtClean="0"/>
              <a:t>человеческими ресурсами</a:t>
            </a:r>
            <a:endParaRPr lang="ru-RU" sz="3600" b="1" dirty="0"/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240664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Планирование человеческих ресурсов </a:t>
            </a:r>
            <a:r>
              <a:rPr lang="ru-RU" sz="2400" dirty="0"/>
              <a:t>– определение и документальное оформление ролей, ответственности и подотчетности, а также создание плана управления обеспечением проекта персоналом.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Набор команды проекта </a:t>
            </a:r>
            <a:r>
              <a:rPr lang="ru-RU" sz="2400" dirty="0"/>
              <a:t>– привлечение человеческих ресурсов, необходимых для выполнения проекта.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Развитие команды проекта </a:t>
            </a:r>
            <a:r>
              <a:rPr lang="ru-RU" sz="2400" dirty="0"/>
              <a:t>– повышение квалификации членов команды проекта и укрепление взаимодействия между ними с целью повышения эффективности исполнения проекта.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400" b="1" dirty="0"/>
              <a:t>Управление командой проекта </a:t>
            </a:r>
            <a:r>
              <a:rPr lang="ru-RU" sz="2400" dirty="0"/>
              <a:t>– контроль за эффективностью членов команды проекта, обеспечение обратной связи, решение проблем и координация изменений, направленных на повышение эффективности исполнения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8585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Форматы документирования ролей 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439652" y="548902"/>
            <a:ext cx="6192688" cy="6088898"/>
            <a:chOff x="2577" y="10497"/>
            <a:chExt cx="7200" cy="9371"/>
          </a:xfrm>
        </p:grpSpPr>
        <p:sp>
          <p:nvSpPr>
            <p:cNvPr id="6" name="AutoShape 8"/>
            <p:cNvSpPr>
              <a:spLocks noChangeAspect="1" noChangeArrowheads="1" noTextEdit="1"/>
            </p:cNvSpPr>
            <p:nvPr/>
          </p:nvSpPr>
          <p:spPr bwMode="auto">
            <a:xfrm>
              <a:off x="2577" y="10497"/>
              <a:ext cx="7200" cy="9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pic>
          <p:nvPicPr>
            <p:cNvPr id="2055" name="Picture 7" descr="Иерархия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" y="10497"/>
              <a:ext cx="7199" cy="2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564" y="12891"/>
              <a:ext cx="5199" cy="3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Иерархическая организационная диаграмма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53" name="Picture 5" descr="МатрицаОтв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13431"/>
              <a:ext cx="5085" cy="2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688" y="15946"/>
              <a:ext cx="5200" cy="3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Матричная диаграмма ответственности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51" name="Picture 3" descr="Текст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" y="16490"/>
              <a:ext cx="7199" cy="2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3688" y="19331"/>
              <a:ext cx="5200" cy="3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Текстовый формат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9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26748" y="0"/>
            <a:ext cx="812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Результаты планирования человеческих ресурсов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96752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ru-RU" sz="2400" b="1" dirty="0"/>
              <a:t>Распределение ролей </a:t>
            </a:r>
            <a:r>
              <a:rPr lang="en-US" sz="2400" b="1" dirty="0"/>
              <a:t>и </a:t>
            </a:r>
            <a:r>
              <a:rPr lang="ru-RU" sz="2400" b="1" dirty="0"/>
              <a:t>ответственности</a:t>
            </a:r>
            <a:r>
              <a:rPr lang="en-US" sz="2400" b="1" dirty="0"/>
              <a:t>.</a:t>
            </a:r>
            <a:endParaRPr lang="ru-RU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b="1" dirty="0"/>
              <a:t>Роль. </a:t>
            </a:r>
            <a:endParaRPr lang="ru-RU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b="1" dirty="0" smtClean="0"/>
              <a:t>Полномочия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b="1" dirty="0" smtClean="0"/>
              <a:t>Ответственность</a:t>
            </a:r>
            <a:r>
              <a:rPr lang="ru-RU" sz="2400" b="1" dirty="0"/>
              <a:t>. </a:t>
            </a:r>
            <a:endParaRPr lang="ru-RU" sz="24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b="1" dirty="0"/>
              <a:t>Квалификация. </a:t>
            </a:r>
            <a:endParaRPr lang="ru-RU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b="1" dirty="0"/>
              <a:t>Организационная диаграмма </a:t>
            </a:r>
            <a:r>
              <a:rPr lang="ru-RU" sz="2400" b="1" dirty="0" smtClean="0"/>
              <a:t>проекта.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b="1" dirty="0"/>
              <a:t>План управления обеспечением проекта персоналом</a:t>
            </a:r>
            <a:r>
              <a:rPr lang="ru-RU" sz="2400" b="1" dirty="0" smtClean="0"/>
              <a:t>.</a:t>
            </a:r>
            <a:endParaRPr lang="ru-RU" sz="2400" b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b="1" dirty="0"/>
              <a:t>Набор персонала</a:t>
            </a:r>
            <a:r>
              <a:rPr lang="ru-RU" sz="2400" b="1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b="1" dirty="0"/>
              <a:t>Расписание</a:t>
            </a:r>
            <a:r>
              <a:rPr lang="ru-RU" sz="2400" b="1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b="1" dirty="0"/>
              <a:t>Критерии освобождения ресурсов</a:t>
            </a:r>
            <a:r>
              <a:rPr lang="ru-RU" sz="2400" b="1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b="1" dirty="0"/>
              <a:t>Обучение персонала</a:t>
            </a:r>
            <a:r>
              <a:rPr lang="ru-RU" sz="2400" b="1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b="1" dirty="0"/>
              <a:t>Поощрение и премирование</a:t>
            </a:r>
            <a:r>
              <a:rPr lang="ru-RU" sz="2400" b="1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b="1" dirty="0"/>
              <a:t>Соответствие</a:t>
            </a:r>
            <a:r>
              <a:rPr lang="ru-RU" sz="2400" b="1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b="1" dirty="0"/>
              <a:t>Безопасность.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592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3666" y="7028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Набор команды проекта – учитываемые факторы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8819" y="1556792"/>
            <a:ext cx="870366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Доступность. </a:t>
            </a:r>
            <a:r>
              <a:rPr lang="ru-RU" sz="2800" dirty="0"/>
              <a:t>Какие человеческие ресурсы доступны сейчас и какие человеческие ресурсы будут доступны в будущем.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Способность. </a:t>
            </a:r>
            <a:r>
              <a:rPr lang="ru-RU" sz="2800" dirty="0"/>
              <a:t>Какая у этих людей квалификация.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Опыт работы. </a:t>
            </a:r>
            <a:r>
              <a:rPr lang="ru-RU" sz="2800" dirty="0"/>
              <a:t>Имеют ли эти люди опыт такой или подобной работы? Каковы их прошлые успехи</a:t>
            </a:r>
            <a:r>
              <a:rPr lang="en-US" sz="2800" dirty="0"/>
              <a:t>?</a:t>
            </a:r>
            <a:endParaRPr lang="ru-RU" sz="28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Заинтересованность. </a:t>
            </a:r>
            <a:r>
              <a:rPr lang="ru-RU" sz="2800" dirty="0"/>
              <a:t>Интересно ли людям работать над данным проектом?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Стоимость. </a:t>
            </a:r>
            <a:r>
              <a:rPr lang="ru-RU" sz="2800" dirty="0"/>
              <a:t>Сколько надо будет платить каждому члену команды, особенно если они нанимаются со стороны по контракту.</a:t>
            </a:r>
          </a:p>
        </p:txBody>
      </p:sp>
    </p:spTree>
    <p:extLst>
      <p:ext uri="{BB962C8B-B14F-4D97-AF65-F5344CB8AC3E}">
        <p14:creationId xmlns:p14="http://schemas.microsoft.com/office/powerpoint/2010/main" val="23730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33666" y="-6636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Методы </a:t>
            </a:r>
            <a:r>
              <a:rPr lang="ru-RU" sz="4000" b="1" dirty="0" smtClean="0"/>
              <a:t>и результаты набора команды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46470" y="1484784"/>
            <a:ext cx="82089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b="1" dirty="0" smtClean="0"/>
              <a:t>Методы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b="1" dirty="0" err="1" smtClean="0"/>
              <a:t>Предварительное</a:t>
            </a:r>
            <a:r>
              <a:rPr lang="en-US" sz="2800" b="1" dirty="0" smtClean="0"/>
              <a:t> </a:t>
            </a:r>
            <a:r>
              <a:rPr lang="en-US" sz="2800" b="1" dirty="0" err="1"/>
              <a:t>назначение</a:t>
            </a:r>
            <a:r>
              <a:rPr lang="en-US" sz="2800" b="1" dirty="0"/>
              <a:t>.</a:t>
            </a:r>
            <a:endParaRPr lang="ru-RU" sz="28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b="1" dirty="0" err="1"/>
              <a:t>Переговоры</a:t>
            </a:r>
            <a:r>
              <a:rPr lang="en-US" sz="2800" b="1" dirty="0" smtClean="0"/>
              <a:t>.</a:t>
            </a:r>
            <a:endParaRPr lang="ru-RU" sz="28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b="1" dirty="0"/>
              <a:t>Набор персонала</a:t>
            </a:r>
            <a:r>
              <a:rPr lang="en-US" sz="2800" b="1" dirty="0"/>
              <a:t>.</a:t>
            </a:r>
            <a:endParaRPr lang="ru-RU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b="1" dirty="0"/>
              <a:t>Виртуальные команды</a:t>
            </a:r>
            <a:r>
              <a:rPr lang="en-US" sz="2800" b="1" dirty="0" smtClean="0"/>
              <a:t>.</a:t>
            </a:r>
            <a:endParaRPr lang="ru-RU" sz="2800" b="1" dirty="0" smtClean="0"/>
          </a:p>
          <a:p>
            <a:endParaRPr lang="ru-RU" sz="2800" b="1" dirty="0" smtClean="0"/>
          </a:p>
          <a:p>
            <a:r>
              <a:rPr lang="ru-RU" sz="2800" b="1" dirty="0" smtClean="0"/>
              <a:t>Результаты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Назначение персонала </a:t>
            </a:r>
            <a:r>
              <a:rPr lang="en-US" sz="2800" b="1" dirty="0"/>
              <a:t>в </a:t>
            </a:r>
            <a:r>
              <a:rPr lang="ru-RU" sz="2800" b="1" dirty="0"/>
              <a:t>проекте</a:t>
            </a:r>
            <a:r>
              <a:rPr lang="en-US" sz="2800" b="1" dirty="0"/>
              <a:t>.</a:t>
            </a:r>
            <a:endParaRPr lang="ru-RU" sz="28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800" b="1" dirty="0" err="1"/>
              <a:t>Доступность</a:t>
            </a:r>
            <a:r>
              <a:rPr lang="en-US" sz="2800" b="1" dirty="0"/>
              <a:t> </a:t>
            </a:r>
            <a:r>
              <a:rPr lang="en-US" sz="2800" b="1" dirty="0" err="1"/>
              <a:t>ресурсов</a:t>
            </a:r>
            <a:r>
              <a:rPr lang="en-US" sz="2800" b="1" dirty="0"/>
              <a:t>.</a:t>
            </a:r>
            <a:endParaRPr lang="ru-RU" sz="2800" dirty="0"/>
          </a:p>
          <a:p>
            <a:endParaRPr lang="ru-RU" sz="2800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7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97586" y="15240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Методы </a:t>
            </a:r>
            <a:r>
              <a:rPr lang="ru-RU" sz="4000" b="1" dirty="0" smtClean="0"/>
              <a:t>развития команды проекта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1772816"/>
            <a:ext cx="88120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Font typeface="Arial" pitchFamily="34" charset="0"/>
              <a:buChar char="•"/>
            </a:pPr>
            <a:r>
              <a:rPr lang="ru-RU" sz="2800" b="1" dirty="0" smtClean="0"/>
              <a:t>Навыки </a:t>
            </a:r>
            <a:r>
              <a:rPr lang="ru-RU" sz="2800" b="1" dirty="0"/>
              <a:t>в области общего менеджмента.</a:t>
            </a:r>
            <a:endParaRPr lang="ru-RU" sz="2800" dirty="0"/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ru-RU" sz="2800" b="1" dirty="0" smtClean="0"/>
              <a:t>Обучение</a:t>
            </a:r>
            <a:r>
              <a:rPr lang="en-US" sz="2800" b="1" dirty="0" smtClean="0"/>
              <a:t>.</a:t>
            </a:r>
            <a:endParaRPr lang="ru-RU" sz="2800" b="1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ru-RU" sz="2800" b="1" dirty="0"/>
              <a:t>Операции по укреплению команды</a:t>
            </a:r>
            <a:r>
              <a:rPr lang="en-US" sz="2800" b="1" dirty="0"/>
              <a:t>.</a:t>
            </a:r>
            <a:endParaRPr lang="ru-RU" sz="2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ru-RU" sz="2800" b="1" dirty="0"/>
              <a:t>Принципы</a:t>
            </a:r>
            <a:r>
              <a:rPr lang="en-US" sz="2800" b="1" dirty="0"/>
              <a:t>.</a:t>
            </a:r>
            <a:endParaRPr lang="ru-RU" sz="2800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b="1" dirty="0" err="1"/>
              <a:t>Со</a:t>
            </a:r>
            <a:r>
              <a:rPr lang="ru-RU" sz="2800" b="1" dirty="0"/>
              <a:t>-</a:t>
            </a:r>
            <a:r>
              <a:rPr lang="en-US" sz="2800" b="1" dirty="0" err="1"/>
              <a:t>расположение</a:t>
            </a:r>
            <a:r>
              <a:rPr lang="en-US" sz="2800" b="1" dirty="0" smtClean="0"/>
              <a:t>.</a:t>
            </a:r>
            <a:endParaRPr lang="ru-RU" sz="2800" dirty="0"/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ru-RU" sz="2800" b="1" dirty="0"/>
              <a:t>Поощрение </a:t>
            </a:r>
            <a:r>
              <a:rPr lang="en-US" sz="2800" b="1" dirty="0"/>
              <a:t>и </a:t>
            </a:r>
            <a:r>
              <a:rPr lang="ru-RU" sz="2800" b="1" dirty="0"/>
              <a:t>премирование</a:t>
            </a:r>
            <a:r>
              <a:rPr lang="en-US" sz="2800" b="1" dirty="0" smtClean="0"/>
              <a:t>.</a:t>
            </a:r>
            <a:endParaRPr lang="ru-RU" sz="2800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8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497586" y="15240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Управление командой проекта</a:t>
            </a:r>
            <a:endParaRPr lang="ru-RU" sz="4000" b="1" dirty="0"/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6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1772816"/>
            <a:ext cx="88120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Оценка эффективности работы команды проекта.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Информация об исполнении работ</a:t>
            </a:r>
            <a:r>
              <a:rPr lang="en-US" sz="2800" b="1" dirty="0"/>
              <a:t>.</a:t>
            </a:r>
            <a:endParaRPr lang="ru-RU" sz="2800" b="1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Отчёты об исполнении</a:t>
            </a:r>
            <a:r>
              <a:rPr lang="en-US" sz="2800" b="1" dirty="0"/>
              <a:t>.</a:t>
            </a:r>
            <a:endParaRPr lang="ru-RU" sz="2800" b="1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Урегулирование конфликтов</a:t>
            </a:r>
            <a:r>
              <a:rPr lang="en-US" sz="2800" b="1" dirty="0"/>
              <a:t>.</a:t>
            </a:r>
            <a:endParaRPr lang="ru-RU" sz="2800" b="1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2800" b="1" dirty="0"/>
              <a:t>Ведение журнала регистрации проблем</a:t>
            </a:r>
            <a:r>
              <a:rPr lang="en-US" sz="2800" b="1" dirty="0"/>
              <a:t>.</a:t>
            </a:r>
            <a:endParaRPr lang="ru-RU" sz="2800" b="1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72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7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302</Words>
  <Application>Microsoft Office PowerPoint</Application>
  <PresentationFormat>Экран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</dc:creator>
  <cp:lastModifiedBy>Сергей</cp:lastModifiedBy>
  <cp:revision>53</cp:revision>
  <dcterms:created xsi:type="dcterms:W3CDTF">2015-09-08T08:43:47Z</dcterms:created>
  <dcterms:modified xsi:type="dcterms:W3CDTF">2015-11-17T08:46:59Z</dcterms:modified>
</cp:coreProperties>
</file>