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66" r:id="rId14"/>
    <p:sldId id="25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52928" cy="2376264"/>
          </a:xfrm>
        </p:spPr>
        <p:txBody>
          <a:bodyPr>
            <a:noAutofit/>
          </a:bodyPr>
          <a:lstStyle/>
          <a:p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 методов распознавания и анализа симметрии цифровых изображений с использованием </a:t>
            </a:r>
            <a:b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интегральных преобразований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4509120"/>
            <a:ext cx="716084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Презентацию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выполнила: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студентка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гр. КТмо1-3</a:t>
            </a:r>
          </a:p>
          <a:p>
            <a:pPr algn="r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Куприянова А. А.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4868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Южный Федеральный Университет</a:t>
            </a:r>
          </a:p>
          <a:p>
            <a:pPr algn="ctr"/>
            <a:r>
              <a:rPr lang="ru-RU" dirty="0" smtClean="0"/>
              <a:t>Институт Компьютерных Технологий и Информационной Безопасности</a:t>
            </a:r>
            <a:br>
              <a:rPr lang="ru-RU" dirty="0" smtClean="0"/>
            </a:br>
            <a:r>
              <a:rPr lang="ru-RU" dirty="0" smtClean="0"/>
              <a:t>Кафедра Математического Обеспечения и Применения ЭВМ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637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3000" dirty="0" smtClean="0"/>
              <a:t>Изменение характера зависимости меры симметричности от угла поворота изображения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0081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На рисунке ниже видно, что при повороте исходного изображения график зависимости меры симметричности сдвигается на соответствующий угол.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941977" cy="405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 простого поиска.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296144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 smtClean="0"/>
              <a:t>	Метод простого поиска основан на прямом сравнении левой и правой половин матриц исходного изображения, без применения преобразований Фурье. Результаты его применения представлены на рисунке ниже.</a:t>
            </a:r>
            <a:endParaRPr lang="ru-RU" dirty="0"/>
          </a:p>
        </p:txBody>
      </p:sp>
      <p:pic>
        <p:nvPicPr>
          <p:cNvPr id="4" name="Содержимое 3" descr="Простой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132856"/>
            <a:ext cx="7884368" cy="43516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Глава 2. Сравнительный </a:t>
            </a:r>
            <a:r>
              <a:rPr lang="ru-RU" dirty="0" smtClean="0"/>
              <a:t>анализ исследованных методов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600201"/>
          <a:ext cx="9144000" cy="523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800"/>
                <a:gridCol w="1800200"/>
                <a:gridCol w="2286000"/>
                <a:gridCol w="2286000"/>
              </a:tblGrid>
              <a:tr h="697933"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Критерий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Метод Н-поиска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Метод простого поиска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Непоисковые</a:t>
                      </a:r>
                      <a:r>
                        <a:rPr lang="ru-RU" sz="2100" baseline="0" dirty="0" smtClean="0"/>
                        <a:t> методы</a:t>
                      </a:r>
                      <a:endParaRPr lang="ru-RU" sz="2100" dirty="0"/>
                    </a:p>
                  </a:txBody>
                  <a:tcPr/>
                </a:tc>
              </a:tr>
              <a:tr h="983826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Границы</a:t>
                      </a:r>
                      <a:r>
                        <a:rPr lang="ru-RU" sz="2100" baseline="0" dirty="0" smtClean="0"/>
                        <a:t> распознаваемых осей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(0, </a:t>
                      </a:r>
                      <a:r>
                        <a:rPr lang="el-GR" sz="2100" dirty="0" smtClean="0"/>
                        <a:t>π</a:t>
                      </a:r>
                      <a:r>
                        <a:rPr lang="en-US" sz="2100" dirty="0" smtClean="0"/>
                        <a:t>/2</a:t>
                      </a:r>
                      <a:r>
                        <a:rPr lang="ru-RU" sz="2100" dirty="0" smtClean="0"/>
                        <a:t>)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dirty="0" smtClean="0"/>
                        <a:t>(0, </a:t>
                      </a:r>
                      <a:r>
                        <a:rPr lang="el-GR" sz="2100" dirty="0" smtClean="0"/>
                        <a:t>π</a:t>
                      </a:r>
                      <a:r>
                        <a:rPr lang="ru-RU" sz="2100" dirty="0" smtClean="0"/>
                        <a:t>)</a:t>
                      </a:r>
                    </a:p>
                    <a:p>
                      <a:pPr algn="ctr"/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dirty="0" smtClean="0"/>
                        <a:t>(0, </a:t>
                      </a:r>
                      <a:r>
                        <a:rPr lang="el-GR" sz="2100" dirty="0" smtClean="0"/>
                        <a:t>π</a:t>
                      </a:r>
                      <a:r>
                        <a:rPr lang="en-US" sz="2100" dirty="0" smtClean="0"/>
                        <a:t>/2</a:t>
                      </a:r>
                      <a:r>
                        <a:rPr lang="ru-RU" sz="2100" dirty="0" smtClean="0"/>
                        <a:t>)</a:t>
                      </a:r>
                    </a:p>
                    <a:p>
                      <a:pPr algn="ctr"/>
                      <a:endParaRPr lang="ru-RU" sz="2100" dirty="0"/>
                    </a:p>
                  </a:txBody>
                  <a:tcPr/>
                </a:tc>
              </a:tr>
              <a:tr h="158720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Инвариантность относительно поворота изображения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Да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Нет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smtClean="0"/>
                        <a:t>Да</a:t>
                      </a:r>
                      <a:endParaRPr lang="ru-RU" sz="2100" dirty="0"/>
                    </a:p>
                  </a:txBody>
                  <a:tcPr/>
                </a:tc>
              </a:tr>
              <a:tr h="884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dirty="0" smtClean="0"/>
                        <a:t>Сложность</a:t>
                      </a:r>
                    </a:p>
                    <a:p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1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en-US" sz="21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ru-RU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1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1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en-US" sz="21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ru-RU" sz="2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100" dirty="0"/>
                    </a:p>
                  </a:txBody>
                  <a:tcPr/>
                </a:tc>
              </a:tr>
              <a:tr h="98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dirty="0" smtClean="0"/>
                        <a:t>Чувствительность к шагу</a:t>
                      </a:r>
                    </a:p>
                    <a:p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Низкая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Высокая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/>
                        <a:t>–</a:t>
                      </a:r>
                      <a:endParaRPr lang="ru-RU" sz="2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Заключение</a:t>
            </a:r>
            <a:endParaRPr lang="ru-RU" sz="3200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752975"/>
          </a:xfrm>
        </p:spPr>
        <p:txBody>
          <a:bodyPr>
            <a:normAutofit/>
          </a:bodyPr>
          <a:lstStyle/>
          <a:p>
            <a:r>
              <a:rPr lang="ru-RU" dirty="0" smtClean="0"/>
              <a:t>Было произведено исследование применимости метода распознавания отражательной симметрии непрерывных изображений к цифровым изображениям.</a:t>
            </a:r>
          </a:p>
          <a:p>
            <a:r>
              <a:rPr lang="ru-RU" dirty="0" smtClean="0"/>
              <a:t>Был </a:t>
            </a:r>
            <a:r>
              <a:rPr lang="ru-RU" dirty="0" smtClean="0"/>
              <a:t>произведён сравнительный анализ реализованных методов и выявлены преимущества и недостатки использования Н-преобразования.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99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Список использованных источников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400" dirty="0" smtClean="0"/>
              <a:t>1.</a:t>
            </a:r>
            <a:r>
              <a:rPr lang="ru-RU" sz="1400" dirty="0" smtClean="0"/>
              <a:t>	Горбань А.С. Разработка и исследование методов обнаружения симметрии полутоновых изображений. Диссертация на соискание учёной степени кандидата физико-математических наук. Таганрог, 2008.</a:t>
            </a:r>
          </a:p>
          <a:p>
            <a:pPr>
              <a:buNone/>
            </a:pPr>
            <a:r>
              <a:rPr lang="ru-RU" sz="1400" dirty="0" smtClean="0"/>
              <a:t>2.</a:t>
            </a:r>
            <a:r>
              <a:rPr lang="ru-RU" sz="1400" dirty="0" smtClean="0"/>
              <a:t>	Мнухин В.Б. Интегральное преобразование для распознавания симметрии изображений. // Научно-технические ведомости </a:t>
            </a:r>
            <a:r>
              <a:rPr lang="ru-RU" sz="1400" dirty="0" err="1" smtClean="0"/>
              <a:t>СПбГПУ</a:t>
            </a:r>
            <a:r>
              <a:rPr lang="ru-RU" sz="1400" dirty="0" smtClean="0"/>
              <a:t>: </a:t>
            </a:r>
            <a:r>
              <a:rPr lang="ru-RU" sz="1400" dirty="0" err="1" smtClean="0"/>
              <a:t>Информа-тика</a:t>
            </a:r>
            <a:r>
              <a:rPr lang="ru-RU" sz="1400" dirty="0" smtClean="0"/>
              <a:t>. Телекоммуникации. Управление.  2013, т.176, №4, с. 123-130.</a:t>
            </a:r>
            <a:endParaRPr lang="ru-RU" sz="1400" b="1" dirty="0" smtClean="0"/>
          </a:p>
          <a:p>
            <a:pPr>
              <a:buNone/>
            </a:pPr>
            <a:r>
              <a:rPr lang="ru-RU" sz="1400" dirty="0" smtClean="0"/>
              <a:t>3.	Горбань</a:t>
            </a:r>
            <a:r>
              <a:rPr lang="ru-RU" sz="1400" dirty="0" smtClean="0"/>
              <a:t>, А. Описание и обнаружение аффинных симметрий изображения / А. Горбань // Мат. VII </a:t>
            </a:r>
            <a:r>
              <a:rPr lang="ru-RU" sz="1400" dirty="0" err="1" smtClean="0"/>
              <a:t>Всерос</a:t>
            </a:r>
            <a:r>
              <a:rPr lang="ru-RU" sz="1400" dirty="0" smtClean="0"/>
              <a:t>. </a:t>
            </a:r>
            <a:r>
              <a:rPr lang="ru-RU" sz="1400" dirty="0" err="1" smtClean="0"/>
              <a:t>научн</a:t>
            </a:r>
            <a:r>
              <a:rPr lang="ru-RU" sz="1400" dirty="0" smtClean="0"/>
              <a:t>. </a:t>
            </a:r>
            <a:r>
              <a:rPr lang="ru-RU" sz="1400" dirty="0" err="1" smtClean="0"/>
              <a:t>конф</a:t>
            </a:r>
            <a:r>
              <a:rPr lang="ru-RU" sz="1400" dirty="0" smtClean="0"/>
              <a:t>. Студентов и аспирантов .</a:t>
            </a:r>
            <a:r>
              <a:rPr lang="ru-RU" sz="1400" dirty="0" err="1" smtClean="0"/>
              <a:t>Техн</a:t>
            </a:r>
            <a:r>
              <a:rPr lang="ru-RU" sz="1400" dirty="0" smtClean="0"/>
              <a:t>. </a:t>
            </a:r>
            <a:r>
              <a:rPr lang="ru-RU" sz="1400" dirty="0" err="1" smtClean="0"/>
              <a:t>киб-ка</a:t>
            </a:r>
            <a:r>
              <a:rPr lang="ru-RU" sz="1400" dirty="0" smtClean="0"/>
              <a:t>, радиоэлектроника и </a:t>
            </a:r>
            <a:r>
              <a:rPr lang="ru-RU" sz="1400" dirty="0" err="1" smtClean="0"/>
              <a:t>сист</a:t>
            </a:r>
            <a:r>
              <a:rPr lang="ru-RU" sz="1400" dirty="0" smtClean="0"/>
              <a:t>. управ-я._2004._ С. 230–231.</a:t>
            </a:r>
            <a:endParaRPr lang="ru-RU" sz="1400" b="1" dirty="0" smtClean="0"/>
          </a:p>
          <a:p>
            <a:pPr>
              <a:buNone/>
            </a:pPr>
            <a:r>
              <a:rPr lang="ru-RU" sz="1400" dirty="0" smtClean="0"/>
              <a:t>4.	</a:t>
            </a:r>
            <a:r>
              <a:rPr lang="ru-RU" sz="1400" dirty="0" err="1" smtClean="0"/>
              <a:t>Каркищенко</a:t>
            </a:r>
            <a:r>
              <a:rPr lang="ru-RU" sz="1400" dirty="0" smtClean="0"/>
              <a:t>, А.Н. Распознавание симметрии изображений в частотной области [Текст] / А.Н. </a:t>
            </a:r>
            <a:r>
              <a:rPr lang="ru-RU" sz="1400" dirty="0" err="1" smtClean="0"/>
              <a:t>Каркищенко</a:t>
            </a:r>
            <a:r>
              <a:rPr lang="ru-RU" sz="1400" dirty="0" smtClean="0"/>
              <a:t>, В.Б. Мнухин // Матер. 9-й </a:t>
            </a:r>
            <a:r>
              <a:rPr lang="ru-RU" sz="1400" dirty="0" err="1" smtClean="0"/>
              <a:t>Междунар</a:t>
            </a:r>
            <a:r>
              <a:rPr lang="ru-RU" sz="1400" dirty="0" smtClean="0"/>
              <a:t>. </a:t>
            </a:r>
            <a:r>
              <a:rPr lang="ru-RU" sz="1400" dirty="0" err="1" smtClean="0"/>
              <a:t>конф</a:t>
            </a:r>
            <a:r>
              <a:rPr lang="ru-RU" sz="1400" dirty="0" smtClean="0"/>
              <a:t>. Интеллектуализация обработки информации. –М.: Торус Пресс, 2012. – С. 426-429.</a:t>
            </a:r>
          </a:p>
          <a:p>
            <a:pPr>
              <a:buNone/>
            </a:pPr>
            <a:r>
              <a:rPr lang="ru-RU" sz="1400" dirty="0" smtClean="0"/>
              <a:t>5.</a:t>
            </a:r>
            <a:r>
              <a:rPr lang="ru-RU" sz="1400" dirty="0" smtClean="0"/>
              <a:t>	</a:t>
            </a:r>
            <a:r>
              <a:rPr lang="en-US" sz="1400" dirty="0" err="1" smtClean="0"/>
              <a:t>Hayfron</a:t>
            </a:r>
            <a:r>
              <a:rPr lang="ru-RU" sz="1400" dirty="0" smtClean="0"/>
              <a:t>-</a:t>
            </a:r>
            <a:r>
              <a:rPr lang="en-US" sz="1400" dirty="0" err="1" smtClean="0"/>
              <a:t>Acquah</a:t>
            </a:r>
            <a:r>
              <a:rPr lang="ru-RU" sz="1400" dirty="0" smtClean="0"/>
              <a:t>, </a:t>
            </a:r>
            <a:r>
              <a:rPr lang="en-US" sz="1400" dirty="0" smtClean="0"/>
              <a:t>J</a:t>
            </a:r>
            <a:r>
              <a:rPr lang="ru-RU" sz="1400" dirty="0" smtClean="0"/>
              <a:t>. </a:t>
            </a:r>
            <a:r>
              <a:rPr lang="en-US" sz="1400" dirty="0" smtClean="0"/>
              <a:t>B</a:t>
            </a:r>
            <a:r>
              <a:rPr lang="ru-RU" sz="1400" dirty="0" smtClean="0"/>
              <a:t>. </a:t>
            </a:r>
            <a:r>
              <a:rPr lang="en-US" sz="1400" dirty="0" smtClean="0"/>
              <a:t>Automatic gait recognition by symmetry analysis</a:t>
            </a:r>
            <a:r>
              <a:rPr lang="ru-RU" sz="1400" dirty="0" smtClean="0"/>
              <a:t> / </a:t>
            </a:r>
            <a:r>
              <a:rPr lang="en-US" sz="1400" dirty="0" smtClean="0"/>
              <a:t>J</a:t>
            </a:r>
            <a:r>
              <a:rPr lang="ru-RU" sz="1400" dirty="0" smtClean="0"/>
              <a:t>. </a:t>
            </a:r>
            <a:r>
              <a:rPr lang="en-US" sz="1400" dirty="0" smtClean="0"/>
              <a:t>B</a:t>
            </a:r>
            <a:r>
              <a:rPr lang="ru-RU" sz="1400" dirty="0" smtClean="0"/>
              <a:t>. </a:t>
            </a:r>
            <a:r>
              <a:rPr lang="en-US" sz="1400" dirty="0" err="1" smtClean="0"/>
              <a:t>Hayfron</a:t>
            </a:r>
            <a:r>
              <a:rPr lang="ru-RU" sz="1400" dirty="0" smtClean="0"/>
              <a:t>-</a:t>
            </a:r>
            <a:r>
              <a:rPr lang="en-US" sz="1400" dirty="0" err="1" smtClean="0"/>
              <a:t>Acquah</a:t>
            </a:r>
            <a:r>
              <a:rPr lang="ru-RU" sz="1400" dirty="0" smtClean="0"/>
              <a:t>, </a:t>
            </a:r>
            <a:r>
              <a:rPr lang="en-US" sz="1400" dirty="0" smtClean="0"/>
              <a:t>M</a:t>
            </a:r>
            <a:r>
              <a:rPr lang="ru-RU" sz="1400" dirty="0" smtClean="0"/>
              <a:t>. </a:t>
            </a:r>
            <a:r>
              <a:rPr lang="en-US" sz="1400" dirty="0" smtClean="0"/>
              <a:t>S</a:t>
            </a:r>
            <a:r>
              <a:rPr lang="ru-RU" sz="1400" dirty="0" smtClean="0"/>
              <a:t>. </a:t>
            </a:r>
            <a:r>
              <a:rPr lang="en-US" sz="1400" dirty="0" smtClean="0"/>
              <a:t>Nixon</a:t>
            </a:r>
            <a:r>
              <a:rPr lang="ru-RU" sz="1400" dirty="0" smtClean="0"/>
              <a:t>, </a:t>
            </a:r>
            <a:r>
              <a:rPr lang="en-US" sz="1400" dirty="0" smtClean="0"/>
              <a:t>J</a:t>
            </a:r>
            <a:r>
              <a:rPr lang="ru-RU" sz="1400" dirty="0" smtClean="0"/>
              <a:t>. </a:t>
            </a:r>
            <a:r>
              <a:rPr lang="en-US" sz="1400" dirty="0" smtClean="0"/>
              <a:t>N</a:t>
            </a:r>
            <a:r>
              <a:rPr lang="ru-RU" sz="1400" dirty="0" smtClean="0"/>
              <a:t>. </a:t>
            </a:r>
            <a:r>
              <a:rPr lang="en-US" sz="1400" dirty="0" smtClean="0"/>
              <a:t>Carter</a:t>
            </a:r>
            <a:r>
              <a:rPr lang="ru-RU" sz="1400" dirty="0" smtClean="0"/>
              <a:t> // </a:t>
            </a:r>
            <a:r>
              <a:rPr lang="en-US" sz="1400" dirty="0" smtClean="0"/>
              <a:t>Pattern </a:t>
            </a:r>
            <a:r>
              <a:rPr lang="en-US" sz="1400" dirty="0" err="1" smtClean="0"/>
              <a:t>Rec</a:t>
            </a:r>
            <a:r>
              <a:rPr lang="ru-RU" sz="1400" dirty="0" smtClean="0"/>
              <a:t>. </a:t>
            </a:r>
            <a:r>
              <a:rPr lang="en-US" sz="1400" dirty="0" err="1" smtClean="0"/>
              <a:t>Lett</a:t>
            </a:r>
            <a:r>
              <a:rPr lang="en-US" sz="1400" dirty="0" smtClean="0"/>
              <a:t>._ 2003._ Vol. 24, no. 13._ Pp. 2175–2183.</a:t>
            </a: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6.	</a:t>
            </a:r>
            <a:r>
              <a:rPr lang="en-US" sz="1400" dirty="0" err="1" smtClean="0"/>
              <a:t>Hayfron-Acquah</a:t>
            </a:r>
            <a:r>
              <a:rPr lang="en-US" sz="1400" dirty="0" smtClean="0"/>
              <a:t>, J. </a:t>
            </a:r>
            <a:r>
              <a:rPr lang="en-US" sz="1400" dirty="0" err="1" smtClean="0"/>
              <a:t>Recognising</a:t>
            </a:r>
            <a:r>
              <a:rPr lang="en-US" sz="1400" dirty="0" smtClean="0"/>
              <a:t> human and animal movement by symmetry / J. </a:t>
            </a:r>
            <a:r>
              <a:rPr lang="en-US" sz="1400" dirty="0" err="1" smtClean="0"/>
              <a:t>Hayfron-Acquah</a:t>
            </a:r>
            <a:r>
              <a:rPr lang="en-US" sz="1400" dirty="0" smtClean="0"/>
              <a:t>, M. Nixon, J. Carter // Image Proc., 2001. Proc. 2001 Int. Conf._ Vol. 3._ 2001._ Pp. 290–293 vol.3.</a:t>
            </a: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7.	</a:t>
            </a:r>
            <a:r>
              <a:rPr lang="en-US" sz="1400" dirty="0" err="1" smtClean="0"/>
              <a:t>Beumier</a:t>
            </a:r>
            <a:r>
              <a:rPr lang="en-US" sz="1400" dirty="0" smtClean="0"/>
              <a:t>, C. Automatic face authentication from 3d surface / </a:t>
            </a:r>
            <a:r>
              <a:rPr lang="en-US" sz="1400" dirty="0" err="1" smtClean="0"/>
              <a:t>C.Beumier</a:t>
            </a:r>
            <a:r>
              <a:rPr lang="en-US" sz="1400" dirty="0" smtClean="0"/>
              <a:t>, M. </a:t>
            </a:r>
            <a:r>
              <a:rPr lang="en-US" sz="1400" dirty="0" err="1" smtClean="0"/>
              <a:t>Acheroy</a:t>
            </a:r>
            <a:r>
              <a:rPr lang="en-US" sz="1400" dirty="0" smtClean="0"/>
              <a:t> // In British Machine Vis. Conf. BMVC 98 / University of Southampton UK._ 1998._Sept._ Pp. 449–458.</a:t>
            </a: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8.	</a:t>
            </a:r>
            <a:r>
              <a:rPr lang="en-US" sz="1400" dirty="0" err="1" smtClean="0"/>
              <a:t>Reisfeld</a:t>
            </a:r>
            <a:r>
              <a:rPr lang="en-US" sz="1400" dirty="0" smtClean="0"/>
              <a:t>, D. Context-free </a:t>
            </a:r>
            <a:r>
              <a:rPr lang="en-US" sz="1400" dirty="0" err="1" smtClean="0"/>
              <a:t>attentional</a:t>
            </a:r>
            <a:r>
              <a:rPr lang="en-US" sz="1400" dirty="0" smtClean="0"/>
              <a:t> operators: the generalized symmetry transform / D. </a:t>
            </a:r>
            <a:r>
              <a:rPr lang="en-US" sz="1400" dirty="0" err="1" smtClean="0"/>
              <a:t>Reisfeld</a:t>
            </a:r>
            <a:r>
              <a:rPr lang="en-US" sz="1400" dirty="0" smtClean="0"/>
              <a:t>, H. </a:t>
            </a:r>
            <a:r>
              <a:rPr lang="en-US" sz="1400" dirty="0" err="1" smtClean="0"/>
              <a:t>Wolfson</a:t>
            </a:r>
            <a:r>
              <a:rPr lang="en-US" sz="1400" dirty="0" smtClean="0"/>
              <a:t>, Y. </a:t>
            </a:r>
            <a:r>
              <a:rPr lang="en-US" sz="1400" dirty="0" err="1" smtClean="0"/>
              <a:t>Yeshurun</a:t>
            </a:r>
            <a:r>
              <a:rPr lang="en-US" sz="1400" dirty="0" smtClean="0"/>
              <a:t> // Int. J. </a:t>
            </a:r>
            <a:r>
              <a:rPr lang="en-US" sz="1400" dirty="0" err="1" smtClean="0"/>
              <a:t>Comput</a:t>
            </a:r>
            <a:r>
              <a:rPr lang="en-US" sz="1400" dirty="0" smtClean="0"/>
              <a:t>. Vision._ 1995._ Vol. 14, no. 2._ Pp. 119–130.</a:t>
            </a: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9.	</a:t>
            </a:r>
            <a:r>
              <a:rPr lang="en-US" sz="1400" dirty="0" err="1" smtClean="0"/>
              <a:t>Tabesh</a:t>
            </a:r>
            <a:r>
              <a:rPr lang="en-US" sz="1400" dirty="0" smtClean="0"/>
              <a:t>, A. Method and system for image compression using image symmetry._ US Patent 7,254,275._ 2007._Aug.</a:t>
            </a: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10.	</a:t>
            </a:r>
            <a:r>
              <a:rPr lang="en-US" sz="1400" dirty="0" smtClean="0"/>
              <a:t>The </a:t>
            </a:r>
            <a:r>
              <a:rPr lang="en-US" sz="1400" dirty="0" smtClean="0"/>
              <a:t>relationship between shape symmetry and perceived skin condition in male facial attractiveness / B. C. </a:t>
            </a:r>
            <a:r>
              <a:rPr lang="en-US" sz="1400" dirty="0" err="1" smtClean="0"/>
              <a:t>Jonesa</a:t>
            </a:r>
            <a:r>
              <a:rPr lang="en-US" sz="1400" dirty="0" smtClean="0"/>
              <a:t>, A. C. </a:t>
            </a:r>
            <a:r>
              <a:rPr lang="en-US" sz="1400" dirty="0" err="1" smtClean="0"/>
              <a:t>Littlea</a:t>
            </a:r>
            <a:r>
              <a:rPr lang="en-US" sz="1400" dirty="0" smtClean="0"/>
              <a:t>, D. R. </a:t>
            </a:r>
            <a:r>
              <a:rPr lang="en-US" sz="1400" dirty="0" err="1" smtClean="0"/>
              <a:t>Feinberga</a:t>
            </a:r>
            <a:r>
              <a:rPr lang="en-US" sz="1400" dirty="0" smtClean="0"/>
              <a:t> et al. // Evolution and Human Behavior._ 2004._January._ Vol. 25, no. 1._ Pp. 24–30</a:t>
            </a:r>
            <a:r>
              <a:rPr lang="en-US" sz="1400" dirty="0" smtClean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36834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Содержание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28785078"/>
              </p:ext>
            </p:extLst>
          </p:nvPr>
        </p:nvGraphicFramePr>
        <p:xfrm>
          <a:off x="468313" y="1125538"/>
          <a:ext cx="8229600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8063"/>
                <a:gridCol w="74153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Введение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Глава 1. Исследуемые методы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355600"/>
                      <a:r>
                        <a:rPr lang="ru-RU" dirty="0" smtClean="0"/>
                        <a:t>Анализ вычислительных погрешностей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355600"/>
                      <a:r>
                        <a:rPr lang="ru-RU" dirty="0" smtClean="0"/>
                        <a:t>Зависимость симметричности</a:t>
                      </a:r>
                      <a:r>
                        <a:rPr lang="ru-RU" baseline="0" dirty="0" smtClean="0"/>
                        <a:t> изображения </a:t>
                      </a:r>
                      <a:r>
                        <a:rPr lang="ru-RU" dirty="0" smtClean="0"/>
                        <a:t>от угла поворота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355600"/>
                      <a:r>
                        <a:rPr lang="ru-RU" dirty="0" smtClean="0"/>
                        <a:t>Зависимость симметричности изображения</a:t>
                      </a:r>
                      <a:r>
                        <a:rPr lang="ru-RU" baseline="0" dirty="0" smtClean="0"/>
                        <a:t> от его размеров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355600"/>
                      <a:r>
                        <a:rPr lang="ru-RU" dirty="0" smtClean="0"/>
                        <a:t>Мера симметричности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ru-RU" dirty="0" smtClean="0"/>
                        <a:t>       Определение осей симметрии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       </a:t>
                      </a:r>
                      <a:r>
                        <a:rPr lang="ru-RU" sz="1800" dirty="0" smtClean="0"/>
                        <a:t>Изменение характера зависимости меры симметричности от угла поворота изображения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       Метод простого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Глава 2. Сравнительный анализ исследуемых методов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Заключение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Список использованных источников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40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Введение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04656"/>
          </a:xfrm>
        </p:spPr>
        <p:txBody>
          <a:bodyPr>
            <a:noAutofit/>
          </a:bodyPr>
          <a:lstStyle/>
          <a:p>
            <a:pPr marL="0" indent="269875" algn="just">
              <a:buNone/>
            </a:pPr>
            <a:r>
              <a:rPr lang="ru-RU" sz="1900" dirty="0" smtClean="0"/>
              <a:t>Симметрия — одно из фундаментальных свойств природы, находящее применение практически во всех областях научного знания. Несмотря на кажущуюся простоту вопроса о распознавании симметрии, его аппаратная и программная реализация сталкиваются со значительными трудностями и является сложным и востребованным  предметом изучения</a:t>
            </a:r>
            <a:r>
              <a:rPr lang="ru-RU" sz="1900" dirty="0" smtClean="0"/>
              <a:t>. </a:t>
            </a:r>
            <a:r>
              <a:rPr lang="ru-RU" sz="1900" dirty="0" smtClean="0"/>
              <a:t>Как следствие, область исследований, направленных на изучение свойств симметрии изображений, в настоящее время активно развивается</a:t>
            </a:r>
            <a:r>
              <a:rPr lang="ru-RU" sz="1900" dirty="0" smtClean="0"/>
              <a:t>.</a:t>
            </a:r>
          </a:p>
          <a:p>
            <a:pPr marL="0" indent="269875" algn="just">
              <a:buNone/>
            </a:pPr>
            <a:r>
              <a:rPr lang="ru-RU" sz="1900" dirty="0" smtClean="0"/>
              <a:t>С математической точки зрения, симметрия — объединяющее понятие для совокупности операций, сохраняющих определённые алгебраические или геометрические соотношения. Таким образом, понятие симметрии неразрывно связано с понятием группы. Группы симметрий не зависят от размера изображения, центрирования, поворота, яркости и т.д. Задачу отыскания симметрии изображения можно сформулировать как задачу определения этих групп с точностью до изоморфизма.</a:t>
            </a:r>
            <a:endParaRPr lang="ru-RU" sz="1900" dirty="0" smtClean="0"/>
          </a:p>
          <a:p>
            <a:pPr marL="0" indent="269875" algn="just">
              <a:buNone/>
            </a:pPr>
            <a:r>
              <a:rPr lang="ru-RU" sz="1900" dirty="0" smtClean="0"/>
              <a:t>Настоящая </a:t>
            </a:r>
            <a:r>
              <a:rPr lang="ru-RU" sz="1900" dirty="0" smtClean="0"/>
              <a:t>работа </a:t>
            </a:r>
            <a:r>
              <a:rPr lang="ru-RU" sz="1900" dirty="0" smtClean="0"/>
              <a:t>направлена на исследование существующих методов распознавания симметрии цифровых </a:t>
            </a:r>
            <a:r>
              <a:rPr lang="ru-RU" sz="1900" dirty="0" smtClean="0"/>
              <a:t>изображений, включая недавно реализованный алгоритм </a:t>
            </a:r>
            <a:r>
              <a:rPr lang="ru-RU" sz="1900" dirty="0" smtClean="0"/>
              <a:t>обнаружения симметрии на примере группы отражательной симметрии с помощью интегральных преобразований, сравнение результатов </a:t>
            </a:r>
            <a:r>
              <a:rPr lang="ru-RU" sz="1900" dirty="0" smtClean="0"/>
              <a:t>алгоритма </a:t>
            </a:r>
            <a:r>
              <a:rPr lang="ru-RU" sz="1900" dirty="0" smtClean="0"/>
              <a:t>с результатами работы других методов распознавания симметрии.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32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Глава 1. Исследуемые методы.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80528" y="1600200"/>
            <a:ext cx="9145016" cy="2404864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dirty="0" smtClean="0"/>
              <a:t>	Введённое </a:t>
            </a:r>
            <a:r>
              <a:rPr lang="ru-RU" dirty="0" smtClean="0"/>
              <a:t>в [2] интегральное преобразование в некоторой степени аналогично </a:t>
            </a:r>
            <a:r>
              <a:rPr lang="ru-RU" dirty="0" smtClean="0"/>
              <a:t>преобразованию  </a:t>
            </a:r>
            <a:r>
              <a:rPr lang="ru-RU" dirty="0" err="1" smtClean="0"/>
              <a:t>Фурье-Меллина</a:t>
            </a:r>
            <a:r>
              <a:rPr lang="ru-RU" dirty="0" smtClean="0"/>
              <a:t> </a:t>
            </a:r>
            <a:r>
              <a:rPr lang="ru-RU" dirty="0" smtClean="0"/>
              <a:t>[11]. Оба преобразования  инварианты относительно сдвигов и вращений (заметим, что  масштабирование в задачах по распознаванию симметрии не используется). Однако исследуемое в работе интегральное </a:t>
            </a:r>
            <a:r>
              <a:rPr lang="ru-RU" dirty="0" smtClean="0"/>
              <a:t>преобразование (назовём его </a:t>
            </a:r>
            <a:r>
              <a:rPr lang="en-US" dirty="0" smtClean="0"/>
              <a:t>H-</a:t>
            </a:r>
            <a:r>
              <a:rPr lang="ru-RU" dirty="0" smtClean="0"/>
              <a:t>преобразованием)  </a:t>
            </a:r>
            <a:r>
              <a:rPr lang="ru-RU" dirty="0" smtClean="0"/>
              <a:t>лишено некоторых недостатков, присущих преобразованию </a:t>
            </a:r>
            <a:r>
              <a:rPr lang="ru-RU" dirty="0" err="1" smtClean="0"/>
              <a:t>Фурье-Меллина</a:t>
            </a:r>
            <a:r>
              <a:rPr lang="ru-RU" dirty="0" smtClean="0"/>
              <a:t>, таких как значительные вычислительные сложности и требование априорного знания параметров группы симметрии</a:t>
            </a:r>
            <a:r>
              <a:rPr lang="ru-RU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	Ниже представлено само Н-преобразование.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575" y="5854707"/>
            <a:ext cx="4244925" cy="45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77072"/>
            <a:ext cx="7156599" cy="123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вычислительных погрешностей.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Необходимое </a:t>
            </a:r>
            <a:r>
              <a:rPr lang="ru-RU" dirty="0" smtClean="0"/>
              <a:t>условие наличия осей отражательной симметрии изображения: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6856" y="19776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08920"/>
            <a:ext cx="3456384" cy="71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67544" y="3356992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3200" dirty="0" smtClean="0"/>
              <a:t>	Анализ </a:t>
            </a:r>
            <a:r>
              <a:rPr lang="ru-RU" sz="3200" dirty="0" smtClean="0"/>
              <a:t>погрешностей строится на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изучении меры различия матриц 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|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 smtClean="0">
                <a:latin typeface="+mj-lt"/>
                <a:cs typeface="Times New Roman" pitchFamily="18" charset="0"/>
              </a:rPr>
              <a:t>|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/>
              <a:t>и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|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,-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 smtClean="0">
                <a:latin typeface="+mj-lt"/>
                <a:cs typeface="Times New Roman" pitchFamily="18" charset="0"/>
              </a:rPr>
              <a:t>|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653136"/>
            <a:ext cx="4608512" cy="138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000" dirty="0" smtClean="0"/>
              <a:t>Зависимость </a:t>
            </a:r>
            <a:r>
              <a:rPr lang="ru-RU" sz="3000" dirty="0" smtClean="0"/>
              <a:t>симметричности изображения от угла поворота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14401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 smtClean="0"/>
              <a:t>	На картинке представлен результат исследования меры различия матриц</a:t>
            </a:r>
            <a:r>
              <a:rPr lang="en-US" sz="2000" dirty="0" smtClean="0"/>
              <a:t> |</a:t>
            </a:r>
            <a:r>
              <a:rPr lang="en-US" sz="2000" dirty="0" smtClean="0"/>
              <a:t>H(</a:t>
            </a:r>
            <a:r>
              <a:rPr lang="el-GR" sz="2000" dirty="0" smtClean="0"/>
              <a:t>ω,</a:t>
            </a:r>
            <a:r>
              <a:rPr lang="en-US" sz="2000" dirty="0" smtClean="0"/>
              <a:t>n)|</a:t>
            </a:r>
            <a:r>
              <a:rPr lang="ru-RU" sz="2000" dirty="0" smtClean="0"/>
              <a:t>и |</a:t>
            </a:r>
            <a:r>
              <a:rPr lang="en-US" sz="2000" dirty="0" smtClean="0"/>
              <a:t>H(</a:t>
            </a:r>
            <a:r>
              <a:rPr lang="el-GR" sz="2000" dirty="0" smtClean="0"/>
              <a:t>ω,-</a:t>
            </a:r>
            <a:r>
              <a:rPr lang="en-US" sz="2000" dirty="0" smtClean="0"/>
              <a:t>n</a:t>
            </a:r>
            <a:r>
              <a:rPr lang="en-US" sz="2000" dirty="0" smtClean="0"/>
              <a:t>)|</a:t>
            </a:r>
            <a:r>
              <a:rPr lang="ru-RU" sz="2000" dirty="0" smtClean="0"/>
              <a:t>от угла поворота исходного цифрового изображения.</a:t>
            </a:r>
            <a:r>
              <a:rPr lang="en-US" sz="2000" dirty="0" smtClean="0"/>
              <a:t> </a:t>
            </a:r>
            <a:r>
              <a:rPr lang="ru-RU" sz="2000" dirty="0" smtClean="0"/>
              <a:t> С-</a:t>
            </a:r>
            <a:r>
              <a:rPr lang="en-US" sz="2000" dirty="0" smtClean="0"/>
              <a:t>shape, F-shape</a:t>
            </a:r>
            <a:r>
              <a:rPr lang="ru-RU" sz="2000" dirty="0" smtClean="0"/>
              <a:t>, Н</a:t>
            </a:r>
            <a:r>
              <a:rPr lang="en-US" sz="2000" dirty="0" smtClean="0"/>
              <a:t>-shape</a:t>
            </a:r>
            <a:r>
              <a:rPr lang="en-US" sz="2000" dirty="0" smtClean="0"/>
              <a:t> – </a:t>
            </a:r>
            <a:r>
              <a:rPr lang="ru-RU" sz="2000" dirty="0" smtClean="0"/>
              <a:t>изображения соответствующих букв С, </a:t>
            </a:r>
            <a:r>
              <a:rPr lang="en-US" sz="2000" dirty="0" smtClean="0"/>
              <a:t>Cross </a:t>
            </a:r>
            <a:r>
              <a:rPr lang="ru-RU" sz="2000" dirty="0" smtClean="0"/>
              <a:t>– крест, </a:t>
            </a:r>
            <a:r>
              <a:rPr lang="en-US" sz="2000" dirty="0" smtClean="0"/>
              <a:t>K-</a:t>
            </a:r>
            <a:r>
              <a:rPr lang="en-US" sz="2000" dirty="0" err="1" smtClean="0"/>
              <a:t>svas</a:t>
            </a:r>
            <a:r>
              <a:rPr lang="ru-RU" sz="2000" dirty="0" smtClean="0"/>
              <a:t> – </a:t>
            </a:r>
            <a:r>
              <a:rPr lang="en-US" sz="2000" dirty="0" smtClean="0"/>
              <a:t>k</a:t>
            </a:r>
            <a:r>
              <a:rPr lang="ru-RU" sz="2000" dirty="0" smtClean="0"/>
              <a:t>-лучевая свастика.</a:t>
            </a:r>
            <a:endParaRPr lang="ru-RU" sz="2000" dirty="0"/>
          </a:p>
        </p:txBody>
      </p:sp>
      <p:pic>
        <p:nvPicPr>
          <p:cNvPr id="5" name="Содержимое 3" descr="Различие без сдвига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36912"/>
            <a:ext cx="7128792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sz="3500" dirty="0" smtClean="0"/>
              <a:t>Зависимость симметричности изображения от его размеров</a:t>
            </a:r>
            <a:endParaRPr lang="ru-RU" sz="3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936104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ru-RU" dirty="0" smtClean="0"/>
              <a:t>	На картинках можно наблюдать зависимость результата применения метода от разметов исходного цифрового изображения. </a:t>
            </a:r>
            <a:r>
              <a:rPr lang="en-US" dirty="0" smtClean="0"/>
              <a:t>D – </a:t>
            </a:r>
            <a:r>
              <a:rPr lang="ru-RU" dirty="0" smtClean="0"/>
              <a:t>мера симметричности изображения относительно вертикальной оси.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149080"/>
            <a:ext cx="4968552" cy="24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4824536" cy="213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Мера симметричности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1396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700" dirty="0" smtClean="0"/>
              <a:t>Для определения степени симметричности изображения вводится специальная величина – мера симметричности:</a:t>
            </a:r>
            <a:endParaRPr lang="ru-RU" sz="27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059832" y="2636912"/>
            <a:ext cx="5832648" cy="1800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предварительная мера симметричности, показывающая степень различия между матрицами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ru-RU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и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ru-RU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</a:t>
            </a:r>
            <a:r>
              <a:rPr kumimoji="0" lang="ru-R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,-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204322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060848"/>
            <a:ext cx="3384376" cy="54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051720" y="6309320"/>
            <a:ext cx="4536504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График зависимости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).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Содержимое 3" descr="График.jp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4365104"/>
            <a:ext cx="5076056" cy="18607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/>
              <a:t>Определение осей симметрии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1"/>
            <a:ext cx="8892480" cy="1152128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dirty="0" smtClean="0"/>
              <a:t>	Основная идея метода – поворот картинки на разные углы и вычисления меры симметричности относительно осей координат. Ниже представлен график зависимости этой меры симметричности от угла поворота изображения.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97120"/>
            <a:ext cx="8964488" cy="456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393</Words>
  <Application>Microsoft Office PowerPoint</Application>
  <PresentationFormat>Экран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Исследование методов распознавания и анализа симметрии цифровых изображений с использованием  интегральных преобразований</vt:lpstr>
      <vt:lpstr>Содержание</vt:lpstr>
      <vt:lpstr>Введение</vt:lpstr>
      <vt:lpstr>Глава 1. Исследуемые методы.</vt:lpstr>
      <vt:lpstr>Анализ вычислительных погрешностей.</vt:lpstr>
      <vt:lpstr>Зависимость симметричности изображения от угла поворота</vt:lpstr>
      <vt:lpstr>Зависимость симметричности изображения от его размеров</vt:lpstr>
      <vt:lpstr>Мера симметричности</vt:lpstr>
      <vt:lpstr>Определение осей симметрии</vt:lpstr>
      <vt:lpstr>Изменение характера зависимости меры симметричности от угла поворота изображения</vt:lpstr>
      <vt:lpstr>Метод простого поиска.</vt:lpstr>
      <vt:lpstr>Глава 2. Сравнительный анализ исследованных методов</vt:lpstr>
      <vt:lpstr>Заключение</vt:lpstr>
      <vt:lpstr>Список использованных источников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модели проходимости окружающей среды</dc:title>
  <dc:creator>Илья Шепель</dc:creator>
  <cp:lastModifiedBy>Анастасия</cp:lastModifiedBy>
  <cp:revision>29</cp:revision>
  <dcterms:created xsi:type="dcterms:W3CDTF">2016-11-27T16:17:31Z</dcterms:created>
  <dcterms:modified xsi:type="dcterms:W3CDTF">2016-12-24T19:21:18Z</dcterms:modified>
</cp:coreProperties>
</file>