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0" r:id="rId6"/>
    <p:sldId id="261" r:id="rId7"/>
    <p:sldId id="263" r:id="rId8"/>
    <p:sldId id="264" r:id="rId9"/>
    <p:sldId id="265" r:id="rId10"/>
    <p:sldId id="266" r:id="rId11"/>
    <p:sldId id="259"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1" autoAdjust="0"/>
  </p:normalViewPr>
  <p:slideViewPr>
    <p:cSldViewPr>
      <p:cViewPr varScale="1">
        <p:scale>
          <a:sx n="99" d="100"/>
          <a:sy n="99" d="100"/>
        </p:scale>
        <p:origin x="-2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84503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4163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2455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90504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32929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07.12.2016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8060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07.12.2016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03333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07.12.2016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81701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07.12.2016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8118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07.12.2016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9593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07.12.2016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51600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07.12.2016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666256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628800"/>
            <a:ext cx="7772400" cy="1971651"/>
          </a:xfrm>
        </p:spPr>
        <p:txBody>
          <a:bodyPr>
            <a:normAutofit fontScale="90000"/>
          </a:bodyPr>
          <a:lstStyle/>
          <a:p>
            <a:r>
              <a:rPr lang="ru-RU" dirty="0" smtClean="0"/>
              <a:t>Синтез модели проходимости</a:t>
            </a:r>
            <a:br>
              <a:rPr lang="ru-RU" dirty="0" smtClean="0"/>
            </a:br>
            <a:r>
              <a:rPr lang="ru-RU" dirty="0" smtClean="0"/>
              <a:t>окружающей среды с помощью карт высот</a:t>
            </a:r>
            <a:endParaRPr lang="ru-RU" dirty="0"/>
          </a:p>
        </p:txBody>
      </p:sp>
      <p:sp>
        <p:nvSpPr>
          <p:cNvPr id="3" name="Подзаголовок 2"/>
          <p:cNvSpPr>
            <a:spLocks noGrp="1"/>
          </p:cNvSpPr>
          <p:nvPr>
            <p:ph type="subTitle" idx="1"/>
          </p:nvPr>
        </p:nvSpPr>
        <p:spPr>
          <a:xfrm>
            <a:off x="1371600" y="3886200"/>
            <a:ext cx="7160840" cy="1752600"/>
          </a:xfrm>
        </p:spPr>
        <p:txBody>
          <a:bodyPr>
            <a:normAutofit/>
          </a:bodyPr>
          <a:lstStyle/>
          <a:p>
            <a:pPr algn="r"/>
            <a:r>
              <a:rPr lang="ru-RU" sz="2400" dirty="0" smtClean="0"/>
              <a:t>Презентацию выполнил:</a:t>
            </a:r>
            <a:br>
              <a:rPr lang="ru-RU" sz="2400" dirty="0" smtClean="0"/>
            </a:br>
            <a:r>
              <a:rPr lang="ru-RU" sz="2400" dirty="0" smtClean="0"/>
              <a:t>студент гр. КТмо1-3</a:t>
            </a:r>
          </a:p>
          <a:p>
            <a:pPr algn="r"/>
            <a:r>
              <a:rPr lang="ru-RU" sz="2400" dirty="0" smtClean="0"/>
              <a:t> </a:t>
            </a:r>
            <a:r>
              <a:rPr lang="ru-RU" sz="2400" dirty="0" err="1" smtClean="0"/>
              <a:t>Шепель</a:t>
            </a:r>
            <a:r>
              <a:rPr lang="ru-RU" sz="2400" dirty="0" smtClean="0"/>
              <a:t> И. О.</a:t>
            </a:r>
            <a:endParaRPr lang="ru-RU" sz="2400" dirty="0"/>
          </a:p>
        </p:txBody>
      </p:sp>
      <p:sp>
        <p:nvSpPr>
          <p:cNvPr id="4" name="TextBox 3"/>
          <p:cNvSpPr txBox="1"/>
          <p:nvPr/>
        </p:nvSpPr>
        <p:spPr>
          <a:xfrm>
            <a:off x="0" y="304516"/>
            <a:ext cx="9144000" cy="923330"/>
          </a:xfrm>
          <a:prstGeom prst="rect">
            <a:avLst/>
          </a:prstGeom>
          <a:noFill/>
        </p:spPr>
        <p:txBody>
          <a:bodyPr wrap="square" rtlCol="0">
            <a:spAutoFit/>
          </a:bodyPr>
          <a:lstStyle/>
          <a:p>
            <a:pPr algn="ctr"/>
            <a:r>
              <a:rPr lang="ru-RU" dirty="0" smtClean="0"/>
              <a:t>Южный Федеральный Университет</a:t>
            </a:r>
          </a:p>
          <a:p>
            <a:pPr algn="ctr"/>
            <a:r>
              <a:rPr lang="ru-RU" dirty="0" smtClean="0"/>
              <a:t>Институт Компьютерных Технологий и Информационной Безопасности</a:t>
            </a:r>
            <a:br>
              <a:rPr lang="ru-RU" dirty="0" smtClean="0"/>
            </a:br>
            <a:r>
              <a:rPr lang="ru-RU" dirty="0" smtClean="0"/>
              <a:t>Кафедра Математического Обеспечения и Применения ЭВМ</a:t>
            </a:r>
            <a:endParaRPr lang="ru-RU" dirty="0"/>
          </a:p>
        </p:txBody>
      </p:sp>
    </p:spTree>
    <p:extLst>
      <p:ext uri="{BB962C8B-B14F-4D97-AF65-F5344CB8AC3E}">
        <p14:creationId xmlns:p14="http://schemas.microsoft.com/office/powerpoint/2010/main" val="3363743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Заключение</a:t>
            </a:r>
            <a:endParaRPr lang="ru-RU" sz="3200" dirty="0"/>
          </a:p>
        </p:txBody>
      </p:sp>
      <p:sp>
        <p:nvSpPr>
          <p:cNvPr id="3" name="Объект 2"/>
          <p:cNvSpPr>
            <a:spLocks noGrp="1"/>
          </p:cNvSpPr>
          <p:nvPr>
            <p:ph idx="1"/>
          </p:nvPr>
        </p:nvSpPr>
        <p:spPr>
          <a:xfrm>
            <a:off x="467544" y="1052736"/>
            <a:ext cx="8229600" cy="4752528"/>
          </a:xfrm>
        </p:spPr>
        <p:txBody>
          <a:bodyPr>
            <a:normAutofit/>
          </a:bodyPr>
          <a:lstStyle/>
          <a:p>
            <a:pPr marL="0" indent="269875" algn="just">
              <a:buNone/>
            </a:pPr>
            <a:r>
              <a:rPr lang="ru-RU" sz="1600" dirty="0" smtClean="0"/>
              <a:t>Для решения поставленной задачи наиболее целесообразно использовать многоуровневые карты поверхностей. Во-первых, в условиях города они способны дать информацию о мостах и разъездах. Во-вторых, размер обрабатываемой информации достаточно невелик, что позволяет строить и обновлять такую карту в реальном времени. Требование работы алгоритма в реальном времени очень критично, так как необходимо обновлять информацию о яме с каждого нового полученного кадра и сравнивать с предыдущей, чтобы по целому множеству измерений наиболее точно описать поверхность дефекта. В-третьих, структура карт высот такова, что позволяет описывать окружающую среду набором параметров, ориентированных на решение конкретной задачи. </a:t>
            </a:r>
          </a:p>
          <a:p>
            <a:pPr marL="0" indent="269875" algn="just">
              <a:buNone/>
            </a:pPr>
            <a:r>
              <a:rPr lang="ru-RU" sz="1600" dirty="0" smtClean="0"/>
              <a:t>Кроме того будет использоваться несколько модифицированный способ построения карты – иерархический с ячейками варьируемого размера </a:t>
            </a:r>
            <a:r>
              <a:rPr lang="en-US" sz="1600" dirty="0" smtClean="0"/>
              <a:t>[7]</a:t>
            </a:r>
            <a:r>
              <a:rPr lang="ru-RU" sz="1600" dirty="0" smtClean="0"/>
              <a:t>. Он позволяет, во-первых, уменьшить число ячеек, а следовательно, и анализируемой информации, что ускоряет работу алгоритма. Во-вторых, он позволяет точнее определять параметры препятствий за счет уменьшения размера дискретной ячейки, в которой это препятствие содержится, а также точнее анализировать сильно разреженные данные, находящиеся на большом удалении от датчика.</a:t>
            </a:r>
          </a:p>
        </p:txBody>
      </p:sp>
    </p:spTree>
    <p:extLst>
      <p:ext uri="{BB962C8B-B14F-4D97-AF65-F5344CB8AC3E}">
        <p14:creationId xmlns:p14="http://schemas.microsoft.com/office/powerpoint/2010/main" val="1699046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Список использованных источников</a:t>
            </a:r>
            <a:endParaRPr lang="ru-RU" sz="3200" dirty="0"/>
          </a:p>
        </p:txBody>
      </p:sp>
      <p:sp>
        <p:nvSpPr>
          <p:cNvPr id="3" name="Объект 2"/>
          <p:cNvSpPr>
            <a:spLocks noGrp="1"/>
          </p:cNvSpPr>
          <p:nvPr>
            <p:ph idx="1"/>
          </p:nvPr>
        </p:nvSpPr>
        <p:spPr>
          <a:xfrm>
            <a:off x="467544" y="1124744"/>
            <a:ext cx="8229600" cy="4752528"/>
          </a:xfrm>
        </p:spPr>
        <p:txBody>
          <a:bodyPr>
            <a:normAutofit lnSpcReduction="10000"/>
          </a:bodyPr>
          <a:lstStyle/>
          <a:p>
            <a:pPr algn="just">
              <a:buFont typeface="+mj-lt"/>
              <a:buAutoNum type="arabicPeriod"/>
            </a:pPr>
            <a:r>
              <a:rPr lang="en-US" sz="1600" dirty="0" err="1"/>
              <a:t>Jennett</a:t>
            </a:r>
            <a:r>
              <a:rPr lang="en-US" sz="1600" dirty="0"/>
              <a:t> A. T. Decision support system for sensor-based autonomous filling of grain containers. – 2012. – 143 </a:t>
            </a:r>
            <a:r>
              <a:rPr lang="ru-RU" sz="1600" dirty="0"/>
              <a:t>с</a:t>
            </a:r>
            <a:r>
              <a:rPr lang="en-US" sz="1600" dirty="0"/>
              <a:t>.</a:t>
            </a:r>
            <a:endParaRPr lang="ru-RU" sz="1600" dirty="0" smtClean="0"/>
          </a:p>
          <a:p>
            <a:pPr algn="just">
              <a:buFont typeface="+mj-lt"/>
              <a:buAutoNum type="arabicPeriod"/>
            </a:pPr>
            <a:r>
              <a:rPr lang="en-US" sz="1600" dirty="0" smtClean="0"/>
              <a:t>Forsyth D. A., Ponce J. A modern approach //Computer Vision: A Modern Approach. – 2003. – С. 88-101.</a:t>
            </a:r>
            <a:r>
              <a:rPr lang="ru-RU" sz="1600" dirty="0" smtClean="0"/>
              <a:t> </a:t>
            </a:r>
          </a:p>
          <a:p>
            <a:pPr algn="just">
              <a:buFont typeface="+mj-lt"/>
              <a:buAutoNum type="arabicPeriod"/>
            </a:pPr>
            <a:r>
              <a:rPr lang="en-US" sz="1600" dirty="0" err="1"/>
              <a:t>Karmakar</a:t>
            </a:r>
            <a:r>
              <a:rPr lang="en-US" sz="1600" dirty="0"/>
              <a:t> N. et al. Construction of 3D orthogonal cover of a digital object //International Workshop on Combinatorial Image Analysis. – Springer Berlin Heidelberg, 2011. – С. 70-83</a:t>
            </a:r>
            <a:r>
              <a:rPr lang="en-US" sz="1600" dirty="0" smtClean="0"/>
              <a:t>.</a:t>
            </a:r>
            <a:endParaRPr lang="ru-RU" sz="1600" dirty="0" smtClean="0"/>
          </a:p>
          <a:p>
            <a:pPr algn="just">
              <a:buFont typeface="+mj-lt"/>
              <a:buAutoNum type="arabicPeriod"/>
            </a:pPr>
            <a:r>
              <a:rPr lang="en-US" sz="1600" dirty="0"/>
              <a:t>Fleischmann P., </a:t>
            </a:r>
            <a:r>
              <a:rPr lang="en-US" sz="1600" dirty="0" err="1"/>
              <a:t>Berns</a:t>
            </a:r>
            <a:r>
              <a:rPr lang="en-US" sz="1600" dirty="0"/>
              <a:t> K. A Stereo Vision Based Obstacle Detection System for Agricultural Applications //Field and Service Robotics. – Springer International Publishing, 2016. – С. 217-231</a:t>
            </a:r>
            <a:r>
              <a:rPr lang="en-US" sz="1600" dirty="0" smtClean="0"/>
              <a:t>.</a:t>
            </a:r>
          </a:p>
          <a:p>
            <a:pPr algn="just">
              <a:buFont typeface="+mj-lt"/>
              <a:buAutoNum type="arabicPeriod"/>
            </a:pPr>
            <a:r>
              <a:rPr lang="en-US" sz="1600" dirty="0"/>
              <a:t>Pfaff P., </a:t>
            </a:r>
            <a:r>
              <a:rPr lang="en-US" sz="1600" dirty="0" err="1"/>
              <a:t>Triebel</a:t>
            </a:r>
            <a:r>
              <a:rPr lang="en-US" sz="1600" dirty="0"/>
              <a:t> R., </a:t>
            </a:r>
            <a:r>
              <a:rPr lang="en-US" sz="1600" dirty="0" err="1"/>
              <a:t>Burgard</a:t>
            </a:r>
            <a:r>
              <a:rPr lang="en-US" sz="1600" dirty="0"/>
              <a:t> W. An efficient extension to elevation maps for outdoor terrain mapping and loop closing //The International Journal of Robotics Research. – 2007. – Т. 26. – №. 2. – С. 217-230</a:t>
            </a:r>
            <a:r>
              <a:rPr lang="en-US" sz="1600" dirty="0" smtClean="0"/>
              <a:t>.</a:t>
            </a:r>
            <a:endParaRPr lang="ru-RU" sz="1600" dirty="0" smtClean="0"/>
          </a:p>
          <a:p>
            <a:pPr algn="just">
              <a:buFont typeface="+mj-lt"/>
              <a:buAutoNum type="arabicPeriod"/>
            </a:pPr>
            <a:r>
              <a:rPr lang="en-US" sz="1600" dirty="0" err="1"/>
              <a:t>Triebel</a:t>
            </a:r>
            <a:r>
              <a:rPr lang="en-US" sz="1600" dirty="0"/>
              <a:t> R., Pfaff P., </a:t>
            </a:r>
            <a:r>
              <a:rPr lang="en-US" sz="1600" dirty="0" err="1"/>
              <a:t>Burgard</a:t>
            </a:r>
            <a:r>
              <a:rPr lang="en-US" sz="1600" dirty="0"/>
              <a:t> W. Multi-level surface maps for outdoor terrain mapping and loop closing //2006 IEEE/RSJ international conference on intelligent robots and systems. – IEEE, 2006. – </a:t>
            </a:r>
            <a:r>
              <a:rPr lang="ru-RU" sz="1600" dirty="0"/>
              <a:t>С. 2276-2282</a:t>
            </a:r>
            <a:r>
              <a:rPr lang="ru-RU" sz="1600" dirty="0" smtClean="0"/>
              <a:t>.</a:t>
            </a:r>
            <a:endParaRPr lang="en-US" sz="1600" dirty="0" smtClean="0"/>
          </a:p>
          <a:p>
            <a:pPr algn="just">
              <a:buFont typeface="+mj-lt"/>
              <a:buAutoNum type="arabicPeriod"/>
            </a:pPr>
            <a:r>
              <a:rPr lang="en-US" sz="1600" dirty="0" err="1"/>
              <a:t>Neuhaus</a:t>
            </a:r>
            <a:r>
              <a:rPr lang="en-US" sz="1600" dirty="0"/>
              <a:t> F. et al. Terrain drivability analysis in 3D laser range data for autonomous robot navigation in unstructured environments //2009 IEEE Conference on Emerging Technologies &amp; Factory Automation. – IEEE, 2009. – </a:t>
            </a:r>
            <a:r>
              <a:rPr lang="ru-RU" sz="1600" dirty="0"/>
              <a:t>С. 1-4.</a:t>
            </a:r>
            <a:endParaRPr lang="ru-RU" sz="1400" dirty="0"/>
          </a:p>
        </p:txBody>
      </p:sp>
    </p:spTree>
    <p:extLst>
      <p:ext uri="{BB962C8B-B14F-4D97-AF65-F5344CB8AC3E}">
        <p14:creationId xmlns:p14="http://schemas.microsoft.com/office/powerpoint/2010/main" val="368342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Содержание</a:t>
            </a:r>
            <a:endParaRPr lang="ru-RU" sz="32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28785078"/>
              </p:ext>
            </p:extLst>
          </p:nvPr>
        </p:nvGraphicFramePr>
        <p:xfrm>
          <a:off x="468313" y="1125538"/>
          <a:ext cx="8229600" cy="3337560"/>
        </p:xfrm>
        <a:graphic>
          <a:graphicData uri="http://schemas.openxmlformats.org/drawingml/2006/table">
            <a:tbl>
              <a:tblPr firstRow="1" bandRow="1">
                <a:tableStyleId>{2D5ABB26-0587-4C30-8999-92F81FD0307C}</a:tableStyleId>
              </a:tblPr>
              <a:tblGrid>
                <a:gridCol w="7488063"/>
                <a:gridCol w="741537"/>
              </a:tblGrid>
              <a:tr h="370840">
                <a:tc>
                  <a:txBody>
                    <a:bodyPr/>
                    <a:lstStyle/>
                    <a:p>
                      <a:r>
                        <a:rPr lang="ru-RU" dirty="0" smtClean="0"/>
                        <a:t>Введение</a:t>
                      </a:r>
                      <a:endParaRPr lang="ru-RU" dirty="0"/>
                    </a:p>
                  </a:txBody>
                  <a:tcPr/>
                </a:tc>
                <a:tc>
                  <a:txBody>
                    <a:bodyPr/>
                    <a:lstStyle/>
                    <a:p>
                      <a:pPr algn="r"/>
                      <a:r>
                        <a:rPr lang="ru-RU" dirty="0" smtClean="0"/>
                        <a:t>3</a:t>
                      </a:r>
                      <a:endParaRPr lang="ru-RU" dirty="0"/>
                    </a:p>
                  </a:txBody>
                  <a:tcPr/>
                </a:tc>
              </a:tr>
              <a:tr h="370840">
                <a:tc>
                  <a:txBody>
                    <a:bodyPr/>
                    <a:lstStyle/>
                    <a:p>
                      <a:r>
                        <a:rPr lang="ru-RU" dirty="0" smtClean="0"/>
                        <a:t>Виды моделей проходимости</a:t>
                      </a:r>
                      <a:endParaRPr lang="ru-RU" dirty="0"/>
                    </a:p>
                  </a:txBody>
                  <a:tcPr/>
                </a:tc>
                <a:tc>
                  <a:txBody>
                    <a:bodyPr/>
                    <a:lstStyle/>
                    <a:p>
                      <a:pPr algn="r"/>
                      <a:r>
                        <a:rPr lang="ru-RU" dirty="0" smtClean="0"/>
                        <a:t>4</a:t>
                      </a:r>
                      <a:endParaRPr lang="ru-RU" dirty="0"/>
                    </a:p>
                  </a:txBody>
                  <a:tcPr/>
                </a:tc>
              </a:tr>
              <a:tr h="370840">
                <a:tc>
                  <a:txBody>
                    <a:bodyPr/>
                    <a:lstStyle/>
                    <a:p>
                      <a:pPr marL="0" indent="355600"/>
                      <a:r>
                        <a:rPr lang="ru-RU" sz="1800" dirty="0" smtClean="0"/>
                        <a:t>Двухмерная карта и трехмерная </a:t>
                      </a:r>
                      <a:r>
                        <a:rPr lang="ru-RU" sz="1800" dirty="0" err="1" smtClean="0"/>
                        <a:t>воксельная</a:t>
                      </a:r>
                      <a:r>
                        <a:rPr lang="ru-RU" sz="1800" dirty="0" smtClean="0"/>
                        <a:t> сетка</a:t>
                      </a:r>
                      <a:endParaRPr lang="ru-RU" dirty="0"/>
                    </a:p>
                  </a:txBody>
                  <a:tcPr/>
                </a:tc>
                <a:tc>
                  <a:txBody>
                    <a:bodyPr/>
                    <a:lstStyle/>
                    <a:p>
                      <a:pPr algn="r"/>
                      <a:r>
                        <a:rPr lang="ru-RU" dirty="0" smtClean="0"/>
                        <a:t>5</a:t>
                      </a:r>
                      <a:endParaRPr lang="ru-RU" dirty="0"/>
                    </a:p>
                  </a:txBody>
                  <a:tcPr/>
                </a:tc>
              </a:tr>
              <a:tr h="370840">
                <a:tc>
                  <a:txBody>
                    <a:bodyPr/>
                    <a:lstStyle/>
                    <a:p>
                      <a:pPr marL="0" indent="355600"/>
                      <a:r>
                        <a:rPr lang="ru-RU" dirty="0" smtClean="0"/>
                        <a:t>Карты высот</a:t>
                      </a:r>
                      <a:endParaRPr lang="ru-RU" dirty="0"/>
                    </a:p>
                  </a:txBody>
                  <a:tcPr/>
                </a:tc>
                <a:tc>
                  <a:txBody>
                    <a:bodyPr/>
                    <a:lstStyle/>
                    <a:p>
                      <a:pPr algn="r"/>
                      <a:r>
                        <a:rPr lang="ru-RU" dirty="0" smtClean="0"/>
                        <a:t>6</a:t>
                      </a:r>
                      <a:endParaRPr lang="ru-RU" dirty="0"/>
                    </a:p>
                  </a:txBody>
                  <a:tcPr/>
                </a:tc>
              </a:tr>
              <a:tr h="370840">
                <a:tc>
                  <a:txBody>
                    <a:bodyPr/>
                    <a:lstStyle/>
                    <a:p>
                      <a:pPr marL="0" indent="355600"/>
                      <a:r>
                        <a:rPr lang="ru-RU" dirty="0" smtClean="0"/>
                        <a:t>Расширенные карты высот</a:t>
                      </a:r>
                      <a:endParaRPr lang="ru-RU" dirty="0"/>
                    </a:p>
                  </a:txBody>
                  <a:tcPr/>
                </a:tc>
                <a:tc>
                  <a:txBody>
                    <a:bodyPr/>
                    <a:lstStyle/>
                    <a:p>
                      <a:pPr algn="r"/>
                      <a:r>
                        <a:rPr lang="ru-RU" dirty="0" smtClean="0"/>
                        <a:t>7</a:t>
                      </a:r>
                      <a:endParaRPr lang="ru-RU" dirty="0"/>
                    </a:p>
                  </a:txBody>
                  <a:tcPr/>
                </a:tc>
              </a:tr>
              <a:tr h="370840">
                <a:tc>
                  <a:txBody>
                    <a:bodyPr/>
                    <a:lstStyle/>
                    <a:p>
                      <a:pPr marL="0" indent="355600"/>
                      <a:r>
                        <a:rPr lang="ru-RU" dirty="0" smtClean="0"/>
                        <a:t>Многоуровневая карта поверхностей</a:t>
                      </a:r>
                      <a:endParaRPr lang="ru-RU" dirty="0"/>
                    </a:p>
                  </a:txBody>
                  <a:tcPr/>
                </a:tc>
                <a:tc>
                  <a:txBody>
                    <a:bodyPr/>
                    <a:lstStyle/>
                    <a:p>
                      <a:pPr algn="r"/>
                      <a:r>
                        <a:rPr lang="ru-RU" dirty="0" smtClean="0"/>
                        <a:t>8</a:t>
                      </a:r>
                      <a:endParaRPr lang="ru-RU" dirty="0"/>
                    </a:p>
                  </a:txBody>
                  <a:tcPr/>
                </a:tc>
              </a:tr>
              <a:tr h="370840">
                <a:tc>
                  <a:txBody>
                    <a:bodyPr/>
                    <a:lstStyle/>
                    <a:p>
                      <a:pPr marL="0" indent="0"/>
                      <a:r>
                        <a:rPr lang="ru-RU" dirty="0" smtClean="0"/>
                        <a:t>Описание задачи</a:t>
                      </a:r>
                      <a:endParaRPr lang="ru-RU" dirty="0"/>
                    </a:p>
                  </a:txBody>
                  <a:tcPr/>
                </a:tc>
                <a:tc>
                  <a:txBody>
                    <a:bodyPr/>
                    <a:lstStyle/>
                    <a:p>
                      <a:pPr algn="r"/>
                      <a:r>
                        <a:rPr lang="ru-RU" dirty="0" smtClean="0"/>
                        <a:t>9</a:t>
                      </a:r>
                      <a:endParaRPr lang="ru-RU" dirty="0"/>
                    </a:p>
                  </a:txBody>
                  <a:tcPr/>
                </a:tc>
              </a:tr>
              <a:tr h="370840">
                <a:tc>
                  <a:txBody>
                    <a:bodyPr/>
                    <a:lstStyle/>
                    <a:p>
                      <a:pPr marL="0" indent="0"/>
                      <a:r>
                        <a:rPr lang="ru-RU" dirty="0" smtClean="0"/>
                        <a:t>Заключение</a:t>
                      </a:r>
                      <a:endParaRPr lang="ru-RU" dirty="0"/>
                    </a:p>
                  </a:txBody>
                  <a:tcPr/>
                </a:tc>
                <a:tc>
                  <a:txBody>
                    <a:bodyPr/>
                    <a:lstStyle/>
                    <a:p>
                      <a:pPr algn="r"/>
                      <a:r>
                        <a:rPr lang="ru-RU" dirty="0" smtClean="0"/>
                        <a:t>10</a:t>
                      </a:r>
                      <a:endParaRPr lang="ru-RU" dirty="0"/>
                    </a:p>
                  </a:txBody>
                  <a:tcPr/>
                </a:tc>
              </a:tr>
              <a:tr h="370840">
                <a:tc>
                  <a:txBody>
                    <a:bodyPr/>
                    <a:lstStyle/>
                    <a:p>
                      <a:r>
                        <a:rPr lang="ru-RU" dirty="0" smtClean="0"/>
                        <a:t>Список использованных источников</a:t>
                      </a:r>
                      <a:endParaRPr lang="ru-RU" dirty="0"/>
                    </a:p>
                  </a:txBody>
                  <a:tcPr/>
                </a:tc>
                <a:tc>
                  <a:txBody>
                    <a:bodyPr/>
                    <a:lstStyle/>
                    <a:p>
                      <a:pPr algn="r"/>
                      <a:r>
                        <a:rPr lang="ru-RU" dirty="0" smtClean="0"/>
                        <a:t>11</a:t>
                      </a:r>
                      <a:endParaRPr lang="ru-RU" dirty="0"/>
                    </a:p>
                  </a:txBody>
                  <a:tcPr/>
                </a:tc>
              </a:tr>
            </a:tbl>
          </a:graphicData>
        </a:graphic>
      </p:graphicFrame>
    </p:spTree>
    <p:extLst>
      <p:ext uri="{BB962C8B-B14F-4D97-AF65-F5344CB8AC3E}">
        <p14:creationId xmlns:p14="http://schemas.microsoft.com/office/powerpoint/2010/main" val="3694018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Введение</a:t>
            </a:r>
            <a:endParaRPr lang="ru-RU" sz="3200" dirty="0"/>
          </a:p>
        </p:txBody>
      </p:sp>
      <p:sp>
        <p:nvSpPr>
          <p:cNvPr id="3" name="Объект 2"/>
          <p:cNvSpPr>
            <a:spLocks noGrp="1"/>
          </p:cNvSpPr>
          <p:nvPr>
            <p:ph idx="1"/>
          </p:nvPr>
        </p:nvSpPr>
        <p:spPr>
          <a:xfrm>
            <a:off x="467544" y="1124744"/>
            <a:ext cx="8229600" cy="4752528"/>
          </a:xfrm>
        </p:spPr>
        <p:txBody>
          <a:bodyPr>
            <a:normAutofit/>
          </a:bodyPr>
          <a:lstStyle/>
          <a:p>
            <a:pPr marL="0" indent="269875" algn="just">
              <a:buNone/>
            </a:pPr>
            <a:r>
              <a:rPr lang="ru-RU" sz="1600" dirty="0" smtClean="0"/>
              <a:t>В настоящее время активно развиваются автономные робототехнические системы. Их использование, во-первых, позволяет заменить монотонный и однообразный человеческий труд. Например, существуют системы для автономного сбора сена и погрузки его в грузовой автомобиль </a:t>
            </a:r>
            <a:r>
              <a:rPr lang="en-US" sz="1600" dirty="0" smtClean="0"/>
              <a:t>[1]</a:t>
            </a:r>
            <a:r>
              <a:rPr lang="ru-RU" sz="1600" dirty="0" smtClean="0"/>
              <a:t>.</a:t>
            </a:r>
            <a:r>
              <a:rPr lang="en-US" sz="1600" dirty="0" smtClean="0"/>
              <a:t> </a:t>
            </a:r>
            <a:r>
              <a:rPr lang="ru-RU" sz="1600" dirty="0" smtClean="0"/>
              <a:t>Использовать такие системы экономически выгодней: не нужно оплачивать человеческий труд, а также возможно избавиться от ошибок, вызванных человеческим фактором. Во-вторых, такие системы возможно применять там, где возникает угроза человеческой жизни или здоровью, например на стройках. </a:t>
            </a:r>
          </a:p>
          <a:p>
            <a:pPr marL="0" indent="269875" algn="just">
              <a:buNone/>
            </a:pPr>
            <a:endParaRPr lang="en-US" sz="1600" dirty="0" smtClean="0"/>
          </a:p>
          <a:p>
            <a:pPr marL="0" indent="269875" algn="just">
              <a:buNone/>
            </a:pPr>
            <a:r>
              <a:rPr lang="ru-RU" sz="1600" dirty="0" smtClean="0"/>
              <a:t>В подобных робототехнических комплексах возникает задача автономной навигации робота. Для передвижения необходимо построить карту окружающей местности, которая будет содержать в себе информацию о том, может ли робот передвигаться по ней, координаты препятствий и труднопроходимых участков ландшафта. С этой информацией робот сможет строить траекторию своего передвижения так, чтобы не получить никаких повреждений и функционировать корректно</a:t>
            </a:r>
            <a:r>
              <a:rPr lang="ru-RU" sz="1400" dirty="0" smtClean="0"/>
              <a:t>.</a:t>
            </a:r>
            <a:endParaRPr lang="ru-RU" sz="1400" dirty="0"/>
          </a:p>
        </p:txBody>
      </p:sp>
    </p:spTree>
    <p:extLst>
      <p:ext uri="{BB962C8B-B14F-4D97-AF65-F5344CB8AC3E}">
        <p14:creationId xmlns:p14="http://schemas.microsoft.com/office/powerpoint/2010/main" val="3763228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Виды моделей проходимости</a:t>
            </a:r>
            <a:endParaRPr lang="ru-RU" sz="3200" dirty="0"/>
          </a:p>
        </p:txBody>
      </p:sp>
      <p:sp>
        <p:nvSpPr>
          <p:cNvPr id="3" name="Объект 2"/>
          <p:cNvSpPr>
            <a:spLocks noGrp="1"/>
          </p:cNvSpPr>
          <p:nvPr>
            <p:ph idx="1"/>
          </p:nvPr>
        </p:nvSpPr>
        <p:spPr>
          <a:xfrm>
            <a:off x="467544" y="1124744"/>
            <a:ext cx="8229600" cy="4752528"/>
          </a:xfrm>
        </p:spPr>
        <p:txBody>
          <a:bodyPr>
            <a:normAutofit/>
          </a:bodyPr>
          <a:lstStyle/>
          <a:p>
            <a:pPr marL="0" indent="269875" algn="just">
              <a:buNone/>
            </a:pPr>
            <a:r>
              <a:rPr lang="ru-RU" sz="1600" dirty="0" smtClean="0"/>
              <a:t>Существует несколько подходов к построению моделей проходимости. Все они используют так называемые облака точек в качестве входного параметра. Облако точек – множество точек, распределенных в трехмерном пространстве. Его можно построить по информации с </a:t>
            </a:r>
            <a:r>
              <a:rPr lang="ru-RU" sz="1600" dirty="0" err="1" smtClean="0"/>
              <a:t>дальнометрической</a:t>
            </a:r>
            <a:r>
              <a:rPr lang="ru-RU" sz="1600" dirty="0" smtClean="0"/>
              <a:t> камеры </a:t>
            </a:r>
            <a:r>
              <a:rPr lang="en-US" sz="1600" dirty="0" smtClean="0"/>
              <a:t>[2]</a:t>
            </a:r>
            <a:r>
              <a:rPr lang="ru-RU" sz="1600" dirty="0" smtClean="0"/>
              <a:t>. Каждый пиксель с изображения, снятого такими датчиками, содержит в себе информацию о расстоянии от камеры до снимаемого объекта. Пример облака точек приведен на рисунке 1.</a:t>
            </a:r>
          </a:p>
          <a:p>
            <a:pPr marL="0" indent="269875" algn="just">
              <a:buNone/>
            </a:pPr>
            <a:endParaRPr lang="ru-RU" sz="1600" dirty="0" smtClean="0"/>
          </a:p>
        </p:txBody>
      </p:sp>
      <p:pic>
        <p:nvPicPr>
          <p:cNvPr id="1030" name="Picture 6" descr="https://www.researchgate.net/profile/Rudolph_Triebel/publication/220122636/figure/fig1/AS:277058354728963@1443067267460/Figure-1-Scan-point-set-of-a-bridge-recorded-with-a-mobile-robot-carrying-a-SICK-L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8114873"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1560" y="5398477"/>
            <a:ext cx="8114873" cy="338554"/>
          </a:xfrm>
          <a:prstGeom prst="rect">
            <a:avLst/>
          </a:prstGeom>
          <a:noFill/>
        </p:spPr>
        <p:txBody>
          <a:bodyPr wrap="square" rtlCol="0">
            <a:spAutoFit/>
          </a:bodyPr>
          <a:lstStyle/>
          <a:p>
            <a:r>
              <a:rPr lang="ru-RU" sz="1600" dirty="0" smtClean="0"/>
              <a:t>Рис. 1: Облако точек.</a:t>
            </a:r>
            <a:endParaRPr lang="ru-RU" sz="1600" dirty="0"/>
          </a:p>
        </p:txBody>
      </p:sp>
    </p:spTree>
    <p:extLst>
      <p:ext uri="{BB962C8B-B14F-4D97-AF65-F5344CB8AC3E}">
        <p14:creationId xmlns:p14="http://schemas.microsoft.com/office/powerpoint/2010/main" val="402198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ru-RU" sz="3200" dirty="0" smtClean="0"/>
              <a:t>Двухмерная карта и трехмерная </a:t>
            </a:r>
            <a:r>
              <a:rPr lang="ru-RU" sz="3200" dirty="0" err="1" smtClean="0"/>
              <a:t>воксельная</a:t>
            </a:r>
            <a:r>
              <a:rPr lang="ru-RU" sz="3200" dirty="0" smtClean="0"/>
              <a:t> сетка</a:t>
            </a:r>
            <a:endParaRPr lang="ru-RU" sz="3200" dirty="0"/>
          </a:p>
        </p:txBody>
      </p:sp>
      <p:sp>
        <p:nvSpPr>
          <p:cNvPr id="3" name="Объект 2"/>
          <p:cNvSpPr>
            <a:spLocks noGrp="1"/>
          </p:cNvSpPr>
          <p:nvPr>
            <p:ph idx="1"/>
          </p:nvPr>
        </p:nvSpPr>
        <p:spPr>
          <a:xfrm>
            <a:off x="467544" y="908720"/>
            <a:ext cx="8229600" cy="4752528"/>
          </a:xfrm>
        </p:spPr>
        <p:txBody>
          <a:bodyPr>
            <a:normAutofit/>
          </a:bodyPr>
          <a:lstStyle/>
          <a:p>
            <a:pPr marL="0" indent="269875" algn="just">
              <a:buNone/>
            </a:pPr>
            <a:r>
              <a:rPr lang="ru-RU" sz="1600" dirty="0" smtClean="0"/>
              <a:t>Простейший из методов построения таких моделей – двумерная карта проходимости. Все облако точек разбивается на двумерные ячейки одинакового размера. В каждой ячейке находится </a:t>
            </a:r>
            <a:r>
              <a:rPr lang="ru-RU" sz="1600" dirty="0" err="1" smtClean="0"/>
              <a:t>центроид</a:t>
            </a:r>
            <a:r>
              <a:rPr lang="ru-RU" sz="1600" dirty="0" smtClean="0"/>
              <a:t> – среднее арифметическое координат всех точек в ячейке. В настоящее время такой подход не используется, так как он обладает очень низкой точностью, и поэтому фактически неприменим на подавляющем большинстве ландшафтов. </a:t>
            </a:r>
          </a:p>
          <a:p>
            <a:pPr marL="0" indent="269875" algn="just">
              <a:buNone/>
            </a:pPr>
            <a:r>
              <a:rPr lang="ru-RU" sz="1600" dirty="0" smtClean="0"/>
              <a:t>Наиболее точный метод синтеза информационной модели окружающей среды – построение трехмерных </a:t>
            </a:r>
            <a:r>
              <a:rPr lang="ru-RU" sz="1600" dirty="0" err="1" smtClean="0"/>
              <a:t>воксельных</a:t>
            </a:r>
            <a:r>
              <a:rPr lang="ru-RU" sz="1600" dirty="0" smtClean="0"/>
              <a:t> сеток</a:t>
            </a:r>
            <a:r>
              <a:rPr lang="en-US" sz="1600" dirty="0" smtClean="0"/>
              <a:t> (3D voxel grid)</a:t>
            </a:r>
            <a:r>
              <a:rPr lang="ru-RU" sz="1600" dirty="0" smtClean="0"/>
              <a:t> </a:t>
            </a:r>
            <a:r>
              <a:rPr lang="en-US" sz="1600" dirty="0" smtClean="0"/>
              <a:t>[3]</a:t>
            </a:r>
            <a:r>
              <a:rPr lang="ru-RU" sz="1600" dirty="0" smtClean="0"/>
              <a:t>. Все облако точек разбивается на трехмерные ячейки. Если в ячейке присутствует необходимое количество точек, то она заменяется на куб. Основной недостаток таких сеток – они требуют большого места в памяти и больших вычислительных затрат, поэтому их применение в реальном времени на мобильных и автономных системах невозможно. На рисунке изображена </a:t>
            </a:r>
            <a:r>
              <a:rPr lang="ru-RU" sz="1600" dirty="0" err="1" smtClean="0"/>
              <a:t>воксельная</a:t>
            </a:r>
            <a:r>
              <a:rPr lang="ru-RU" sz="1600" dirty="0" smtClean="0"/>
              <a:t> сетка</a:t>
            </a:r>
            <a:r>
              <a:rPr lang="en-US" sz="1600" dirty="0" smtClean="0"/>
              <a:t> </a:t>
            </a:r>
            <a:r>
              <a:rPr lang="ru-RU" sz="1600" dirty="0" smtClean="0"/>
              <a:t>по облаку точек кролика.</a:t>
            </a:r>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backgroundRemoval t="2326" b="98547" l="2029" r="100000"/>
                    </a14:imgEffect>
                  </a14:imgLayer>
                </a14:imgProps>
              </a:ext>
              <a:ext uri="{28A0092B-C50C-407E-A947-70E740481C1C}">
                <a14:useLocalDpi xmlns:a14="http://schemas.microsoft.com/office/drawing/2010/main" val="0"/>
              </a:ext>
            </a:extLst>
          </a:blip>
          <a:stretch>
            <a:fillRect/>
          </a:stretch>
        </p:blipFill>
        <p:spPr>
          <a:xfrm>
            <a:off x="3347864" y="3645024"/>
            <a:ext cx="2960911" cy="2952328"/>
          </a:xfrm>
          <a:prstGeom prst="rect">
            <a:avLst/>
          </a:prstGeom>
        </p:spPr>
      </p:pic>
    </p:spTree>
    <p:extLst>
      <p:ext uri="{BB962C8B-B14F-4D97-AF65-F5344CB8AC3E}">
        <p14:creationId xmlns:p14="http://schemas.microsoft.com/office/powerpoint/2010/main" val="2449380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Карты высот</a:t>
            </a:r>
            <a:endParaRPr lang="ru-RU" sz="3200" dirty="0"/>
          </a:p>
        </p:txBody>
      </p:sp>
      <p:sp>
        <p:nvSpPr>
          <p:cNvPr id="3" name="Объект 2"/>
          <p:cNvSpPr>
            <a:spLocks noGrp="1"/>
          </p:cNvSpPr>
          <p:nvPr>
            <p:ph idx="1"/>
          </p:nvPr>
        </p:nvSpPr>
        <p:spPr>
          <a:xfrm>
            <a:off x="467544" y="1052736"/>
            <a:ext cx="8229600" cy="4752528"/>
          </a:xfrm>
        </p:spPr>
        <p:txBody>
          <a:bodyPr>
            <a:normAutofit/>
          </a:bodyPr>
          <a:lstStyle/>
          <a:p>
            <a:pPr marL="0" indent="269875" algn="just">
              <a:buNone/>
            </a:pPr>
            <a:r>
              <a:rPr lang="ru-RU" sz="1600" dirty="0" smtClean="0"/>
              <a:t>Наиболее широко используемый подход построения модели проходимости – карты высот</a:t>
            </a:r>
            <a:r>
              <a:rPr lang="en-US" sz="1600" dirty="0" smtClean="0"/>
              <a:t> (elevation map)</a:t>
            </a:r>
            <a:r>
              <a:rPr lang="ru-RU" sz="1600" dirty="0" smtClean="0"/>
              <a:t> или 2.5</a:t>
            </a:r>
            <a:r>
              <a:rPr lang="en-US" sz="1600" dirty="0" smtClean="0"/>
              <a:t>D </a:t>
            </a:r>
            <a:r>
              <a:rPr lang="ru-RU" sz="1600" dirty="0" smtClean="0"/>
              <a:t>карты. Облако точек также сперва разбивается на ячейки двумерной дискретной решетки. Но в отличие от двумерных карт, каждая ячейка содержит в себе много других параметров, таких как: средняя высота точек, среднеквадратичное отклонение координат точек от </a:t>
            </a:r>
            <a:r>
              <a:rPr lang="ru-RU" sz="1600" dirty="0" err="1" smtClean="0"/>
              <a:t>центроида</a:t>
            </a:r>
            <a:r>
              <a:rPr lang="ru-RU" sz="1600" dirty="0" smtClean="0"/>
              <a:t>, дисперсию распределения точек, собственные вектора и сингулярные числа матрицы с координатами точек и может быть дополнена другими геометрическими параметрами </a:t>
            </a:r>
            <a:r>
              <a:rPr lang="en-US" sz="1600" dirty="0" smtClean="0"/>
              <a:t>[4]</a:t>
            </a:r>
            <a:r>
              <a:rPr lang="ru-RU" sz="1600" dirty="0" smtClean="0"/>
              <a:t>. Эти параметры позволяют с высокой точностью принимать решение о проходимости ячейки, и в то же время работа с ними не требует таких больших вычислительных затрат как с трехмерными картами. Пример такой карты приведен на рисунке 2.</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73017"/>
            <a:ext cx="6144562" cy="2364672"/>
          </a:xfrm>
          <a:prstGeom prst="rect">
            <a:avLst/>
          </a:prstGeom>
        </p:spPr>
      </p:pic>
      <p:sp>
        <p:nvSpPr>
          <p:cNvPr id="6" name="TextBox 5"/>
          <p:cNvSpPr txBox="1"/>
          <p:nvPr/>
        </p:nvSpPr>
        <p:spPr>
          <a:xfrm>
            <a:off x="1547665" y="5937689"/>
            <a:ext cx="6144562" cy="338554"/>
          </a:xfrm>
          <a:prstGeom prst="rect">
            <a:avLst/>
          </a:prstGeom>
          <a:noFill/>
        </p:spPr>
        <p:txBody>
          <a:bodyPr wrap="square" rtlCol="0">
            <a:spAutoFit/>
          </a:bodyPr>
          <a:lstStyle/>
          <a:p>
            <a:r>
              <a:rPr lang="ru-RU" sz="1600" dirty="0" smtClean="0"/>
              <a:t>Рис. 2: Карта высот, построенная по облаку точек с рисунка 1.</a:t>
            </a:r>
            <a:endParaRPr lang="ru-RU" sz="1600" dirty="0"/>
          </a:p>
        </p:txBody>
      </p:sp>
    </p:spTree>
    <p:extLst>
      <p:ext uri="{BB962C8B-B14F-4D97-AF65-F5344CB8AC3E}">
        <p14:creationId xmlns:p14="http://schemas.microsoft.com/office/powerpoint/2010/main" val="2630377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Расширенные карты высот</a:t>
            </a:r>
            <a:endParaRPr lang="ru-RU" sz="3200" dirty="0"/>
          </a:p>
        </p:txBody>
      </p:sp>
      <p:sp>
        <p:nvSpPr>
          <p:cNvPr id="3" name="Объект 2"/>
          <p:cNvSpPr>
            <a:spLocks noGrp="1"/>
          </p:cNvSpPr>
          <p:nvPr>
            <p:ph idx="1"/>
          </p:nvPr>
        </p:nvSpPr>
        <p:spPr>
          <a:xfrm>
            <a:off x="467544" y="1052736"/>
            <a:ext cx="8229600" cy="4752528"/>
          </a:xfrm>
        </p:spPr>
        <p:txBody>
          <a:bodyPr>
            <a:normAutofit/>
          </a:bodyPr>
          <a:lstStyle/>
          <a:p>
            <a:pPr marL="0" indent="269875" algn="just">
              <a:buNone/>
            </a:pPr>
            <a:r>
              <a:rPr lang="ru-RU" sz="1600" dirty="0" smtClean="0"/>
              <a:t>Одна из проблем таких карт – нависающие препятствия не отделяются от вертикальных. На рисунке 2 видно, что проходимая поверхность под мостом определилась как вертикальное препятствие. Чтобы разделять такие виды препятствий используются расширенные карты высот (</a:t>
            </a:r>
            <a:r>
              <a:rPr lang="en-US" sz="1600" dirty="0" smtClean="0"/>
              <a:t>extended elevation map)</a:t>
            </a:r>
            <a:r>
              <a:rPr lang="ru-RU" sz="1600" dirty="0" smtClean="0"/>
              <a:t> </a:t>
            </a:r>
            <a:r>
              <a:rPr lang="en-US" sz="1600" dirty="0" smtClean="0"/>
              <a:t>[5]</a:t>
            </a:r>
            <a:r>
              <a:rPr lang="ru-RU" sz="1600" dirty="0" smtClean="0"/>
              <a:t>. В них точки сортируются по высоте, и если разница между двумя соседними по высоте точками превышает высоту робота, то все точки выше отбрасываются. Пример расширенной карты высот приведен на рисунке 3.</a:t>
            </a:r>
          </a:p>
        </p:txBody>
      </p:sp>
      <p:sp>
        <p:nvSpPr>
          <p:cNvPr id="6" name="TextBox 5"/>
          <p:cNvSpPr txBox="1"/>
          <p:nvPr/>
        </p:nvSpPr>
        <p:spPr>
          <a:xfrm>
            <a:off x="1199566" y="5517232"/>
            <a:ext cx="7151704" cy="584775"/>
          </a:xfrm>
          <a:prstGeom prst="rect">
            <a:avLst/>
          </a:prstGeom>
          <a:noFill/>
        </p:spPr>
        <p:txBody>
          <a:bodyPr wrap="square" rtlCol="0">
            <a:spAutoFit/>
          </a:bodyPr>
          <a:lstStyle/>
          <a:p>
            <a:r>
              <a:rPr lang="ru-RU" sz="1600" dirty="0" smtClean="0"/>
              <a:t>Рис. 3: Расширенная карта высот, построенная по облаку точек с рисунка 1. Поверхность под мостом корректно пометилась как проходимая.</a:t>
            </a:r>
            <a:endParaRPr lang="ru-RU" sz="16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66" y="2780928"/>
            <a:ext cx="7151704" cy="2736304"/>
          </a:xfrm>
          <a:prstGeom prst="rect">
            <a:avLst/>
          </a:prstGeom>
        </p:spPr>
      </p:pic>
    </p:spTree>
    <p:extLst>
      <p:ext uri="{BB962C8B-B14F-4D97-AF65-F5344CB8AC3E}">
        <p14:creationId xmlns:p14="http://schemas.microsoft.com/office/powerpoint/2010/main" val="2878719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Многоуровневая карта поверхностей</a:t>
            </a:r>
            <a:endParaRPr lang="ru-RU" sz="3200" dirty="0"/>
          </a:p>
        </p:txBody>
      </p:sp>
      <p:sp>
        <p:nvSpPr>
          <p:cNvPr id="3" name="Объект 2"/>
          <p:cNvSpPr>
            <a:spLocks noGrp="1"/>
          </p:cNvSpPr>
          <p:nvPr>
            <p:ph idx="1"/>
          </p:nvPr>
        </p:nvSpPr>
        <p:spPr>
          <a:xfrm>
            <a:off x="467544" y="1052736"/>
            <a:ext cx="8229600" cy="4752528"/>
          </a:xfrm>
        </p:spPr>
        <p:txBody>
          <a:bodyPr>
            <a:normAutofit/>
          </a:bodyPr>
          <a:lstStyle/>
          <a:p>
            <a:pPr marL="0" indent="269875" algn="just">
              <a:buNone/>
            </a:pPr>
            <a:r>
              <a:rPr lang="ru-RU" sz="1600" dirty="0" smtClean="0"/>
              <a:t>Такой способ обработки данных работает только в том случае, если вся карта строится по одноуровневой поверхности. В городских условиях повсеместно встречаются мосты, разъезды, многоуровневые парковки. Для того чтобы учесть несколько уровней поверхности в одной ячейке используется еще одна надстройка карт высот – так называемая многоуровневая карта поверхностей (</a:t>
            </a:r>
            <a:r>
              <a:rPr lang="en-US" sz="1600" dirty="0" smtClean="0"/>
              <a:t>multi-level surface map)</a:t>
            </a:r>
            <a:r>
              <a:rPr lang="ru-RU" sz="1600" dirty="0" smtClean="0"/>
              <a:t> </a:t>
            </a:r>
            <a:r>
              <a:rPr lang="en-US" sz="1600" dirty="0" smtClean="0"/>
              <a:t>[6]</a:t>
            </a:r>
            <a:r>
              <a:rPr lang="ru-RU" sz="1600" dirty="0" smtClean="0"/>
              <a:t>. Такие карты также фильтруют точки в ячейке, но те точки, что превышают высоту робота не удаляются, а образуют новую поверхность, и так сколь угодно раз. Пример такой карты представлен на рисунке 4. </a:t>
            </a:r>
          </a:p>
        </p:txBody>
      </p:sp>
      <p:pic>
        <p:nvPicPr>
          <p:cNvPr id="4" name="Рисунок 3"/>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216" r="100000"/>
                    </a14:imgEffect>
                  </a14:imgLayer>
                </a14:imgProps>
              </a:ext>
              <a:ext uri="{28A0092B-C50C-407E-A947-70E740481C1C}">
                <a14:useLocalDpi xmlns:a14="http://schemas.microsoft.com/office/drawing/2010/main" val="0"/>
              </a:ext>
            </a:extLst>
          </a:blip>
          <a:stretch>
            <a:fillRect/>
          </a:stretch>
        </p:blipFill>
        <p:spPr>
          <a:xfrm>
            <a:off x="2051720" y="2780928"/>
            <a:ext cx="5114072" cy="3357947"/>
          </a:xfrm>
          <a:prstGeom prst="rect">
            <a:avLst/>
          </a:prstGeom>
        </p:spPr>
      </p:pic>
      <p:sp>
        <p:nvSpPr>
          <p:cNvPr id="9" name="TextBox 8"/>
          <p:cNvSpPr txBox="1"/>
          <p:nvPr/>
        </p:nvSpPr>
        <p:spPr>
          <a:xfrm>
            <a:off x="1043608" y="5517232"/>
            <a:ext cx="7307662" cy="830997"/>
          </a:xfrm>
          <a:prstGeom prst="rect">
            <a:avLst/>
          </a:prstGeom>
          <a:noFill/>
        </p:spPr>
        <p:txBody>
          <a:bodyPr wrap="square" rtlCol="0">
            <a:spAutoFit/>
          </a:bodyPr>
          <a:lstStyle/>
          <a:p>
            <a:r>
              <a:rPr lang="ru-RU" sz="1600" dirty="0" smtClean="0"/>
              <a:t>Рис. 4: Многоуровневая карта поверхностей окрестностей университета Фрейбурга. Желтым помечена проходимая поверхность. Как дорога под мостом, так и сам мост принадлежат этой поверхности.</a:t>
            </a:r>
            <a:endParaRPr lang="ru-RU" sz="1600" dirty="0"/>
          </a:p>
        </p:txBody>
      </p:sp>
    </p:spTree>
    <p:extLst>
      <p:ext uri="{BB962C8B-B14F-4D97-AF65-F5344CB8AC3E}">
        <p14:creationId xmlns:p14="http://schemas.microsoft.com/office/powerpoint/2010/main" val="674802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t>Описание задачи</a:t>
            </a:r>
            <a:endParaRPr lang="ru-RU" sz="3200" dirty="0"/>
          </a:p>
        </p:txBody>
      </p:sp>
      <p:sp>
        <p:nvSpPr>
          <p:cNvPr id="3" name="Объект 2"/>
          <p:cNvSpPr>
            <a:spLocks noGrp="1"/>
          </p:cNvSpPr>
          <p:nvPr>
            <p:ph idx="1"/>
          </p:nvPr>
        </p:nvSpPr>
        <p:spPr>
          <a:xfrm>
            <a:off x="467544" y="1052736"/>
            <a:ext cx="8229600" cy="4752528"/>
          </a:xfrm>
        </p:spPr>
        <p:txBody>
          <a:bodyPr>
            <a:normAutofit/>
          </a:bodyPr>
          <a:lstStyle/>
          <a:p>
            <a:pPr marL="0" indent="269875" algn="just">
              <a:buNone/>
            </a:pPr>
            <a:r>
              <a:rPr lang="ru-RU" sz="1600" dirty="0" smtClean="0"/>
              <a:t>В ходе написания магистерской диссертации будет решаться задача обнаружения дефектов на дорожном покрытии. Для ее решения автомобиль будет снабжен набором трехмерных датчиков, снимающих поверхность дороги. Алгоритм решения будет решать три основные подзадачи:</a:t>
            </a:r>
          </a:p>
          <a:p>
            <a:pPr algn="just">
              <a:buFont typeface="+mj-lt"/>
              <a:buAutoNum type="arabicPeriod"/>
            </a:pPr>
            <a:r>
              <a:rPr lang="ru-RU" sz="1600" dirty="0" smtClean="0"/>
              <a:t>Обнаружение и отслеживание ям в ходе движения автомобиля.</a:t>
            </a:r>
          </a:p>
          <a:p>
            <a:pPr algn="just">
              <a:buFont typeface="+mj-lt"/>
              <a:buAutoNum type="arabicPeriod"/>
            </a:pPr>
            <a:r>
              <a:rPr lang="ru-RU" sz="1600" dirty="0" smtClean="0"/>
              <a:t>Аппроксимация поверхности ям, и последующая оценка объема ям. По найденному объему будет рассчитываться количество стройматериалов, необходимых для ремонта.</a:t>
            </a:r>
          </a:p>
          <a:p>
            <a:pPr algn="just">
              <a:buFont typeface="+mj-lt"/>
              <a:buAutoNum type="arabicPeriod"/>
            </a:pPr>
            <a:r>
              <a:rPr lang="ru-RU" sz="1600" dirty="0" smtClean="0"/>
              <a:t>Регистрация найденных дефектов на глобальной карте. Кроме местоположения дефекта указывается и геометрическая информация о нем.</a:t>
            </a:r>
          </a:p>
          <a:p>
            <a:pPr marL="0" indent="269875" algn="just">
              <a:buNone/>
            </a:pPr>
            <a:r>
              <a:rPr lang="ru-RU" sz="1600" dirty="0" smtClean="0"/>
              <a:t>Таким образом, автомобиль с установленным на нем оборудованием перемещаясь по улицам города способен выдать детальную информацию о состоянии дорог, которая может быть использована для последующего ремонта.</a:t>
            </a:r>
          </a:p>
        </p:txBody>
      </p:sp>
    </p:spTree>
    <p:extLst>
      <p:ext uri="{BB962C8B-B14F-4D97-AF65-F5344CB8AC3E}">
        <p14:creationId xmlns:p14="http://schemas.microsoft.com/office/powerpoint/2010/main" val="425138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1350</Words>
  <Application>Microsoft Office PowerPoint</Application>
  <PresentationFormat>Экран (4:3)</PresentationFormat>
  <Paragraphs>60</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Синтез модели проходимости окружающей среды с помощью карт высот</vt:lpstr>
      <vt:lpstr>Содержание</vt:lpstr>
      <vt:lpstr>Введение</vt:lpstr>
      <vt:lpstr>Виды моделей проходимости</vt:lpstr>
      <vt:lpstr>Двухмерная карта и трехмерная воксельная сетка</vt:lpstr>
      <vt:lpstr>Карты высот</vt:lpstr>
      <vt:lpstr>Расширенные карты высот</vt:lpstr>
      <vt:lpstr>Многоуровневая карта поверхностей</vt:lpstr>
      <vt:lpstr>Описание задачи</vt:lpstr>
      <vt:lpstr>Заключение</vt:lpstr>
      <vt:lpstr>Список использованных источников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Синтез модели проходимости окружающей среды</dc:title>
  <dc:creator>Илья Шепель</dc:creator>
  <cp:lastModifiedBy>Илья Шепель</cp:lastModifiedBy>
  <cp:revision>24</cp:revision>
  <dcterms:created xsi:type="dcterms:W3CDTF">2016-11-27T16:17:31Z</dcterms:created>
  <dcterms:modified xsi:type="dcterms:W3CDTF">2016-12-07T18:59:31Z</dcterms:modified>
</cp:coreProperties>
</file>