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0" y="-7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6BA1-ACC9-4AB9-A4C3-0D62AFE42FA8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689-0572-41E0-942E-40E536EE1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39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6BA1-ACC9-4AB9-A4C3-0D62AFE42FA8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689-0572-41E0-942E-40E536EE1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19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6BA1-ACC9-4AB9-A4C3-0D62AFE42FA8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689-0572-41E0-942E-40E536EE1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0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6BA1-ACC9-4AB9-A4C3-0D62AFE42FA8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689-0572-41E0-942E-40E536EE1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84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6BA1-ACC9-4AB9-A4C3-0D62AFE42FA8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689-0572-41E0-942E-40E536EE1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20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6BA1-ACC9-4AB9-A4C3-0D62AFE42FA8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689-0572-41E0-942E-40E536EE1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20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6BA1-ACC9-4AB9-A4C3-0D62AFE42FA8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689-0572-41E0-942E-40E536EE1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04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6BA1-ACC9-4AB9-A4C3-0D62AFE42FA8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689-0572-41E0-942E-40E536EE1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56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6BA1-ACC9-4AB9-A4C3-0D62AFE42FA8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689-0572-41E0-942E-40E536EE1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4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6BA1-ACC9-4AB9-A4C3-0D62AFE42FA8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689-0572-41E0-942E-40E536EE1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22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A6BA1-ACC9-4AB9-A4C3-0D62AFE42FA8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0689-0572-41E0-942E-40E536EE1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77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A6BA1-ACC9-4AB9-A4C3-0D62AFE42FA8}" type="datetimeFigureOut">
              <a:rPr lang="ru-RU" smtClean="0"/>
              <a:t>21.12.2017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90689-0572-41E0-942E-40E536EE13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42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История возникновения мобильных операционных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4797152"/>
            <a:ext cx="6400800" cy="1752600"/>
          </a:xfrm>
        </p:spPr>
        <p:txBody>
          <a:bodyPr/>
          <a:lstStyle/>
          <a:p>
            <a:pPr algn="r"/>
            <a:r>
              <a:rPr lang="ru-RU" dirty="0" smtClean="0"/>
              <a:t>Выполнила:</a:t>
            </a:r>
          </a:p>
          <a:p>
            <a:pPr algn="r"/>
            <a:r>
              <a:rPr lang="ru-RU" dirty="0" smtClean="0"/>
              <a:t>студентка группы КТмо2-3</a:t>
            </a:r>
          </a:p>
          <a:p>
            <a:pPr algn="r"/>
            <a:r>
              <a:rPr lang="ru-RU" dirty="0" smtClean="0"/>
              <a:t>Куприянова Анастасия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86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Первый карманный компьютер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760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Первым карманным компьютером можно считать </a:t>
            </a:r>
            <a:r>
              <a:rPr lang="en-US" dirty="0"/>
              <a:t>Radio Shack Pocket Computer TRS</a:t>
            </a:r>
            <a:r>
              <a:rPr lang="ru-RU" dirty="0"/>
              <a:t> – 80, который появился в 1980 году.</a:t>
            </a:r>
          </a:p>
          <a:p>
            <a:endParaRPr lang="ru-RU" dirty="0"/>
          </a:p>
        </p:txBody>
      </p:sp>
      <p:pic>
        <p:nvPicPr>
          <p:cNvPr id="4" name="Рисунок 3" descr="http://oldcomputers.net/pics/trs80pc1-expansio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4" y="2060848"/>
            <a:ext cx="3714750" cy="38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788024" y="1724090"/>
            <a:ext cx="4139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Основные характеристики: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встроенные аккумуляторы,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1.5 </a:t>
            </a:r>
            <a:r>
              <a:rPr lang="ru-RU" dirty="0"/>
              <a:t>Кб оперативной памяти, 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интерпретатор </a:t>
            </a:r>
            <a:r>
              <a:rPr lang="ru-RU" dirty="0"/>
              <a:t>языка </a:t>
            </a:r>
            <a:r>
              <a:rPr lang="en-US" dirty="0"/>
              <a:t>BASIC</a:t>
            </a:r>
            <a:r>
              <a:rPr lang="ru-RU" dirty="0"/>
              <a:t>, вшитый в </a:t>
            </a:r>
            <a:r>
              <a:rPr lang="en-US" dirty="0"/>
              <a:t>ROM</a:t>
            </a:r>
            <a:r>
              <a:rPr lang="ru-RU" dirty="0"/>
              <a:t>, что позволяло создавать свои программы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дисплей выводит </a:t>
            </a:r>
            <a:r>
              <a:rPr lang="ru-RU" dirty="0"/>
              <a:t>в одну строку до 24 символов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r>
              <a:rPr lang="ru-RU" dirty="0" smtClean="0"/>
              <a:t>В качестве </a:t>
            </a:r>
            <a:r>
              <a:rPr lang="ru-RU" dirty="0"/>
              <a:t>аксессуара был доступен принтер, подключаемый к компьютеру, </a:t>
            </a:r>
            <a:r>
              <a:rPr lang="ru-RU" dirty="0" smtClean="0"/>
              <a:t> а также кассетное </a:t>
            </a:r>
            <a:r>
              <a:rPr lang="ru-RU" dirty="0"/>
              <a:t>запоминающее устройство.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По </a:t>
            </a:r>
            <a:r>
              <a:rPr lang="ru-RU" dirty="0"/>
              <a:t>цене компьютер был сравним с программируемыми калькуляторами того времени и стоил 250 долларов.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00484" y="6021288"/>
            <a:ext cx="3923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Radio Shack Pocket Computer TRS</a:t>
            </a:r>
            <a:r>
              <a:rPr lang="ru-RU" sz="1600" dirty="0"/>
              <a:t> – 80</a:t>
            </a:r>
          </a:p>
        </p:txBody>
      </p:sp>
    </p:spTree>
    <p:extLst>
      <p:ext uri="{BB962C8B-B14F-4D97-AF65-F5344CB8AC3E}">
        <p14:creationId xmlns:p14="http://schemas.microsoft.com/office/powerpoint/2010/main" val="138720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18058"/>
          </a:xfrm>
        </p:spPr>
        <p:txBody>
          <a:bodyPr>
            <a:noAutofit/>
          </a:bodyPr>
          <a:lstStyle/>
          <a:p>
            <a:r>
              <a:rPr lang="ru-RU" sz="3000" dirty="0" smtClean="0"/>
              <a:t>Первый полноценный карманный компьютер</a:t>
            </a:r>
            <a:br>
              <a:rPr lang="ru-RU" sz="3000" dirty="0" smtClean="0"/>
            </a:br>
            <a:r>
              <a:rPr lang="en-US" sz="3200" dirty="0" smtClean="0"/>
              <a:t>DIP DOS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4032448" cy="49971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/>
              <a:t>1989 год стал основополагающим в истории мобильных компьютеров</a:t>
            </a:r>
            <a:r>
              <a:rPr lang="ru-RU" sz="1800" dirty="0" smtClean="0"/>
              <a:t>.</a:t>
            </a:r>
          </a:p>
          <a:p>
            <a:pPr marL="0" indent="0" algn="just">
              <a:buNone/>
            </a:pPr>
            <a:r>
              <a:rPr lang="ru-RU" sz="1800" dirty="0" smtClean="0"/>
              <a:t>11 </a:t>
            </a:r>
            <a:r>
              <a:rPr lang="ru-RU" sz="1800" dirty="0"/>
              <a:t>апреля на выставке </a:t>
            </a:r>
            <a:r>
              <a:rPr lang="en-US" sz="1800" dirty="0"/>
              <a:t>COMDEX</a:t>
            </a:r>
            <a:r>
              <a:rPr lang="ru-RU" sz="1800" dirty="0"/>
              <a:t> компания </a:t>
            </a:r>
            <a:r>
              <a:rPr lang="en-US" sz="1800" dirty="0"/>
              <a:t>Atari Computers</a:t>
            </a:r>
            <a:r>
              <a:rPr lang="ru-RU" sz="1800" dirty="0"/>
              <a:t> представила </a:t>
            </a:r>
            <a:r>
              <a:rPr lang="en-US" sz="1800" dirty="0"/>
              <a:t>Portfolio Portable</a:t>
            </a:r>
            <a:r>
              <a:rPr lang="ru-RU" sz="1800" dirty="0"/>
              <a:t>. </a:t>
            </a:r>
            <a:r>
              <a:rPr lang="ru-RU" sz="1800" dirty="0" smtClean="0"/>
              <a:t>В отличие от того же </a:t>
            </a:r>
            <a:r>
              <a:rPr lang="en-US" sz="1800" dirty="0" smtClean="0"/>
              <a:t>TRS</a:t>
            </a:r>
            <a:r>
              <a:rPr lang="ru-RU" sz="1800" dirty="0" smtClean="0"/>
              <a:t>-80, который, несмотря на все заверения производителя, был всего лишь улучшенным программируемым калькулятором, это был </a:t>
            </a:r>
            <a:r>
              <a:rPr lang="ru-RU" sz="1800" dirty="0"/>
              <a:t>полноценный </a:t>
            </a:r>
            <a:r>
              <a:rPr lang="ru-RU" sz="1800" dirty="0" smtClean="0"/>
              <a:t>компьютер. </a:t>
            </a:r>
          </a:p>
          <a:p>
            <a:pPr marL="0" indent="0" algn="just">
              <a:buNone/>
            </a:pPr>
            <a:r>
              <a:rPr lang="ru-RU" sz="1800" dirty="0" smtClean="0"/>
              <a:t>Работал под управлением операционной системы под названием </a:t>
            </a:r>
            <a:r>
              <a:rPr lang="en-US" sz="1800" b="1" dirty="0"/>
              <a:t>DIP </a:t>
            </a:r>
            <a:r>
              <a:rPr lang="en-US" sz="1800" b="1" dirty="0" smtClean="0"/>
              <a:t>DOS</a:t>
            </a:r>
            <a:r>
              <a:rPr lang="ru-RU" sz="1800" dirty="0" smtClean="0"/>
              <a:t>, которая является вариантом операционной системы </a:t>
            </a:r>
            <a:r>
              <a:rPr lang="en-US" sz="1800" b="1" dirty="0" smtClean="0"/>
              <a:t>MS DOS</a:t>
            </a:r>
            <a:r>
              <a:rPr lang="ru-RU" sz="1800" dirty="0" smtClean="0"/>
              <a:t> 2.11</a:t>
            </a:r>
            <a:r>
              <a:rPr lang="ru-RU" sz="1800" dirty="0" smtClean="0"/>
              <a:t>.</a:t>
            </a:r>
            <a:endParaRPr lang="ru-RU" sz="1800" dirty="0"/>
          </a:p>
          <a:p>
            <a:pPr algn="just"/>
            <a:endParaRPr lang="ru-RU" sz="1800" dirty="0"/>
          </a:p>
        </p:txBody>
      </p:sp>
      <p:pic>
        <p:nvPicPr>
          <p:cNvPr id="4" name="Рисунок 3" descr="File:Atari-Portfolio-Comput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412776"/>
            <a:ext cx="4843789" cy="37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6732240" y="5186976"/>
            <a:ext cx="1836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Portfolio Portable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53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000" dirty="0" smtClean="0"/>
              <a:t>Появление первых базовых функций смартфона: </a:t>
            </a:r>
            <a:r>
              <a:rPr lang="en-US" sz="3200" dirty="0"/>
              <a:t>HP</a:t>
            </a:r>
            <a:r>
              <a:rPr lang="ru-RU" sz="3200" dirty="0"/>
              <a:t>-95</a:t>
            </a:r>
            <a:r>
              <a:rPr lang="en-US" sz="3200" dirty="0"/>
              <a:t>LX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8064" y="1268760"/>
            <a:ext cx="3744416" cy="5328592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ru-RU" dirty="0"/>
              <a:t>23 апреля 1991 года был представлен </a:t>
            </a:r>
            <a:r>
              <a:rPr lang="en-US" dirty="0"/>
              <a:t>HP</a:t>
            </a:r>
            <a:r>
              <a:rPr lang="ru-RU" dirty="0"/>
              <a:t>-95</a:t>
            </a:r>
            <a:r>
              <a:rPr lang="en-US" dirty="0"/>
              <a:t>LX</a:t>
            </a:r>
            <a:r>
              <a:rPr lang="ru-RU" dirty="0" smtClean="0"/>
              <a:t>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ru-RU" dirty="0" smtClean="0"/>
              <a:t>Компьютер </a:t>
            </a:r>
            <a:r>
              <a:rPr lang="ru-RU" dirty="0"/>
              <a:t>предназначался для работы с </a:t>
            </a:r>
            <a:r>
              <a:rPr lang="en-US" dirty="0"/>
              <a:t>Lotus</a:t>
            </a:r>
            <a:r>
              <a:rPr lang="ru-RU" dirty="0"/>
              <a:t> 1-2-3, умел отправлять почту, а также удаленно загружать файлы</a:t>
            </a:r>
            <a:r>
              <a:rPr lang="ru-RU" dirty="0" smtClean="0"/>
              <a:t>.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ru-RU" dirty="0" smtClean="0"/>
              <a:t>Технические </a:t>
            </a:r>
            <a:r>
              <a:rPr lang="ru-RU" dirty="0"/>
              <a:t>особенности аппарата были для того момента не так </a:t>
            </a:r>
            <a:r>
              <a:rPr lang="ru-RU" dirty="0" smtClean="0"/>
              <a:t>привычны:</a:t>
            </a:r>
          </a:p>
          <a:p>
            <a:pPr algn="just">
              <a:spcAft>
                <a:spcPts val="600"/>
              </a:spcAft>
            </a:pPr>
            <a:r>
              <a:rPr lang="ru-RU" dirty="0" smtClean="0"/>
              <a:t>Операционная система </a:t>
            </a:r>
            <a:r>
              <a:rPr lang="en-US" b="1" dirty="0" smtClean="0"/>
              <a:t>MS </a:t>
            </a:r>
            <a:r>
              <a:rPr lang="en-US" b="1" dirty="0"/>
              <a:t>DOS</a:t>
            </a:r>
            <a:r>
              <a:rPr lang="ru-RU" b="1" dirty="0"/>
              <a:t> </a:t>
            </a:r>
            <a:r>
              <a:rPr lang="ru-RU" b="1" dirty="0" smtClean="0"/>
              <a:t>3.22</a:t>
            </a:r>
          </a:p>
          <a:p>
            <a:pPr algn="just">
              <a:spcAft>
                <a:spcPts val="600"/>
              </a:spcAft>
            </a:pPr>
            <a:r>
              <a:rPr lang="ru-RU" dirty="0" smtClean="0"/>
              <a:t>512 </a:t>
            </a:r>
            <a:r>
              <a:rPr lang="ru-RU" dirty="0"/>
              <a:t>Кб оперативной </a:t>
            </a:r>
            <a:r>
              <a:rPr lang="ru-RU" dirty="0" smtClean="0"/>
              <a:t>памяти</a:t>
            </a:r>
          </a:p>
          <a:p>
            <a:pPr algn="just">
              <a:spcAft>
                <a:spcPts val="600"/>
              </a:spcAft>
            </a:pPr>
            <a:r>
              <a:rPr lang="en-US" dirty="0" smtClean="0"/>
              <a:t>LCD</a:t>
            </a:r>
            <a:r>
              <a:rPr lang="ru-RU" dirty="0"/>
              <a:t>-экран, отображающий до 40 символов (25х80 или 248х128 точек</a:t>
            </a:r>
            <a:r>
              <a:rPr lang="ru-RU" dirty="0" smtClean="0"/>
              <a:t>).</a:t>
            </a:r>
          </a:p>
          <a:p>
            <a:pPr algn="just">
              <a:spcAft>
                <a:spcPts val="600"/>
              </a:spcAft>
            </a:pPr>
            <a:r>
              <a:rPr lang="ru-RU" dirty="0" smtClean="0"/>
              <a:t>наличие горячих клавиш доступа к определенным функциям, таким как календарь или телефонная книга.</a:t>
            </a:r>
          </a:p>
        </p:txBody>
      </p:sp>
      <p:pic>
        <p:nvPicPr>
          <p:cNvPr id="4" name="Рисунок 3" descr="Картинки по запросу HP-95LX 1991 год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44" y="1556792"/>
            <a:ext cx="4964786" cy="45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99144" y="6124873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HP</a:t>
            </a:r>
            <a:r>
              <a:rPr lang="ru-RU" dirty="0" smtClean="0"/>
              <a:t>-95</a:t>
            </a:r>
            <a:r>
              <a:rPr lang="en-US" dirty="0" smtClean="0"/>
              <a:t>LX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20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440" y="116632"/>
            <a:ext cx="8229600" cy="764704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PDA</a:t>
            </a:r>
            <a:r>
              <a:rPr lang="ru-RU" sz="3000" dirty="0" smtClean="0"/>
              <a:t>: </a:t>
            </a:r>
            <a:r>
              <a:rPr lang="en-US" sz="3000" dirty="0" smtClean="0"/>
              <a:t>Personal Digital Assistance</a:t>
            </a:r>
            <a:r>
              <a:rPr lang="ru-RU" sz="3000" dirty="0" smtClean="0"/>
              <a:t>)</a:t>
            </a:r>
            <a:br>
              <a:rPr lang="ru-RU" sz="3000" dirty="0" smtClean="0"/>
            </a:br>
            <a:r>
              <a:rPr lang="en-US" sz="3200" b="1" dirty="0" smtClean="0"/>
              <a:t>Newton OS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39568" cy="158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Январь 1992 года ознаменовался появлением термина </a:t>
            </a:r>
            <a:r>
              <a:rPr lang="en-US" sz="1800" dirty="0" smtClean="0"/>
              <a:t>PDA</a:t>
            </a:r>
            <a:r>
              <a:rPr lang="ru-RU" sz="1800" dirty="0" smtClean="0"/>
              <a:t> (</a:t>
            </a:r>
            <a:r>
              <a:rPr lang="en-US" sz="1800" dirty="0" smtClean="0"/>
              <a:t>personal digital assistance</a:t>
            </a:r>
            <a:r>
              <a:rPr lang="ru-RU" sz="1800" dirty="0" smtClean="0"/>
              <a:t>), ставшим на долгие годы синонимом карманного компьютера.</a:t>
            </a:r>
          </a:p>
          <a:p>
            <a:pPr marL="0" indent="0">
              <a:buNone/>
            </a:pPr>
            <a:r>
              <a:rPr lang="en-US" sz="1800" dirty="0" smtClean="0"/>
              <a:t>PDA</a:t>
            </a:r>
            <a:r>
              <a:rPr lang="ru-RU" sz="1800" dirty="0" smtClean="0"/>
              <a:t> – это карманный компьютер, управляемый посредством стилуса через экран. В мае того же года компания представила </a:t>
            </a:r>
            <a:r>
              <a:rPr lang="en-US" sz="1800" dirty="0" smtClean="0"/>
              <a:t>Apple Newton</a:t>
            </a:r>
            <a:r>
              <a:rPr lang="ru-RU" sz="1800" dirty="0" smtClean="0"/>
              <a:t>, под управлением </a:t>
            </a:r>
            <a:r>
              <a:rPr lang="en-US" sz="1800" b="1" dirty="0" smtClean="0"/>
              <a:t>Newton OS</a:t>
            </a:r>
            <a:r>
              <a:rPr lang="ru-RU" sz="1800" dirty="0" smtClean="0"/>
              <a:t>. </a:t>
            </a:r>
            <a:endParaRPr lang="ru-RU" sz="1800" dirty="0"/>
          </a:p>
        </p:txBody>
      </p:sp>
      <p:pic>
        <p:nvPicPr>
          <p:cNvPr id="4" name="Рисунок 3" descr="Картинки по запросу Apple Newton 1992 год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459" y="2668856"/>
            <a:ext cx="4696457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179512" y="2564904"/>
            <a:ext cx="40422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Это была первая операционная система, поддерживающая сенсорный ввод. Она была полностью написана на </a:t>
            </a:r>
            <a:r>
              <a:rPr lang="en-US" dirty="0"/>
              <a:t>C</a:t>
            </a:r>
            <a:r>
              <a:rPr lang="ru-RU" dirty="0"/>
              <a:t>++, отличалась низким потреблением энергии продуктивным использованием оперативной памяти – большинство приложений были встроенными в ПЗУ наладонника, тем самым экономили </a:t>
            </a:r>
            <a:r>
              <a:rPr lang="en-US" dirty="0"/>
              <a:t>DRAM</a:t>
            </a:r>
            <a:r>
              <a:rPr lang="ru-RU" dirty="0"/>
              <a:t> и </a:t>
            </a:r>
            <a:r>
              <a:rPr lang="ru-RU" dirty="0" err="1"/>
              <a:t>флеш</a:t>
            </a:r>
            <a:r>
              <a:rPr lang="ru-RU" dirty="0"/>
              <a:t> – память для пользовательских приложений.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092280" y="5981224"/>
            <a:ext cx="1529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Apple Newton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15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634082"/>
          </a:xfrm>
        </p:spPr>
        <p:txBody>
          <a:bodyPr>
            <a:noAutofit/>
          </a:bodyPr>
          <a:lstStyle/>
          <a:p>
            <a:r>
              <a:rPr lang="ru-RU" sz="3000" dirty="0" smtClean="0"/>
              <a:t>Первый </a:t>
            </a:r>
            <a:r>
              <a:rPr lang="ru-RU" sz="3000" dirty="0"/>
              <a:t>в мире </a:t>
            </a:r>
            <a:r>
              <a:rPr lang="ru-RU" sz="3000" dirty="0" smtClean="0"/>
              <a:t>смартфон. ОС </a:t>
            </a:r>
            <a:r>
              <a:rPr lang="en-US" sz="3000" dirty="0" err="1"/>
              <a:t>Zaurus</a:t>
            </a:r>
            <a:endParaRPr lang="ru-RU" sz="3000" dirty="0"/>
          </a:p>
        </p:txBody>
      </p:sp>
      <p:pic>
        <p:nvPicPr>
          <p:cNvPr id="4" name="Объект 3" descr="IBM-Simon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37" y="2708920"/>
            <a:ext cx="5313554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3993576" y="6124654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IBM Simon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843677"/>
            <a:ext cx="90292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</a:t>
            </a:r>
            <a:r>
              <a:rPr lang="ru-RU" dirty="0" smtClean="0"/>
              <a:t>1992 году </a:t>
            </a:r>
            <a:r>
              <a:rPr lang="en-US" dirty="0"/>
              <a:t>IBM</a:t>
            </a:r>
            <a:r>
              <a:rPr lang="ru-RU" dirty="0"/>
              <a:t> представили свою версию наладонника под названием </a:t>
            </a:r>
            <a:r>
              <a:rPr lang="en-US" dirty="0"/>
              <a:t>Simon</a:t>
            </a:r>
            <a:r>
              <a:rPr lang="ru-RU" dirty="0"/>
              <a:t>, работавшего под управлением операционной системы </a:t>
            </a:r>
            <a:r>
              <a:rPr lang="en-US" b="1" dirty="0" err="1"/>
              <a:t>Zaurus</a:t>
            </a:r>
            <a:r>
              <a:rPr lang="ru-RU" dirty="0"/>
              <a:t>. Помимо стандартного мобильного телефона, в </a:t>
            </a:r>
            <a:r>
              <a:rPr lang="en-US" dirty="0"/>
              <a:t>Simon</a:t>
            </a:r>
            <a:r>
              <a:rPr lang="ru-RU" dirty="0"/>
              <a:t> также содержался календарь, адресная книга, мировое время, калькулятор, записная книжка, приложения для работы с электронной почтой и факсами, а также несколько игр.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управление</a:t>
            </a:r>
            <a:r>
              <a:rPr lang="en-US" dirty="0"/>
              <a:t> IBM Simon </a:t>
            </a:r>
            <a:r>
              <a:rPr lang="en-US" dirty="0" err="1"/>
              <a:t>осуществлялось</a:t>
            </a:r>
            <a:r>
              <a:rPr lang="en-US" dirty="0"/>
              <a:t> </a:t>
            </a:r>
            <a:r>
              <a:rPr lang="en-US" dirty="0" err="1"/>
              <a:t>посредством</a:t>
            </a:r>
            <a:r>
              <a:rPr lang="en-US" dirty="0"/>
              <a:t> </a:t>
            </a:r>
            <a:r>
              <a:rPr lang="en-US" dirty="0" err="1"/>
              <a:t>сенсорного</a:t>
            </a:r>
            <a:r>
              <a:rPr lang="en-US" dirty="0"/>
              <a:t> </a:t>
            </a:r>
            <a:r>
              <a:rPr lang="en-US" dirty="0" err="1"/>
              <a:t>экрана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33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>
            <a:normAutofit/>
          </a:bodyPr>
          <a:lstStyle/>
          <a:p>
            <a:r>
              <a:rPr lang="ru-RU" sz="3000" dirty="0"/>
              <a:t>GEOS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556" y="4653136"/>
            <a:ext cx="8712968" cy="1728192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    GEOS </a:t>
            </a:r>
            <a:r>
              <a:rPr lang="ru-RU" dirty="0"/>
              <a:t>(</a:t>
            </a:r>
            <a:r>
              <a:rPr lang="ru-RU" dirty="0" err="1"/>
              <a:t>Graphic</a:t>
            </a:r>
            <a:r>
              <a:rPr lang="ru-RU" dirty="0"/>
              <a:t> </a:t>
            </a:r>
            <a:r>
              <a:rPr lang="ru-RU" dirty="0" err="1"/>
              <a:t>Environment</a:t>
            </a:r>
            <a:r>
              <a:rPr lang="ru-RU" dirty="0"/>
              <a:t> </a:t>
            </a:r>
            <a:r>
              <a:rPr lang="ru-RU" dirty="0" err="1"/>
              <a:t>Operating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) – операционная система с графическим окружением, которая была спроектирована и создана компанией </a:t>
            </a:r>
            <a:r>
              <a:rPr lang="ru-RU" dirty="0" err="1"/>
              <a:t>Berkeley</a:t>
            </a:r>
            <a:r>
              <a:rPr lang="ru-RU" dirty="0"/>
              <a:t> </a:t>
            </a:r>
            <a:r>
              <a:rPr lang="ru-RU" dirty="0" err="1"/>
              <a:t>Softworks</a:t>
            </a:r>
            <a:r>
              <a:rPr lang="ru-RU" dirty="0"/>
              <a:t>, затем переименованной в </a:t>
            </a:r>
            <a:r>
              <a:rPr lang="ru-RU" dirty="0" err="1"/>
              <a:t>Geoworks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    Эта </a:t>
            </a:r>
            <a:r>
              <a:rPr lang="ru-RU" dirty="0"/>
              <a:t>объектно-ориентированная, графическая, многозадачная и многопоточная ОС обеспечивала возможность работать с длинными именами файлов, причем в режиме, совместимом с DOS (задолго до </a:t>
            </a:r>
            <a:r>
              <a:rPr lang="ru-RU" dirty="0" err="1"/>
              <a:t>Windows</a:t>
            </a:r>
            <a:r>
              <a:rPr lang="ru-RU" dirty="0"/>
              <a:t> 95!).</a:t>
            </a:r>
          </a:p>
        </p:txBody>
      </p:sp>
      <p:pic>
        <p:nvPicPr>
          <p:cNvPr id="1026" name="Picture 2" descr="GEOS for the Commodore 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6" y="997569"/>
            <a:ext cx="4630923" cy="289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73342" y="3935383"/>
            <a:ext cx="1128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Вид GEOS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64297" y="1152070"/>
            <a:ext cx="3600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октябре 1993 года консорциум, в который входили компании </a:t>
            </a:r>
            <a:r>
              <a:rPr lang="ru-RU" dirty="0" err="1"/>
              <a:t>Palm</a:t>
            </a:r>
            <a:r>
              <a:rPr lang="ru-RU" dirty="0"/>
              <a:t> </a:t>
            </a:r>
            <a:r>
              <a:rPr lang="ru-RU" dirty="0" err="1"/>
              <a:t>Computing</a:t>
            </a:r>
            <a:r>
              <a:rPr lang="ru-RU" dirty="0"/>
              <a:t>, </a:t>
            </a:r>
            <a:r>
              <a:rPr lang="ru-RU" dirty="0" err="1"/>
              <a:t>Casio</a:t>
            </a:r>
            <a:r>
              <a:rPr lang="ru-RU" dirty="0"/>
              <a:t>, </a:t>
            </a:r>
            <a:r>
              <a:rPr lang="ru-RU" dirty="0" err="1"/>
              <a:t>Tandy</a:t>
            </a:r>
            <a:r>
              <a:rPr lang="ru-RU" dirty="0"/>
              <a:t>, </a:t>
            </a:r>
            <a:r>
              <a:rPr lang="ru-RU" dirty="0" err="1"/>
              <a:t>Geoworks</a:t>
            </a:r>
            <a:r>
              <a:rPr lang="ru-RU" dirty="0"/>
              <a:t>, </a:t>
            </a:r>
            <a:r>
              <a:rPr lang="ru-RU" dirty="0" err="1"/>
              <a:t>Datalight</a:t>
            </a:r>
            <a:r>
              <a:rPr lang="ru-RU" dirty="0"/>
              <a:t>, </a:t>
            </a:r>
            <a:r>
              <a:rPr lang="ru-RU" dirty="0" err="1"/>
              <a:t>America</a:t>
            </a:r>
            <a:r>
              <a:rPr lang="ru-RU" dirty="0"/>
              <a:t> </a:t>
            </a:r>
            <a:r>
              <a:rPr lang="ru-RU" dirty="0" err="1"/>
              <a:t>On-Line</a:t>
            </a:r>
            <a:r>
              <a:rPr lang="ru-RU" dirty="0"/>
              <a:t> и </a:t>
            </a:r>
            <a:r>
              <a:rPr lang="ru-RU" dirty="0" err="1"/>
              <a:t>Intuit</a:t>
            </a:r>
            <a:r>
              <a:rPr lang="ru-RU" dirty="0"/>
              <a:t> создал конкурента </a:t>
            </a:r>
            <a:r>
              <a:rPr lang="ru-RU" dirty="0" err="1"/>
              <a:t>Apple</a:t>
            </a:r>
            <a:r>
              <a:rPr lang="ru-RU" dirty="0"/>
              <a:t> </a:t>
            </a:r>
            <a:r>
              <a:rPr lang="ru-RU" dirty="0" err="1"/>
              <a:t>Newton</a:t>
            </a:r>
            <a:r>
              <a:rPr lang="ru-RU" dirty="0"/>
              <a:t> и IBM </a:t>
            </a:r>
            <a:r>
              <a:rPr lang="ru-RU" dirty="0" err="1"/>
              <a:t>Simon</a:t>
            </a:r>
            <a:r>
              <a:rPr lang="ru-RU" dirty="0"/>
              <a:t> – </a:t>
            </a:r>
            <a:r>
              <a:rPr lang="ru-RU" dirty="0" err="1"/>
              <a:t>Zoomer</a:t>
            </a:r>
            <a:r>
              <a:rPr lang="ru-RU" dirty="0"/>
              <a:t>. Компьютеры </a:t>
            </a:r>
            <a:r>
              <a:rPr lang="ru-RU" dirty="0" err="1"/>
              <a:t>Zoomer</a:t>
            </a:r>
            <a:r>
              <a:rPr lang="ru-RU" dirty="0"/>
              <a:t> работали под управлением </a:t>
            </a:r>
            <a:r>
              <a:rPr lang="ru-RU" dirty="0" smtClean="0"/>
              <a:t>операционной системой </a:t>
            </a:r>
            <a:r>
              <a:rPr lang="ru-RU" dirty="0"/>
              <a:t>GEOS.</a:t>
            </a:r>
          </a:p>
        </p:txBody>
      </p:sp>
    </p:spTree>
    <p:extLst>
      <p:ext uri="{BB962C8B-B14F-4D97-AF65-F5344CB8AC3E}">
        <p14:creationId xmlns:p14="http://schemas.microsoft.com/office/powerpoint/2010/main" val="2458198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550</Words>
  <Application>Microsoft Office PowerPoint</Application>
  <PresentationFormat>Экран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История возникновения мобильных операционных систем</vt:lpstr>
      <vt:lpstr>Первый карманный компьютер</vt:lpstr>
      <vt:lpstr>Первый полноценный карманный компьютер DIP DOS</vt:lpstr>
      <vt:lpstr>Появление первых базовых функций смартфона: HP-95LX</vt:lpstr>
      <vt:lpstr>PDA: Personal Digital Assistance) Newton OS</vt:lpstr>
      <vt:lpstr>Первый в мире смартфон. ОС Zaurus</vt:lpstr>
      <vt:lpstr>GEOS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возникновения мобильных операционных систем</dc:title>
  <dc:creator>1</dc:creator>
  <cp:lastModifiedBy>1</cp:lastModifiedBy>
  <cp:revision>3</cp:revision>
  <dcterms:created xsi:type="dcterms:W3CDTF">2017-12-21T12:01:43Z</dcterms:created>
  <dcterms:modified xsi:type="dcterms:W3CDTF">2017-12-21T12:27:22Z</dcterms:modified>
</cp:coreProperties>
</file>