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0" d="100"/>
          <a:sy n="50" d="100"/>
        </p:scale>
        <p:origin x="-1267" y="-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A0415-BC42-48B2-BDA5-0F88E02C27EA}" type="datetimeFigureOut">
              <a:rPr lang="ru-RU" smtClean="0"/>
              <a:t>15.05.2017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C4C78-E0D8-4618-90BE-F32F817D277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A0415-BC42-48B2-BDA5-0F88E02C27EA}" type="datetimeFigureOut">
              <a:rPr lang="ru-RU" smtClean="0"/>
              <a:t>15.05.2017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C4C78-E0D8-4618-90BE-F32F817D277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A0415-BC42-48B2-BDA5-0F88E02C27EA}" type="datetimeFigureOut">
              <a:rPr lang="ru-RU" smtClean="0"/>
              <a:t>15.05.2017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C4C78-E0D8-4618-90BE-F32F817D277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A0415-BC42-48B2-BDA5-0F88E02C27EA}" type="datetimeFigureOut">
              <a:rPr lang="ru-RU" smtClean="0"/>
              <a:t>15.05.2017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C4C78-E0D8-4618-90BE-F32F817D277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A0415-BC42-48B2-BDA5-0F88E02C27EA}" type="datetimeFigureOut">
              <a:rPr lang="ru-RU" smtClean="0"/>
              <a:t>15.05.2017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C4C78-E0D8-4618-90BE-F32F817D277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A0415-BC42-48B2-BDA5-0F88E02C27EA}" type="datetimeFigureOut">
              <a:rPr lang="ru-RU" smtClean="0"/>
              <a:t>15.05.2017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C4C78-E0D8-4618-90BE-F32F817D277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A0415-BC42-48B2-BDA5-0F88E02C27EA}" type="datetimeFigureOut">
              <a:rPr lang="ru-RU" smtClean="0"/>
              <a:t>15.05.2017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C4C78-E0D8-4618-90BE-F32F817D277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A0415-BC42-48B2-BDA5-0F88E02C27EA}" type="datetimeFigureOut">
              <a:rPr lang="ru-RU" smtClean="0"/>
              <a:t>15.05.2017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C4C78-E0D8-4618-90BE-F32F817D277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A0415-BC42-48B2-BDA5-0F88E02C27EA}" type="datetimeFigureOut">
              <a:rPr lang="ru-RU" smtClean="0"/>
              <a:t>15.05.2017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C4C78-E0D8-4618-90BE-F32F817D277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A0415-BC42-48B2-BDA5-0F88E02C27EA}" type="datetimeFigureOut">
              <a:rPr lang="ru-RU" smtClean="0"/>
              <a:t>15.05.2017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C4C78-E0D8-4618-90BE-F32F817D277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A0415-BC42-48B2-BDA5-0F88E02C27EA}" type="datetimeFigureOut">
              <a:rPr lang="ru-RU" smtClean="0"/>
              <a:t>15.05.2017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C4C78-E0D8-4618-90BE-F32F817D277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5A0415-BC42-48B2-BDA5-0F88E02C27EA}" type="datetimeFigureOut">
              <a:rPr lang="ru-RU" smtClean="0"/>
              <a:t>15.05.2017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BC4C78-E0D8-4618-90BE-F32F817D2773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538370" y="0"/>
            <a:ext cx="1022074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0" y="6211669"/>
            <a:ext cx="3744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By </a:t>
            </a:r>
            <a:r>
              <a:rPr lang="en-US" dirty="0" err="1" smtClean="0"/>
              <a:t>Kupriyanova</a:t>
            </a:r>
            <a:r>
              <a:rPr lang="en-US" dirty="0" smtClean="0"/>
              <a:t> Anastasia</a:t>
            </a:r>
          </a:p>
          <a:p>
            <a:r>
              <a:rPr lang="ru-RU" dirty="0" smtClean="0"/>
              <a:t>КТмо1-3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rgbClr val="00B050"/>
                </a:solidFill>
              </a:rPr>
              <a:t/>
            </a:r>
            <a:br>
              <a:rPr lang="ru-RU" dirty="0">
                <a:solidFill>
                  <a:srgbClr val="00B050"/>
                </a:solidFill>
              </a:rPr>
            </a:br>
            <a:r>
              <a:rPr lang="en-US" dirty="0">
                <a:solidFill>
                  <a:srgbClr val="00B050"/>
                </a:solidFill>
              </a:rPr>
              <a:t>Best practices</a:t>
            </a:r>
            <a:endParaRPr lang="ru-RU" dirty="0">
              <a:solidFill>
                <a:srgbClr val="00B05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4797152"/>
            <a:ext cx="3970784" cy="1800201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Set </a:t>
            </a:r>
            <a:r>
              <a:rPr lang="en-US" b="1" dirty="0">
                <a:solidFill>
                  <a:srgbClr val="00B050"/>
                </a:solidFill>
              </a:rPr>
              <a:t>clear expectations </a:t>
            </a:r>
          </a:p>
          <a:p>
            <a:pPr>
              <a:buNone/>
            </a:pPr>
            <a:r>
              <a:rPr lang="en-US" dirty="0" smtClean="0"/>
              <a:t>	Provide </a:t>
            </a:r>
            <a:r>
              <a:rPr lang="en-US" dirty="0"/>
              <a:t>honest and realistic project updates and quickly alert your client when you encounter a problem.</a:t>
            </a:r>
            <a:endParaRPr lang="ru-RU" dirty="0"/>
          </a:p>
        </p:txBody>
      </p:sp>
      <p:sp>
        <p:nvSpPr>
          <p:cNvPr id="4" name="Содержимое 2"/>
          <p:cNvSpPr txBox="1">
            <a:spLocks/>
          </p:cNvSpPr>
          <p:nvPr/>
        </p:nvSpPr>
        <p:spPr>
          <a:xfrm>
            <a:off x="0" y="2780928"/>
            <a:ext cx="3970784" cy="1800201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ru-RU" sz="3200" b="0" i="0" u="none" strike="noStrike" kern="1200" cap="none" spc="0" normalizeH="0" baseline="0" noProof="0" dirty="0" smtClean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b="1" dirty="0" smtClean="0">
                <a:solidFill>
                  <a:srgbClr val="00B050"/>
                </a:solidFill>
              </a:rPr>
              <a:t>When </a:t>
            </a:r>
            <a:r>
              <a:rPr lang="en-US" sz="3200" b="1" dirty="0">
                <a:solidFill>
                  <a:srgbClr val="00B050"/>
                </a:solidFill>
              </a:rPr>
              <a:t>in doubt, ask 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3200" dirty="0" smtClean="0"/>
              <a:t>	This </a:t>
            </a:r>
            <a:r>
              <a:rPr lang="en-US" sz="3200" dirty="0"/>
              <a:t>will help clear up confusion, save time, and keep the engagement running smoothly. </a:t>
            </a:r>
            <a:endParaRPr kumimoji="0" lang="ru-RU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Содержимое 2"/>
          <p:cNvSpPr txBox="1">
            <a:spLocks/>
          </p:cNvSpPr>
          <p:nvPr/>
        </p:nvSpPr>
        <p:spPr>
          <a:xfrm>
            <a:off x="0" y="1052736"/>
            <a:ext cx="3970784" cy="1800201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ru-RU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Communicate early, communicate often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Be proactive—clients usually get concerned when they don’t hear from a freelancer.</a:t>
            </a:r>
            <a:endParaRPr kumimoji="0" lang="ru-RU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Содержимое 2"/>
          <p:cNvSpPr txBox="1">
            <a:spLocks/>
          </p:cNvSpPr>
          <p:nvPr/>
        </p:nvSpPr>
        <p:spPr>
          <a:xfrm>
            <a:off x="4572000" y="1196752"/>
            <a:ext cx="3970784" cy="180020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b="1" dirty="0" smtClean="0">
                <a:solidFill>
                  <a:srgbClr val="00B050"/>
                </a:solidFill>
              </a:rPr>
              <a:t>Respect </a:t>
            </a:r>
            <a:r>
              <a:rPr lang="en-US" sz="3200" b="1" dirty="0">
                <a:solidFill>
                  <a:srgbClr val="00B050"/>
                </a:solidFill>
              </a:rPr>
              <a:t>deadlines 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3200" dirty="0" smtClean="0"/>
              <a:t>	Deliver </a:t>
            </a:r>
            <a:r>
              <a:rPr lang="en-US" sz="3200" dirty="0"/>
              <a:t>your work on time, every time. If you think you’ll miss a deadline, let your client know so they can plan accordingly. </a:t>
            </a:r>
            <a:endParaRPr kumimoji="0" lang="ru-RU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Содержимое 2"/>
          <p:cNvSpPr txBox="1">
            <a:spLocks/>
          </p:cNvSpPr>
          <p:nvPr/>
        </p:nvSpPr>
        <p:spPr>
          <a:xfrm>
            <a:off x="4499992" y="2996952"/>
            <a:ext cx="4392488" cy="2016224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ru-RU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b="1" dirty="0" smtClean="0">
                <a:solidFill>
                  <a:srgbClr val="00B050"/>
                </a:solidFill>
              </a:rPr>
              <a:t>Be </a:t>
            </a:r>
            <a:r>
              <a:rPr lang="en-US" sz="3200" b="1" dirty="0">
                <a:solidFill>
                  <a:srgbClr val="00B050"/>
                </a:solidFill>
              </a:rPr>
              <a:t>a pleasure to work with 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3200" dirty="0" smtClean="0"/>
              <a:t>	Listen </a:t>
            </a:r>
            <a:r>
              <a:rPr lang="en-US" sz="3200" dirty="0"/>
              <a:t>to your client’s concerns and respond with a positive attitude. Developing a rapport can make for a great work experience for both parties.</a:t>
            </a:r>
            <a:endParaRPr kumimoji="0" lang="ru-RU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Содержимое 2"/>
          <p:cNvSpPr txBox="1">
            <a:spLocks/>
          </p:cNvSpPr>
          <p:nvPr/>
        </p:nvSpPr>
        <p:spPr>
          <a:xfrm>
            <a:off x="4427984" y="4797152"/>
            <a:ext cx="4104456" cy="180020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ru-RU" sz="3200" b="0" i="0" u="none" strike="noStrike" kern="1200" cap="none" spc="0" normalizeH="0" baseline="0" noProof="0" dirty="0" smtClean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b="1" dirty="0" smtClean="0">
                <a:solidFill>
                  <a:srgbClr val="00B050"/>
                </a:solidFill>
              </a:rPr>
              <a:t>Under-promise</a:t>
            </a:r>
            <a:r>
              <a:rPr lang="en-US" sz="3200" b="1" dirty="0">
                <a:solidFill>
                  <a:srgbClr val="00B050"/>
                </a:solidFill>
              </a:rPr>
              <a:t>, over-deliver 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3200" dirty="0" smtClean="0"/>
              <a:t>	Never </a:t>
            </a:r>
            <a:r>
              <a:rPr lang="en-US" sz="3200" dirty="0"/>
              <a:t>promise more than you can deliver and consider giving a little extra to every project.</a:t>
            </a:r>
            <a:endParaRPr kumimoji="0" lang="ru-RU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What </a:t>
            </a:r>
            <a:r>
              <a:rPr lang="en-US" dirty="0" err="1" smtClean="0">
                <a:solidFill>
                  <a:srgbClr val="00B050"/>
                </a:solidFill>
              </a:rPr>
              <a:t>UpWork</a:t>
            </a:r>
            <a:r>
              <a:rPr lang="en-US" dirty="0" smtClean="0">
                <a:solidFill>
                  <a:srgbClr val="00B050"/>
                </a:solidFill>
              </a:rPr>
              <a:t> is</a:t>
            </a:r>
            <a:endParaRPr lang="ru-RU" dirty="0">
              <a:solidFill>
                <a:srgbClr val="00B05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052736"/>
            <a:ext cx="7734300" cy="314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79512" y="4365104"/>
            <a:ext cx="874846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err="1" smtClean="0"/>
              <a:t>UpWork</a:t>
            </a:r>
            <a:r>
              <a:rPr lang="en-US" sz="2200" dirty="0" smtClean="0"/>
              <a:t> is a workspace  for:</a:t>
            </a:r>
          </a:p>
          <a:p>
            <a:pPr>
              <a:buFont typeface="Arial" pitchFamily="34" charset="0"/>
              <a:buChar char="•"/>
            </a:pPr>
            <a:r>
              <a:rPr lang="en-US" sz="2200" dirty="0" smtClean="0"/>
              <a:t> self-employed </a:t>
            </a:r>
            <a:r>
              <a:rPr lang="en-US" sz="2200" dirty="0"/>
              <a:t>individuals and small companies that have a specific skill set and are looking to work on their own.	</a:t>
            </a:r>
          </a:p>
          <a:p>
            <a:pPr>
              <a:buFont typeface="Arial" pitchFamily="34" charset="0"/>
              <a:buChar char="•"/>
            </a:pPr>
            <a:r>
              <a:rPr lang="en-US" sz="2200" dirty="0" smtClean="0"/>
              <a:t> companies </a:t>
            </a:r>
            <a:r>
              <a:rPr lang="en-US" sz="2200" dirty="0"/>
              <a:t>and freelancers that have subcontractors or employees who plan to tackle projects together on </a:t>
            </a:r>
            <a:r>
              <a:rPr lang="en-US" sz="2200" dirty="0" err="1"/>
              <a:t>Upwork</a:t>
            </a:r>
            <a:r>
              <a:rPr lang="en-US" sz="2200" dirty="0"/>
              <a:t>. </a:t>
            </a:r>
            <a:r>
              <a:rPr lang="en-US" dirty="0"/>
              <a:t>	</a:t>
            </a:r>
          </a:p>
          <a:p>
            <a:pPr>
              <a:buFont typeface="Arial" pitchFamily="34" charset="0"/>
              <a:buChar char="•"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Service fees</a:t>
            </a:r>
            <a:endParaRPr lang="ru-RU" dirty="0">
              <a:solidFill>
                <a:srgbClr val="00B05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499992" y="1600200"/>
            <a:ext cx="4186808" cy="4925144"/>
          </a:xfrm>
        </p:spPr>
        <p:txBody>
          <a:bodyPr>
            <a:normAutofit fontScale="77500" lnSpcReduction="20000"/>
          </a:bodyPr>
          <a:lstStyle/>
          <a:p>
            <a:pPr>
              <a:spcAft>
                <a:spcPts val="1200"/>
              </a:spcAft>
              <a:buNone/>
            </a:pPr>
            <a:r>
              <a:rPr lang="en-US" dirty="0" err="1"/>
              <a:t>Upwork</a:t>
            </a:r>
            <a:r>
              <a:rPr lang="en-US" dirty="0"/>
              <a:t> charges freelancers a sliding service fee based on the total amount billed to a single client. You pay:</a:t>
            </a:r>
          </a:p>
          <a:p>
            <a:pPr>
              <a:spcAft>
                <a:spcPts val="1200"/>
              </a:spcAft>
            </a:pPr>
            <a:r>
              <a:rPr lang="en-US" dirty="0"/>
              <a:t>20% for the first $500 you bill your client across all contracts</a:t>
            </a:r>
          </a:p>
          <a:p>
            <a:pPr>
              <a:spcAft>
                <a:spcPts val="1200"/>
              </a:spcAft>
            </a:pPr>
            <a:r>
              <a:rPr lang="en-US" dirty="0"/>
              <a:t>10% for total billings with your client between $500.01 and $10,000</a:t>
            </a:r>
          </a:p>
          <a:p>
            <a:pPr>
              <a:spcAft>
                <a:spcPts val="1200"/>
              </a:spcAft>
            </a:pPr>
            <a:r>
              <a:rPr lang="en-US" dirty="0"/>
              <a:t>5% for total billings with your client that exceed $10,000</a:t>
            </a:r>
          </a:p>
          <a:p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340768"/>
            <a:ext cx="4000500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Membership plan options</a:t>
            </a:r>
            <a:endParaRPr lang="ru-RU" dirty="0">
              <a:solidFill>
                <a:srgbClr val="00B050"/>
              </a:solidFill>
            </a:endParaRP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124744"/>
            <a:ext cx="7753350" cy="536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Profile</a:t>
            </a:r>
            <a:endParaRPr lang="ru-RU" dirty="0">
              <a:solidFill>
                <a:srgbClr val="00B050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484784"/>
            <a:ext cx="8435754" cy="4365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Fixed-price vs. hourly projects </a:t>
            </a:r>
            <a:endParaRPr lang="ru-RU" dirty="0">
              <a:solidFill>
                <a:srgbClr val="00B050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1259" y="1268760"/>
            <a:ext cx="8707301" cy="54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B050"/>
                </a:solidFill>
              </a:rPr>
              <a:t>Managing and delivering </a:t>
            </a:r>
            <a:r>
              <a:rPr lang="en-US" dirty="0" smtClean="0">
                <a:solidFill>
                  <a:srgbClr val="00B050"/>
                </a:solidFill>
              </a:rPr>
              <a:t>work</a:t>
            </a:r>
            <a:br>
              <a:rPr lang="en-US" dirty="0" smtClean="0">
                <a:solidFill>
                  <a:srgbClr val="00B050"/>
                </a:solidFill>
              </a:rPr>
            </a:br>
            <a:r>
              <a:rPr lang="en-US" dirty="0" smtClean="0">
                <a:solidFill>
                  <a:srgbClr val="00B050"/>
                </a:solidFill>
              </a:rPr>
              <a:t>Fixed-price </a:t>
            </a:r>
            <a:r>
              <a:rPr lang="en-US" dirty="0">
                <a:solidFill>
                  <a:srgbClr val="00B050"/>
                </a:solidFill>
              </a:rPr>
              <a:t>contracts</a:t>
            </a:r>
            <a:endParaRPr lang="ru-RU" dirty="0">
              <a:solidFill>
                <a:srgbClr val="00B05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23528" y="3861048"/>
            <a:ext cx="8640960" cy="2808312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smtClean="0"/>
              <a:t>	For </a:t>
            </a:r>
            <a:r>
              <a:rPr lang="en-US" dirty="0"/>
              <a:t>fixed-price contracts, you and your clients will create a list of milestones. The client will prefund each milestone with escrow, and the money will be visibly held on the </a:t>
            </a:r>
            <a:r>
              <a:rPr lang="en-US" dirty="0" err="1"/>
              <a:t>Upwork</a:t>
            </a:r>
            <a:r>
              <a:rPr lang="en-US" dirty="0"/>
              <a:t> platform. When you’ve completed the work for a milestone, it’s a good idea to let your client know and submit your work to them on </a:t>
            </a:r>
            <a:r>
              <a:rPr lang="en-US" dirty="0" err="1"/>
              <a:t>Upwork</a:t>
            </a:r>
            <a:r>
              <a:rPr lang="en-US" dirty="0"/>
              <a:t>. If they’re satisfied with the work, the funds will be released to your account, and you’ll follow the same sequence for the next milestone.</a:t>
            </a:r>
            <a:endParaRPr lang="ru-RU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1268760"/>
            <a:ext cx="6953250" cy="2257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476672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00B050"/>
                </a:solidFill>
              </a:rPr>
              <a:t>Managing your reputation and profile </a:t>
            </a:r>
            <a:endParaRPr lang="ru-RU" sz="2000" dirty="0">
              <a:solidFill>
                <a:srgbClr val="00B050"/>
              </a:solidFill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332656"/>
            <a:ext cx="7092280" cy="24739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584" y="2867859"/>
            <a:ext cx="6876256" cy="39901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764704"/>
          </a:xfrm>
        </p:spPr>
        <p:txBody>
          <a:bodyPr>
            <a:normAutofit/>
          </a:bodyPr>
          <a:lstStyle/>
          <a:p>
            <a:r>
              <a:rPr lang="en-US" sz="3000" dirty="0" smtClean="0">
                <a:solidFill>
                  <a:srgbClr val="00B050"/>
                </a:solidFill>
              </a:rPr>
              <a:t>Top </a:t>
            </a:r>
            <a:r>
              <a:rPr lang="en-US" sz="3000" dirty="0">
                <a:solidFill>
                  <a:srgbClr val="00B050"/>
                </a:solidFill>
              </a:rPr>
              <a:t>Rated </a:t>
            </a:r>
            <a:r>
              <a:rPr lang="en-US" sz="3000" dirty="0" smtClean="0">
                <a:solidFill>
                  <a:srgbClr val="00B050"/>
                </a:solidFill>
              </a:rPr>
              <a:t>program and Rising </a:t>
            </a:r>
            <a:r>
              <a:rPr lang="en-US" sz="3000" dirty="0">
                <a:solidFill>
                  <a:srgbClr val="00B050"/>
                </a:solidFill>
              </a:rPr>
              <a:t>Talent program </a:t>
            </a:r>
            <a:endParaRPr lang="ru-RU" sz="3000" dirty="0">
              <a:solidFill>
                <a:srgbClr val="00B050"/>
              </a:solidFill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692696"/>
            <a:ext cx="7829550" cy="587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146</Words>
  <Application>Microsoft Office PowerPoint</Application>
  <PresentationFormat>Экран (4:3)</PresentationFormat>
  <Paragraphs>35</Paragraphs>
  <Slides>10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Тема Office</vt:lpstr>
      <vt:lpstr>Слайд 1</vt:lpstr>
      <vt:lpstr>What UpWork is</vt:lpstr>
      <vt:lpstr>Service fees</vt:lpstr>
      <vt:lpstr>Membership plan options</vt:lpstr>
      <vt:lpstr>Profile</vt:lpstr>
      <vt:lpstr>Fixed-price vs. hourly projects </vt:lpstr>
      <vt:lpstr>Managing and delivering work Fixed-price contracts</vt:lpstr>
      <vt:lpstr>Managing your reputation and profile </vt:lpstr>
      <vt:lpstr>Top Rated program and Rising Talent program </vt:lpstr>
      <vt:lpstr> Best practices</vt:lpstr>
    </vt:vector>
  </TitlesOfParts>
  <Company>RePack by SPecialiST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Анастасия</dc:creator>
  <cp:lastModifiedBy>Анастасия</cp:lastModifiedBy>
  <cp:revision>8</cp:revision>
  <dcterms:created xsi:type="dcterms:W3CDTF">2017-05-15T08:16:44Z</dcterms:created>
  <dcterms:modified xsi:type="dcterms:W3CDTF">2017-05-15T08:57:36Z</dcterms:modified>
</cp:coreProperties>
</file>