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0" d="100"/>
          <a:sy n="90" d="100"/>
        </p:scale>
        <p:origin x="19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8BB-0C4A-2838-E3EA-79078360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9AF35-DBE4-DB4C-06AB-8EAC9E9A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7C54-0B0B-CEFE-5A4E-C1E5F6B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FC21-36D7-121B-3907-7693B71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3217-FBFC-3D75-8FD3-DF646ACC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3813-1BE6-A4A0-F6EB-AF21440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AD980-A0FD-87A9-46CC-6F2FF147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EB62-3F0F-F8A9-D484-DA872F10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7E04-A2BE-D4EF-B5A3-80075E5B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AFCC-1F25-A930-175B-EB559BA6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F6DE8-40B9-0FBC-A5AF-FFFB0F868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92DAA-80CA-7782-C676-91C94729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A557-A671-B157-D656-533AFB7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74CE-47F5-9385-3781-4473A12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F8D3-33AF-98FE-9A71-F7EF09D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65D6-D0D8-1565-7865-39D5FEE7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8378-B350-70BF-531F-40A40E95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9718-C75A-50A0-8B0F-E74E79E2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23B3-7E1A-BD9F-AA08-346169D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222D-0880-8FB0-66A0-339335C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FC6A-E89E-4518-5949-C597FC4A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BF4E-2221-2E43-7866-1DC24AB5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8A2D-E592-BD0F-832A-0C106E1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59B-D8D1-C31F-76F2-7D0CA52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182A-334B-3DD5-2675-61CA510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49FF-9608-DC62-5588-A4D3E4F9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694A-8735-A6C7-E488-7CBC056C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A00DD-AA13-8841-36BB-CD16CF50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975D8-2960-4623-EA36-2F61C78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487E-FD2F-65DB-527A-BFC61C3F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56F3B-A9FE-D3C3-7A9E-1E04E61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455-07B0-E710-D25C-E3806E46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B931-8782-86C4-909E-7359D761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37C3-5423-1799-B5A9-37E800BB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79BB4-C215-D26E-BE86-5CFF772E0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ADB2-645B-4CFF-BAAA-DF31CC6F2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0373D-D4D1-9BD9-EFE3-646BA5A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72A17-8707-818D-1AEC-F0461520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675DB-5C1D-0A45-5929-4F85221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B468-0D51-B58B-961B-763A41DA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0A249-8FFE-AD35-CE2E-F302CAF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0A58E-C5E8-CEF7-963C-287CB9F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EEADD-EFB6-5F0A-DCBD-85BBA07A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EB9C4-D163-FDA4-1DD0-B697B57F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559E7-6E0E-BA00-599B-9D549957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94690-2C66-128B-73BD-2974A51A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D149-FC5A-7818-C4BC-67A16DD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82D6-C9DD-F5CB-08D9-D3E1637B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10315-7FF9-EF49-74B8-1FAC7F10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C097-C7A6-81F3-0FC0-20490189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E6ECE-011B-F580-E967-5664506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3601-B951-87CA-7811-C07AF4D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E2C4-89E9-B7F7-9EA9-F470EF6E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356B2-7C5C-8C90-C931-929BDA04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ABE2-1757-CFCD-E762-D8D4AE05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2CB0-6706-854D-0AD6-67EA32A6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2B75-C6C1-D035-3CE0-EBEAE2E9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17534-2FD7-8C7F-4E42-D90DCF1C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5C8C-EDDB-4BF6-233E-AF19AB29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32A49-C783-1747-3992-9C977157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A4E8-E44C-8D04-4467-7B3B20A8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116E-0AAC-D947-A24C-2B87327B46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7BBC-8BA3-886F-DD85-7DB02B02B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76D1-6C1C-A228-4BF8-BABB0A9A5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F13E-B7D8-7A41-83BF-8650AFFA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7298-7A92-B1A9-ADA3-BBB6E8355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3 Rs, a.k.a. things I wish I learned 10 years 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1B7E-7D7C-5A7F-B99F-A1D7C0494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R-Ladies Philly</a:t>
            </a:r>
          </a:p>
          <a:p>
            <a:r>
              <a:rPr lang="en-US" dirty="0"/>
              <a:t>Anastasia Lucas</a:t>
            </a:r>
          </a:p>
          <a:p>
            <a:r>
              <a:rPr lang="en-US" dirty="0"/>
              <a:t>2023-29-08</a:t>
            </a:r>
          </a:p>
        </p:txBody>
      </p:sp>
    </p:spTree>
    <p:extLst>
      <p:ext uri="{BB962C8B-B14F-4D97-AF65-F5344CB8AC3E}">
        <p14:creationId xmlns:p14="http://schemas.microsoft.com/office/powerpoint/2010/main" val="23248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E5A-4F8B-0164-404D-1CF73B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</a:t>
            </a:r>
            <a:r>
              <a:rPr lang="en-US" dirty="0" err="1"/>
              <a:t>dplyr</a:t>
            </a:r>
            <a:r>
              <a:rPr lang="en-US" dirty="0"/>
              <a:t> &amp;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EF6-D57C-901E-6471-26FB2909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 is one of the easiest ways to reduce your code!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2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E5A-4F8B-0164-404D-1CF73B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EF6-D57C-901E-6471-26FB2909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scripting and functional programming language, not object oriented</a:t>
            </a:r>
          </a:p>
          <a:p>
            <a:r>
              <a:rPr lang="en-US" dirty="0"/>
              <a:t>Using functions can reduce your code &amp; make it more readable</a:t>
            </a:r>
          </a:p>
          <a:p>
            <a:r>
              <a:rPr lang="en-US" dirty="0"/>
              <a:t>Functions also allow you to reuse code without copying &amp; pasting boilerplate code which can lead to errors or misuse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288-C539-4FA5-F424-B679227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D3C1-91A6-788F-B556-FE8940C9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B.S. in Biostatistics from Penn State (2015)</a:t>
            </a:r>
          </a:p>
          <a:p>
            <a:r>
              <a:rPr lang="en-US" dirty="0"/>
              <a:t>Worked in academic research (2015-2016, 2018-2021)</a:t>
            </a:r>
          </a:p>
          <a:p>
            <a:r>
              <a:rPr lang="en-US" dirty="0"/>
              <a:t>Worked at a research hospital (2016-2017)</a:t>
            </a:r>
          </a:p>
          <a:p>
            <a:r>
              <a:rPr lang="en-US" dirty="0"/>
              <a:t>Worked for a research non-profit/start-up (2021-2022)</a:t>
            </a:r>
          </a:p>
          <a:p>
            <a:r>
              <a:rPr lang="en-US" dirty="0"/>
              <a:t>Entered PhD program at UPenn (2022-?)</a:t>
            </a:r>
          </a:p>
          <a:p>
            <a:endParaRPr lang="en-US" dirty="0"/>
          </a:p>
          <a:p>
            <a:r>
              <a:rPr lang="en-US" dirty="0"/>
              <a:t>Self (and peer!) taught in R</a:t>
            </a:r>
          </a:p>
        </p:txBody>
      </p:sp>
    </p:spTree>
    <p:extLst>
      <p:ext uri="{BB962C8B-B14F-4D97-AF65-F5344CB8AC3E}">
        <p14:creationId xmlns:p14="http://schemas.microsoft.com/office/powerpoint/2010/main" val="30921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288-C539-4FA5-F424-B679227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3 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D3C1-91A6-788F-B556-FE8940C9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7166" cy="4351338"/>
          </a:xfrm>
        </p:spPr>
        <p:txBody>
          <a:bodyPr/>
          <a:lstStyle/>
          <a:p>
            <a:r>
              <a:rPr lang="en-US" dirty="0"/>
              <a:t>Reduce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Reproduce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C2E2D6-FF94-C77A-E1D8-97E872E1C3CD}"/>
              </a:ext>
            </a:extLst>
          </p:cNvPr>
          <p:cNvSpPr txBox="1">
            <a:spLocks/>
          </p:cNvSpPr>
          <p:nvPr/>
        </p:nvSpPr>
        <p:spPr>
          <a:xfrm>
            <a:off x="5678213" y="1825625"/>
            <a:ext cx="5988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 and data science programs don’t teach this like software engineering programs would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me this was not easy to learn, especially working in academic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5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4B00-B4E1-760F-BA8C-EB4D1FF0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0EE4-AA2B-5831-4E69-94EF992A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&amp; style guides</a:t>
            </a:r>
          </a:p>
          <a:p>
            <a:r>
              <a:rPr lang="en-US" dirty="0"/>
              <a:t>Brief intro to GitHub &amp; conventional commits</a:t>
            </a:r>
          </a:p>
          <a:p>
            <a:r>
              <a:rPr lang="en-US" dirty="0"/>
              <a:t>Brief intro to </a:t>
            </a:r>
            <a:r>
              <a:rPr lang="en-US" dirty="0" err="1"/>
              <a:t>lapply</a:t>
            </a:r>
            <a:endParaRPr lang="en-US" dirty="0"/>
          </a:p>
          <a:p>
            <a:r>
              <a:rPr lang="en-US" dirty="0"/>
              <a:t>Brief intro to functional programming &amp; personal packages </a:t>
            </a:r>
          </a:p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24218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498A-57DB-1A9E-8802-0780EE45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 personal code organization looks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D4D4DA6-9700-2E7B-9D3E-6E21E8975FE3}"/>
              </a:ext>
            </a:extLst>
          </p:cNvPr>
          <p:cNvCxnSpPr>
            <a:cxnSpLocks/>
          </p:cNvCxnSpPr>
          <p:nvPr/>
        </p:nvCxnSpPr>
        <p:spPr>
          <a:xfrm>
            <a:off x="995546" y="2063342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07B67D-A78A-753F-7BED-8998D5E0F184}"/>
              </a:ext>
            </a:extLst>
          </p:cNvPr>
          <p:cNvSpPr txBox="1"/>
          <p:nvPr/>
        </p:nvSpPr>
        <p:spPr>
          <a:xfrm>
            <a:off x="1909947" y="224800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54EB0-DEB7-9403-2F11-B0A1DEE4E861}"/>
              </a:ext>
            </a:extLst>
          </p:cNvPr>
          <p:cNvSpPr txBox="1"/>
          <p:nvPr/>
        </p:nvSpPr>
        <p:spPr>
          <a:xfrm>
            <a:off x="869423" y="1694010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2A8C8FA-F82F-FA2C-F462-6DD2C7B2F96C}"/>
              </a:ext>
            </a:extLst>
          </p:cNvPr>
          <p:cNvCxnSpPr>
            <a:cxnSpLocks/>
          </p:cNvCxnSpPr>
          <p:nvPr/>
        </p:nvCxnSpPr>
        <p:spPr>
          <a:xfrm>
            <a:off x="995545" y="2484819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2531A-2453-04C1-271F-D268D02A9136}"/>
              </a:ext>
            </a:extLst>
          </p:cNvPr>
          <p:cNvSpPr txBox="1"/>
          <p:nvPr/>
        </p:nvSpPr>
        <p:spPr>
          <a:xfrm>
            <a:off x="1909947" y="2675881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data/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134FD24-0A68-8E1E-A01D-76AB6A42A453}"/>
              </a:ext>
            </a:extLst>
          </p:cNvPr>
          <p:cNvCxnSpPr>
            <a:cxnSpLocks/>
          </p:cNvCxnSpPr>
          <p:nvPr/>
        </p:nvCxnSpPr>
        <p:spPr>
          <a:xfrm>
            <a:off x="2036069" y="3045213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3E4870-67C1-67D8-8080-103644811E6B}"/>
              </a:ext>
            </a:extLst>
          </p:cNvPr>
          <p:cNvSpPr txBox="1"/>
          <p:nvPr/>
        </p:nvSpPr>
        <p:spPr>
          <a:xfrm>
            <a:off x="3051544" y="290337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raw/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E9ED25-53CD-712C-4F38-8747F599A5D5}"/>
              </a:ext>
            </a:extLst>
          </p:cNvPr>
          <p:cNvCxnSpPr>
            <a:cxnSpLocks/>
          </p:cNvCxnSpPr>
          <p:nvPr/>
        </p:nvCxnSpPr>
        <p:spPr>
          <a:xfrm>
            <a:off x="2036069" y="3455005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3B0E20-FD43-1590-B6DE-32F891CFDF69}"/>
              </a:ext>
            </a:extLst>
          </p:cNvPr>
          <p:cNvSpPr txBox="1"/>
          <p:nvPr/>
        </p:nvSpPr>
        <p:spPr>
          <a:xfrm>
            <a:off x="2971492" y="367750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processed/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8658BFE-B994-4234-D9F7-C13ECB4DA772}"/>
              </a:ext>
            </a:extLst>
          </p:cNvPr>
          <p:cNvCxnSpPr>
            <a:cxnSpLocks/>
          </p:cNvCxnSpPr>
          <p:nvPr/>
        </p:nvCxnSpPr>
        <p:spPr>
          <a:xfrm>
            <a:off x="3173753" y="3243440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E5C57E-6AB0-A4E0-7B36-E7BB747B7FED}"/>
              </a:ext>
            </a:extLst>
          </p:cNvPr>
          <p:cNvSpPr txBox="1"/>
          <p:nvPr/>
        </p:nvSpPr>
        <p:spPr>
          <a:xfrm>
            <a:off x="4189228" y="307448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16AD4A1-38E9-C9E6-A5CB-E40AA9B4C5A7}"/>
              </a:ext>
            </a:extLst>
          </p:cNvPr>
          <p:cNvCxnSpPr>
            <a:cxnSpLocks/>
          </p:cNvCxnSpPr>
          <p:nvPr/>
        </p:nvCxnSpPr>
        <p:spPr>
          <a:xfrm>
            <a:off x="3173753" y="3490155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5190B-F617-B77C-3443-4CB9AEB4E031}"/>
              </a:ext>
            </a:extLst>
          </p:cNvPr>
          <p:cNvSpPr txBox="1"/>
          <p:nvPr/>
        </p:nvSpPr>
        <p:spPr>
          <a:xfrm>
            <a:off x="4189227" y="335100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0B667F-B4C3-3D4D-84FB-8B8610966A2D}"/>
              </a:ext>
            </a:extLst>
          </p:cNvPr>
          <p:cNvCxnSpPr>
            <a:cxnSpLocks/>
          </p:cNvCxnSpPr>
          <p:nvPr/>
        </p:nvCxnSpPr>
        <p:spPr>
          <a:xfrm>
            <a:off x="3085154" y="4033796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D83C3C-8238-0936-E71D-D27921A3EA74}"/>
              </a:ext>
            </a:extLst>
          </p:cNvPr>
          <p:cNvSpPr txBox="1"/>
          <p:nvPr/>
        </p:nvSpPr>
        <p:spPr>
          <a:xfrm>
            <a:off x="4100629" y="386483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4D9AFD4-BB42-7CAC-D37F-BF57830BEAFE}"/>
              </a:ext>
            </a:extLst>
          </p:cNvPr>
          <p:cNvCxnSpPr>
            <a:cxnSpLocks/>
          </p:cNvCxnSpPr>
          <p:nvPr/>
        </p:nvCxnSpPr>
        <p:spPr>
          <a:xfrm>
            <a:off x="3085154" y="4280511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EDC2DD-2B46-F701-E4B3-30D78D231AEF}"/>
              </a:ext>
            </a:extLst>
          </p:cNvPr>
          <p:cNvSpPr txBox="1"/>
          <p:nvPr/>
        </p:nvSpPr>
        <p:spPr>
          <a:xfrm>
            <a:off x="4100628" y="414136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9323670-9A4F-36DD-4698-B90EC20DF794}"/>
              </a:ext>
            </a:extLst>
          </p:cNvPr>
          <p:cNvCxnSpPr>
            <a:cxnSpLocks/>
          </p:cNvCxnSpPr>
          <p:nvPr/>
        </p:nvCxnSpPr>
        <p:spPr>
          <a:xfrm>
            <a:off x="995545" y="4234171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90B82C-DA38-0838-BA36-54C85311D627}"/>
              </a:ext>
            </a:extLst>
          </p:cNvPr>
          <p:cNvSpPr txBox="1"/>
          <p:nvPr/>
        </p:nvSpPr>
        <p:spPr>
          <a:xfrm>
            <a:off x="1920457" y="4445306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ECA8147-58FC-509A-39A2-37AB74296098}"/>
              </a:ext>
            </a:extLst>
          </p:cNvPr>
          <p:cNvCxnSpPr>
            <a:cxnSpLocks/>
          </p:cNvCxnSpPr>
          <p:nvPr/>
        </p:nvCxnSpPr>
        <p:spPr>
          <a:xfrm>
            <a:off x="2057090" y="4817782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8074B-FD02-7EB9-D0B9-477F6507EA1D}"/>
              </a:ext>
            </a:extLst>
          </p:cNvPr>
          <p:cNvSpPr txBox="1"/>
          <p:nvPr/>
        </p:nvSpPr>
        <p:spPr>
          <a:xfrm>
            <a:off x="2971492" y="5026514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E1BBBA6-0D80-39EF-8CD8-A348BB0F5333}"/>
              </a:ext>
            </a:extLst>
          </p:cNvPr>
          <p:cNvCxnSpPr>
            <a:cxnSpLocks/>
          </p:cNvCxnSpPr>
          <p:nvPr/>
        </p:nvCxnSpPr>
        <p:spPr>
          <a:xfrm>
            <a:off x="3120591" y="5398306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336ADC-D281-4635-6CA8-2C3E031BCEC8}"/>
              </a:ext>
            </a:extLst>
          </p:cNvPr>
          <p:cNvSpPr txBox="1"/>
          <p:nvPr/>
        </p:nvSpPr>
        <p:spPr>
          <a:xfrm>
            <a:off x="4136066" y="522934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F46CE02-DAFF-88FA-BC39-88168702C30B}"/>
              </a:ext>
            </a:extLst>
          </p:cNvPr>
          <p:cNvCxnSpPr>
            <a:cxnSpLocks/>
          </p:cNvCxnSpPr>
          <p:nvPr/>
        </p:nvCxnSpPr>
        <p:spPr>
          <a:xfrm>
            <a:off x="3120591" y="5645021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452B3B-2534-0CCE-147F-8DA075E43B76}"/>
              </a:ext>
            </a:extLst>
          </p:cNvPr>
          <p:cNvSpPr txBox="1"/>
          <p:nvPr/>
        </p:nvSpPr>
        <p:spPr>
          <a:xfrm>
            <a:off x="4136065" y="550587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44D78-F721-F80A-6EA0-63929CDD822F}"/>
              </a:ext>
            </a:extLst>
          </p:cNvPr>
          <p:cNvCxnSpPr>
            <a:cxnSpLocks/>
          </p:cNvCxnSpPr>
          <p:nvPr/>
        </p:nvCxnSpPr>
        <p:spPr>
          <a:xfrm>
            <a:off x="1995178" y="5713137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DD7448-A03D-970C-F8B6-373D503554A8}"/>
              </a:ext>
            </a:extLst>
          </p:cNvPr>
          <p:cNvSpPr txBox="1"/>
          <p:nvPr/>
        </p:nvSpPr>
        <p:spPr>
          <a:xfrm>
            <a:off x="2909580" y="592186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0E181FD-6A0A-3DAD-F831-A38BBBA35B62}"/>
              </a:ext>
            </a:extLst>
          </p:cNvPr>
          <p:cNvCxnSpPr>
            <a:cxnSpLocks/>
          </p:cNvCxnSpPr>
          <p:nvPr/>
        </p:nvCxnSpPr>
        <p:spPr>
          <a:xfrm>
            <a:off x="3058679" y="6293661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BD1E68-E64E-5546-BCF2-099274214B09}"/>
              </a:ext>
            </a:extLst>
          </p:cNvPr>
          <p:cNvSpPr txBox="1"/>
          <p:nvPr/>
        </p:nvSpPr>
        <p:spPr>
          <a:xfrm>
            <a:off x="4074154" y="6124704"/>
            <a:ext cx="31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RNAseq_analysis_20230804/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F868656-0DF4-32B7-F37C-E5A3C399059B}"/>
              </a:ext>
            </a:extLst>
          </p:cNvPr>
          <p:cNvCxnSpPr>
            <a:cxnSpLocks/>
          </p:cNvCxnSpPr>
          <p:nvPr/>
        </p:nvCxnSpPr>
        <p:spPr>
          <a:xfrm>
            <a:off x="3058679" y="6540376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B8364F5-20D6-99EC-A9FF-A291D0AB6BF3}"/>
              </a:ext>
            </a:extLst>
          </p:cNvPr>
          <p:cNvSpPr txBox="1"/>
          <p:nvPr/>
        </p:nvSpPr>
        <p:spPr>
          <a:xfrm>
            <a:off x="4074153" y="6401228"/>
            <a:ext cx="28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clinical_eda_20230731/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DB36D6C-27BB-9A05-ACC8-9197B6A026F1}"/>
              </a:ext>
            </a:extLst>
          </p:cNvPr>
          <p:cNvCxnSpPr>
            <a:cxnSpLocks/>
          </p:cNvCxnSpPr>
          <p:nvPr/>
        </p:nvCxnSpPr>
        <p:spPr>
          <a:xfrm>
            <a:off x="6948679" y="2115726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92317-F29B-8F47-5F02-00FCBBB4D0DC}"/>
              </a:ext>
            </a:extLst>
          </p:cNvPr>
          <p:cNvSpPr txBox="1"/>
          <p:nvPr/>
        </p:nvSpPr>
        <p:spPr>
          <a:xfrm>
            <a:off x="6822556" y="1746394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01D6559-224F-B571-0EF6-0DA530807B56}"/>
              </a:ext>
            </a:extLst>
          </p:cNvPr>
          <p:cNvCxnSpPr>
            <a:cxnSpLocks/>
          </p:cNvCxnSpPr>
          <p:nvPr/>
        </p:nvCxnSpPr>
        <p:spPr>
          <a:xfrm>
            <a:off x="6948678" y="2537203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A4F253-73F9-A9E6-EF0E-7CAE39D29F2A}"/>
              </a:ext>
            </a:extLst>
          </p:cNvPr>
          <p:cNvCxnSpPr>
            <a:cxnSpLocks/>
          </p:cNvCxnSpPr>
          <p:nvPr/>
        </p:nvCxnSpPr>
        <p:spPr>
          <a:xfrm>
            <a:off x="6948678" y="2975118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52C400-9F26-E20A-A6F1-C1ED795ADC0A}"/>
              </a:ext>
            </a:extLst>
          </p:cNvPr>
          <p:cNvSpPr txBox="1"/>
          <p:nvPr/>
        </p:nvSpPr>
        <p:spPr>
          <a:xfrm>
            <a:off x="7989202" y="232445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docs/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407F8-3B62-ACE1-B283-7EF6051CE14D}"/>
              </a:ext>
            </a:extLst>
          </p:cNvPr>
          <p:cNvSpPr txBox="1"/>
          <p:nvPr/>
        </p:nvSpPr>
        <p:spPr>
          <a:xfrm>
            <a:off x="7999713" y="2745935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figures/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0B56B-B158-E01C-8226-1BD5A61ED583}"/>
              </a:ext>
            </a:extLst>
          </p:cNvPr>
          <p:cNvSpPr txBox="1"/>
          <p:nvPr/>
        </p:nvSpPr>
        <p:spPr>
          <a:xfrm>
            <a:off x="7989201" y="3183621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scratch/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1DEC6B5-81D8-4F2A-EEA1-F007C48FD7E7}"/>
              </a:ext>
            </a:extLst>
          </p:cNvPr>
          <p:cNvCxnSpPr>
            <a:cxnSpLocks/>
          </p:cNvCxnSpPr>
          <p:nvPr/>
        </p:nvCxnSpPr>
        <p:spPr>
          <a:xfrm>
            <a:off x="6958198" y="3370406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6BBF3F-7D78-9861-7C33-B093986BEFAA}"/>
              </a:ext>
            </a:extLst>
          </p:cNvPr>
          <p:cNvSpPr txBox="1"/>
          <p:nvPr/>
        </p:nvSpPr>
        <p:spPr>
          <a:xfrm>
            <a:off x="7989200" y="357913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tags/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459F2A1-4FAD-6379-8EA9-BE3E524ED26F}"/>
              </a:ext>
            </a:extLst>
          </p:cNvPr>
          <p:cNvCxnSpPr>
            <a:cxnSpLocks/>
          </p:cNvCxnSpPr>
          <p:nvPr/>
        </p:nvCxnSpPr>
        <p:spPr>
          <a:xfrm>
            <a:off x="8203625" y="3932630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33191B-6F67-1E57-DD56-45D06C298D7A}"/>
              </a:ext>
            </a:extLst>
          </p:cNvPr>
          <p:cNvSpPr txBox="1"/>
          <p:nvPr/>
        </p:nvSpPr>
        <p:spPr>
          <a:xfrm>
            <a:off x="9220508" y="4095845"/>
            <a:ext cx="285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analysis_for_collaborator_20230813</a:t>
            </a:r>
          </a:p>
        </p:txBody>
      </p:sp>
    </p:spTree>
    <p:extLst>
      <p:ext uri="{BB962C8B-B14F-4D97-AF65-F5344CB8AC3E}">
        <p14:creationId xmlns:p14="http://schemas.microsoft.com/office/powerpoint/2010/main" val="388995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498A-57DB-1A9E-8802-0780EE45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 personal code organization looks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D4D4DA6-9700-2E7B-9D3E-6E21E8975FE3}"/>
              </a:ext>
            </a:extLst>
          </p:cNvPr>
          <p:cNvCxnSpPr>
            <a:cxnSpLocks/>
          </p:cNvCxnSpPr>
          <p:nvPr/>
        </p:nvCxnSpPr>
        <p:spPr>
          <a:xfrm>
            <a:off x="995546" y="2063342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07B67D-A78A-753F-7BED-8998D5E0F184}"/>
              </a:ext>
            </a:extLst>
          </p:cNvPr>
          <p:cNvSpPr txBox="1"/>
          <p:nvPr/>
        </p:nvSpPr>
        <p:spPr>
          <a:xfrm>
            <a:off x="1909947" y="224800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54EB0-DEB7-9403-2F11-B0A1DEE4E861}"/>
              </a:ext>
            </a:extLst>
          </p:cNvPr>
          <p:cNvSpPr txBox="1"/>
          <p:nvPr/>
        </p:nvSpPr>
        <p:spPr>
          <a:xfrm>
            <a:off x="869423" y="1694010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2A8C8FA-F82F-FA2C-F462-6DD2C7B2F96C}"/>
              </a:ext>
            </a:extLst>
          </p:cNvPr>
          <p:cNvCxnSpPr>
            <a:cxnSpLocks/>
          </p:cNvCxnSpPr>
          <p:nvPr/>
        </p:nvCxnSpPr>
        <p:spPr>
          <a:xfrm>
            <a:off x="995545" y="2484819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2531A-2453-04C1-271F-D268D02A9136}"/>
              </a:ext>
            </a:extLst>
          </p:cNvPr>
          <p:cNvSpPr txBox="1"/>
          <p:nvPr/>
        </p:nvSpPr>
        <p:spPr>
          <a:xfrm>
            <a:off x="1909947" y="2675881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data/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134FD24-0A68-8E1E-A01D-76AB6A42A453}"/>
              </a:ext>
            </a:extLst>
          </p:cNvPr>
          <p:cNvCxnSpPr>
            <a:cxnSpLocks/>
          </p:cNvCxnSpPr>
          <p:nvPr/>
        </p:nvCxnSpPr>
        <p:spPr>
          <a:xfrm>
            <a:off x="2036069" y="3045213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3E4870-67C1-67D8-8080-103644811E6B}"/>
              </a:ext>
            </a:extLst>
          </p:cNvPr>
          <p:cNvSpPr txBox="1"/>
          <p:nvPr/>
        </p:nvSpPr>
        <p:spPr>
          <a:xfrm>
            <a:off x="3051544" y="290337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raw/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E9ED25-53CD-712C-4F38-8747F599A5D5}"/>
              </a:ext>
            </a:extLst>
          </p:cNvPr>
          <p:cNvCxnSpPr>
            <a:cxnSpLocks/>
          </p:cNvCxnSpPr>
          <p:nvPr/>
        </p:nvCxnSpPr>
        <p:spPr>
          <a:xfrm>
            <a:off x="2036069" y="3455005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3B0E20-FD43-1590-B6DE-32F891CFDF69}"/>
              </a:ext>
            </a:extLst>
          </p:cNvPr>
          <p:cNvSpPr txBox="1"/>
          <p:nvPr/>
        </p:nvSpPr>
        <p:spPr>
          <a:xfrm>
            <a:off x="2971492" y="367750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processed/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8658BFE-B994-4234-D9F7-C13ECB4DA772}"/>
              </a:ext>
            </a:extLst>
          </p:cNvPr>
          <p:cNvCxnSpPr>
            <a:cxnSpLocks/>
          </p:cNvCxnSpPr>
          <p:nvPr/>
        </p:nvCxnSpPr>
        <p:spPr>
          <a:xfrm>
            <a:off x="3173753" y="3243440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E5C57E-6AB0-A4E0-7B36-E7BB747B7FED}"/>
              </a:ext>
            </a:extLst>
          </p:cNvPr>
          <p:cNvSpPr txBox="1"/>
          <p:nvPr/>
        </p:nvSpPr>
        <p:spPr>
          <a:xfrm>
            <a:off x="4189228" y="307448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16AD4A1-38E9-C9E6-A5CB-E40AA9B4C5A7}"/>
              </a:ext>
            </a:extLst>
          </p:cNvPr>
          <p:cNvCxnSpPr>
            <a:cxnSpLocks/>
          </p:cNvCxnSpPr>
          <p:nvPr/>
        </p:nvCxnSpPr>
        <p:spPr>
          <a:xfrm>
            <a:off x="3173753" y="3490155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5190B-F617-B77C-3443-4CB9AEB4E031}"/>
              </a:ext>
            </a:extLst>
          </p:cNvPr>
          <p:cNvSpPr txBox="1"/>
          <p:nvPr/>
        </p:nvSpPr>
        <p:spPr>
          <a:xfrm>
            <a:off x="4189227" y="335100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0B667F-B4C3-3D4D-84FB-8B8610966A2D}"/>
              </a:ext>
            </a:extLst>
          </p:cNvPr>
          <p:cNvCxnSpPr>
            <a:cxnSpLocks/>
          </p:cNvCxnSpPr>
          <p:nvPr/>
        </p:nvCxnSpPr>
        <p:spPr>
          <a:xfrm>
            <a:off x="3085154" y="4033796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D83C3C-8238-0936-E71D-D27921A3EA74}"/>
              </a:ext>
            </a:extLst>
          </p:cNvPr>
          <p:cNvSpPr txBox="1"/>
          <p:nvPr/>
        </p:nvSpPr>
        <p:spPr>
          <a:xfrm>
            <a:off x="4100629" y="386483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4D9AFD4-BB42-7CAC-D37F-BF57830BEAFE}"/>
              </a:ext>
            </a:extLst>
          </p:cNvPr>
          <p:cNvCxnSpPr>
            <a:cxnSpLocks/>
          </p:cNvCxnSpPr>
          <p:nvPr/>
        </p:nvCxnSpPr>
        <p:spPr>
          <a:xfrm>
            <a:off x="3085154" y="4280511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EDC2DD-2B46-F701-E4B3-30D78D231AEF}"/>
              </a:ext>
            </a:extLst>
          </p:cNvPr>
          <p:cNvSpPr txBox="1"/>
          <p:nvPr/>
        </p:nvSpPr>
        <p:spPr>
          <a:xfrm>
            <a:off x="4100628" y="414136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9323670-9A4F-36DD-4698-B90EC20DF794}"/>
              </a:ext>
            </a:extLst>
          </p:cNvPr>
          <p:cNvCxnSpPr>
            <a:cxnSpLocks/>
          </p:cNvCxnSpPr>
          <p:nvPr/>
        </p:nvCxnSpPr>
        <p:spPr>
          <a:xfrm>
            <a:off x="995545" y="4234171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90B82C-DA38-0838-BA36-54C85311D627}"/>
              </a:ext>
            </a:extLst>
          </p:cNvPr>
          <p:cNvSpPr txBox="1"/>
          <p:nvPr/>
        </p:nvSpPr>
        <p:spPr>
          <a:xfrm>
            <a:off x="1920457" y="4445306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ECA8147-58FC-509A-39A2-37AB74296098}"/>
              </a:ext>
            </a:extLst>
          </p:cNvPr>
          <p:cNvCxnSpPr>
            <a:cxnSpLocks/>
          </p:cNvCxnSpPr>
          <p:nvPr/>
        </p:nvCxnSpPr>
        <p:spPr>
          <a:xfrm>
            <a:off x="2057090" y="4817782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8074B-FD02-7EB9-D0B9-477F6507EA1D}"/>
              </a:ext>
            </a:extLst>
          </p:cNvPr>
          <p:cNvSpPr txBox="1"/>
          <p:nvPr/>
        </p:nvSpPr>
        <p:spPr>
          <a:xfrm>
            <a:off x="2971492" y="5026514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E1BBBA6-0D80-39EF-8CD8-A348BB0F5333}"/>
              </a:ext>
            </a:extLst>
          </p:cNvPr>
          <p:cNvCxnSpPr>
            <a:cxnSpLocks/>
          </p:cNvCxnSpPr>
          <p:nvPr/>
        </p:nvCxnSpPr>
        <p:spPr>
          <a:xfrm>
            <a:off x="3120591" y="5398306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336ADC-D281-4635-6CA8-2C3E031BCEC8}"/>
              </a:ext>
            </a:extLst>
          </p:cNvPr>
          <p:cNvSpPr txBox="1"/>
          <p:nvPr/>
        </p:nvSpPr>
        <p:spPr>
          <a:xfrm>
            <a:off x="4136066" y="522934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/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F46CE02-DAFF-88FA-BC39-88168702C30B}"/>
              </a:ext>
            </a:extLst>
          </p:cNvPr>
          <p:cNvCxnSpPr>
            <a:cxnSpLocks/>
          </p:cNvCxnSpPr>
          <p:nvPr/>
        </p:nvCxnSpPr>
        <p:spPr>
          <a:xfrm>
            <a:off x="3120591" y="5645021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452B3B-2534-0CCE-147F-8DA075E43B76}"/>
              </a:ext>
            </a:extLst>
          </p:cNvPr>
          <p:cNvSpPr txBox="1"/>
          <p:nvPr/>
        </p:nvSpPr>
        <p:spPr>
          <a:xfrm>
            <a:off x="4136065" y="5505873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clinical/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44D78-F721-F80A-6EA0-63929CDD822F}"/>
              </a:ext>
            </a:extLst>
          </p:cNvPr>
          <p:cNvCxnSpPr>
            <a:cxnSpLocks/>
          </p:cNvCxnSpPr>
          <p:nvPr/>
        </p:nvCxnSpPr>
        <p:spPr>
          <a:xfrm>
            <a:off x="1995178" y="5713137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DD7448-A03D-970C-F8B6-373D503554A8}"/>
              </a:ext>
            </a:extLst>
          </p:cNvPr>
          <p:cNvSpPr txBox="1"/>
          <p:nvPr/>
        </p:nvSpPr>
        <p:spPr>
          <a:xfrm>
            <a:off x="2909580" y="592186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0E181FD-6A0A-3DAD-F831-A38BBBA35B62}"/>
              </a:ext>
            </a:extLst>
          </p:cNvPr>
          <p:cNvCxnSpPr>
            <a:cxnSpLocks/>
          </p:cNvCxnSpPr>
          <p:nvPr/>
        </p:nvCxnSpPr>
        <p:spPr>
          <a:xfrm>
            <a:off x="3058679" y="6293661"/>
            <a:ext cx="1015475" cy="58541"/>
          </a:xfrm>
          <a:prstGeom prst="bentConnector3">
            <a:avLst>
              <a:gd name="adj1" fmla="val 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BD1E68-E64E-5546-BCF2-099274214B09}"/>
              </a:ext>
            </a:extLst>
          </p:cNvPr>
          <p:cNvSpPr txBox="1"/>
          <p:nvPr/>
        </p:nvSpPr>
        <p:spPr>
          <a:xfrm>
            <a:off x="4074154" y="6124704"/>
            <a:ext cx="31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RNAseq_analysis_20230804/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F868656-0DF4-32B7-F37C-E5A3C399059B}"/>
              </a:ext>
            </a:extLst>
          </p:cNvPr>
          <p:cNvCxnSpPr>
            <a:cxnSpLocks/>
          </p:cNvCxnSpPr>
          <p:nvPr/>
        </p:nvCxnSpPr>
        <p:spPr>
          <a:xfrm>
            <a:off x="3058679" y="6540376"/>
            <a:ext cx="1015475" cy="5854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B8364F5-20D6-99EC-A9FF-A291D0AB6BF3}"/>
              </a:ext>
            </a:extLst>
          </p:cNvPr>
          <p:cNvSpPr txBox="1"/>
          <p:nvPr/>
        </p:nvSpPr>
        <p:spPr>
          <a:xfrm>
            <a:off x="4074153" y="6401228"/>
            <a:ext cx="28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clinical_eda_20230731/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DB36D6C-27BB-9A05-ACC8-9197B6A026F1}"/>
              </a:ext>
            </a:extLst>
          </p:cNvPr>
          <p:cNvCxnSpPr>
            <a:cxnSpLocks/>
          </p:cNvCxnSpPr>
          <p:nvPr/>
        </p:nvCxnSpPr>
        <p:spPr>
          <a:xfrm>
            <a:off x="6948679" y="2115726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92317-F29B-8F47-5F02-00FCBBB4D0DC}"/>
              </a:ext>
            </a:extLst>
          </p:cNvPr>
          <p:cNvSpPr txBox="1"/>
          <p:nvPr/>
        </p:nvSpPr>
        <p:spPr>
          <a:xfrm>
            <a:off x="6822556" y="1746394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01D6559-224F-B571-0EF6-0DA530807B56}"/>
              </a:ext>
            </a:extLst>
          </p:cNvPr>
          <p:cNvCxnSpPr>
            <a:cxnSpLocks/>
          </p:cNvCxnSpPr>
          <p:nvPr/>
        </p:nvCxnSpPr>
        <p:spPr>
          <a:xfrm>
            <a:off x="6948678" y="2537203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A4F253-73F9-A9E6-EF0E-7CAE39D29F2A}"/>
              </a:ext>
            </a:extLst>
          </p:cNvPr>
          <p:cNvCxnSpPr>
            <a:cxnSpLocks/>
          </p:cNvCxnSpPr>
          <p:nvPr/>
        </p:nvCxnSpPr>
        <p:spPr>
          <a:xfrm>
            <a:off x="6948678" y="2975118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52C400-9F26-E20A-A6F1-C1ED795ADC0A}"/>
              </a:ext>
            </a:extLst>
          </p:cNvPr>
          <p:cNvSpPr txBox="1"/>
          <p:nvPr/>
        </p:nvSpPr>
        <p:spPr>
          <a:xfrm>
            <a:off x="7989202" y="232445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docs/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407F8-3B62-ACE1-B283-7EF6051CE14D}"/>
              </a:ext>
            </a:extLst>
          </p:cNvPr>
          <p:cNvSpPr txBox="1"/>
          <p:nvPr/>
        </p:nvSpPr>
        <p:spPr>
          <a:xfrm>
            <a:off x="7999713" y="2745935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figures/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0B56B-B158-E01C-8226-1BD5A61ED583}"/>
              </a:ext>
            </a:extLst>
          </p:cNvPr>
          <p:cNvSpPr txBox="1"/>
          <p:nvPr/>
        </p:nvSpPr>
        <p:spPr>
          <a:xfrm>
            <a:off x="7989201" y="3183621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scratch/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1DEC6B5-81D8-4F2A-EEA1-F007C48FD7E7}"/>
              </a:ext>
            </a:extLst>
          </p:cNvPr>
          <p:cNvCxnSpPr>
            <a:cxnSpLocks/>
          </p:cNvCxnSpPr>
          <p:nvPr/>
        </p:nvCxnSpPr>
        <p:spPr>
          <a:xfrm>
            <a:off x="6958198" y="3370406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6BBF3F-7D78-9861-7C33-B093986BEFAA}"/>
              </a:ext>
            </a:extLst>
          </p:cNvPr>
          <p:cNvSpPr txBox="1"/>
          <p:nvPr/>
        </p:nvSpPr>
        <p:spPr>
          <a:xfrm>
            <a:off x="7989200" y="357913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tags/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459F2A1-4FAD-6379-8EA9-BE3E524ED26F}"/>
              </a:ext>
            </a:extLst>
          </p:cNvPr>
          <p:cNvCxnSpPr>
            <a:cxnSpLocks/>
          </p:cNvCxnSpPr>
          <p:nvPr/>
        </p:nvCxnSpPr>
        <p:spPr>
          <a:xfrm>
            <a:off x="8203625" y="3932630"/>
            <a:ext cx="914401" cy="417465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33191B-6F67-1E57-DD56-45D06C298D7A}"/>
              </a:ext>
            </a:extLst>
          </p:cNvPr>
          <p:cNvSpPr txBox="1"/>
          <p:nvPr/>
        </p:nvSpPr>
        <p:spPr>
          <a:xfrm>
            <a:off x="9220508" y="4095845"/>
            <a:ext cx="285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analysis_for_collaborator_20230813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EAFEB-3056-AED5-07A6-8BB4B68A3BE3}"/>
              </a:ext>
            </a:extLst>
          </p:cNvPr>
          <p:cNvSpPr txBox="1"/>
          <p:nvPr/>
        </p:nvSpPr>
        <p:spPr>
          <a:xfrm>
            <a:off x="7861909" y="5411882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added to a project midway, </a:t>
            </a:r>
            <a:r>
              <a:rPr lang="en-US" dirty="0" err="1"/>
              <a:t>symlinks</a:t>
            </a:r>
            <a:r>
              <a:rPr lang="en-US" dirty="0"/>
              <a:t> are your friend!</a:t>
            </a:r>
          </a:p>
        </p:txBody>
      </p:sp>
    </p:spTree>
    <p:extLst>
      <p:ext uri="{BB962C8B-B14F-4D97-AF65-F5344CB8AC3E}">
        <p14:creationId xmlns:p14="http://schemas.microsoft.com/office/powerpoint/2010/main" val="1779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E5A-4F8B-0164-404D-1CF73B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EF6-D57C-901E-6471-26FB2909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private repos or combining with cloud storage</a:t>
            </a:r>
          </a:p>
          <a:p>
            <a:endParaRPr lang="en-US" dirty="0"/>
          </a:p>
          <a:p>
            <a:r>
              <a:rPr lang="en-US" dirty="0"/>
              <a:t>I add most of the subfolders like data/* in the .</a:t>
            </a:r>
            <a:r>
              <a:rPr lang="en-US" dirty="0" err="1"/>
              <a:t>gitignore</a:t>
            </a:r>
            <a:r>
              <a:rPr lang="en-US" dirty="0"/>
              <a:t> so only the </a:t>
            </a:r>
            <a:r>
              <a:rPr lang="en-US" dirty="0" err="1"/>
              <a:t>src</a:t>
            </a:r>
            <a:r>
              <a:rPr lang="en-US" dirty="0"/>
              <a:t>/ gets pushed</a:t>
            </a:r>
          </a:p>
        </p:txBody>
      </p:sp>
    </p:spTree>
    <p:extLst>
      <p:ext uri="{BB962C8B-B14F-4D97-AF65-F5344CB8AC3E}">
        <p14:creationId xmlns:p14="http://schemas.microsoft.com/office/powerpoint/2010/main" val="4067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E5A-4F8B-0164-404D-1CF73B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The </a:t>
            </a:r>
            <a:r>
              <a:rPr lang="en-US" dirty="0" err="1"/>
              <a:t>lapply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EF6-D57C-901E-6471-26FB2909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 is one of the easiest ways to reduce your code!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E5A-4F8B-0164-404D-1CF73B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Styleguides</a:t>
            </a:r>
            <a:r>
              <a:rPr lang="en-US" dirty="0"/>
              <a:t>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EF6-D57C-901E-6471-26FB2909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/>
              <a:t>are written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0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415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3 Rs, a.k.a. things I wish I learned 10 years ago</vt:lpstr>
      <vt:lpstr>A little about me</vt:lpstr>
      <vt:lpstr>What are the 3 Rs?</vt:lpstr>
      <vt:lpstr>Outline for the talk</vt:lpstr>
      <vt:lpstr>How my personal code organization looks</vt:lpstr>
      <vt:lpstr>How my personal code organization looks</vt:lpstr>
      <vt:lpstr>GitHub workflow</vt:lpstr>
      <vt:lpstr>Reduce: The lapply function</vt:lpstr>
      <vt:lpstr>Styleguides &amp; best practices</vt:lpstr>
      <vt:lpstr>Reduce: dplyr &amp; tidyr</vt:lpstr>
      <vt:lpstr>Functional programming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 Rs, a.k.a. things I wish I learned 10 years ago</dc:title>
  <dc:creator>Lucas, Anastasia</dc:creator>
  <cp:lastModifiedBy>Lucas, Anastasia</cp:lastModifiedBy>
  <cp:revision>10</cp:revision>
  <dcterms:created xsi:type="dcterms:W3CDTF">2023-07-28T01:23:33Z</dcterms:created>
  <dcterms:modified xsi:type="dcterms:W3CDTF">2023-07-28T02:00:50Z</dcterms:modified>
</cp:coreProperties>
</file>