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3" r:id="rId6"/>
    <p:sldId id="260" r:id="rId7"/>
    <p:sldId id="266" r:id="rId8"/>
    <p:sldId id="265" r:id="rId9"/>
    <p:sldId id="267" r:id="rId10"/>
    <p:sldId id="269" r:id="rId11"/>
    <p:sldId id="270" r:id="rId12"/>
    <p:sldId id="261" r:id="rId13"/>
    <p:sldId id="274" r:id="rId14"/>
    <p:sldId id="275" r:id="rId15"/>
    <p:sldId id="276" r:id="rId16"/>
    <p:sldId id="278" r:id="rId17"/>
    <p:sldId id="279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85" r:id="rId27"/>
    <p:sldId id="290" r:id="rId28"/>
    <p:sldId id="291" r:id="rId29"/>
    <p:sldId id="294" r:id="rId30"/>
    <p:sldId id="292" r:id="rId31"/>
    <p:sldId id="26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72" autoAdjust="0"/>
  </p:normalViewPr>
  <p:slideViewPr>
    <p:cSldViewPr snapToGrid="0">
      <p:cViewPr varScale="1">
        <p:scale>
          <a:sx n="60" d="100"/>
          <a:sy n="60" d="100"/>
        </p:scale>
        <p:origin x="7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A43A-E06F-442A-87A6-CFAA6CF2878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BD17-0FEF-46B0-AEC1-F9FC778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daily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just did the easier and faster thing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Copied the page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Parsed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BD17-0FEF-46B0-AEC1-F9FC7781A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For the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BD17-0FEF-46B0-AEC1-F9FC7781A9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(2, 2, 3)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BD17-0FEF-46B0-AEC1-F9FC7781A9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(2, 2, 3)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BD17-0FEF-46B0-AEC1-F9FC7781A9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(2, 2, 3)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BD17-0FEF-46B0-AEC1-F9FC7781A9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(1, 2, 1)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BD17-0FEF-46B0-AEC1-F9FC7781A9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6ABA-D6CE-4A38-9D07-691D640B8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7BB3B-855A-4104-B69C-FE4FF021B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A68C-7E39-416E-B661-FF428EB4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37F7-E7DE-4288-9243-068CF888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6744-8642-46EB-A0F2-A9D52290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6D34-814A-4BE3-B50C-0360EEFE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7D80-CE3F-4EFC-B46E-796F2398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4100-E60B-411A-93C4-DE6D21BC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FB0D-8DEB-42F2-A5F1-6544765D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B4BD-2131-4A11-8C1F-01C792EC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1E82A-5807-4137-A5FE-B39BB8099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715C8-F574-47F7-A0E7-08F85BD0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9B0C-232E-4F20-84C1-5E79C2AC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4DF9-A5EF-432D-BBE7-9DD36299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F449-2F22-48BE-922B-780041DB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C89C-9214-4019-B21D-863F9E55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A37F-1AC2-4AFF-B01F-B10860B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1ECF-5990-4AC8-AD5E-0C24BDC9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BA3E-9965-4A61-8C20-09CBC901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952E2-ADD2-4FEB-A3EA-F4024DF8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299E-84F8-4022-B00C-09592285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F160-DD28-494A-8193-FA3F87F0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A1B4-CFD0-4C23-B558-A1844D56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E95E-AC8A-4765-8A91-8967D189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48F-BA7B-4541-B0B7-9B3AE78B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B2BD-8E00-40FC-B2D9-94E11E5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8ECD-911A-4FBF-8B16-7EAB5D62B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F89E7-CD8C-44B0-8656-03269387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582E-5986-4B1D-AC9E-E8C5732E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33DD6-1AE9-49BD-A1BB-64B21A52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A385A-BA7F-4535-8550-101E226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2B7D-960C-4E01-B079-771EC17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C915F-52C6-4D0F-806F-FF8AA435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7CF75-693A-492A-8C9E-F165636C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9D868-8AED-4AB0-90FB-1E4754044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5754-09C4-4CDA-93CF-DB6C8CB64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B49DC-3966-4026-9FE2-BCEB0E8D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E7BCC-DD7A-4B40-8C23-732401AA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AEF4C-6692-4C2E-BDF7-0AC41E0A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2EBE-E1F9-4F51-9B42-7747550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0BF75-7F58-40EE-A0AF-6ECEB648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A1F50-9BF4-47BE-8D83-35C1014C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144BE-1E89-4562-9D8A-128C692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1F1D6-783C-434D-ACB4-957DC374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042C6-7D2C-49E6-AAF5-6E007489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A9F37-5394-4BAB-9B30-39A7138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EE39-53E5-4938-A42E-A6BFC115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AD48-42AC-4A3E-ADB5-AD4A6A59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34A6-A095-4801-B436-FE1CADC5E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D7BD6-6EBB-45CC-BC8D-57C7DD72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266C-3717-4A99-9965-B8020DFF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C23E8-7661-41C9-B5DE-5A43D76F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9CD-284C-49CF-96AC-FD579707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1F9AA-C63C-40C0-947D-435DB3BC7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8DB5-1BC4-411B-A4CF-9C25EACE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40EC3-F048-42BB-9EB6-909FC56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AD93-6680-401B-8934-CFAAF218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584E2-5904-44DE-8C27-43D28D2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052D8-E8D5-4E33-9043-6418C6E6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5F8A-DAA6-431C-9ED3-9B1CBA5E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5940-09F5-4D89-B976-A9301D35A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CD29-9A49-4654-91CB-A0FB624EDC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1059-9A09-4925-8478-3D7B105D9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8EAE-CAD1-4278-95E7-5B306B9D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0A77-0630-46B9-96A0-547F8541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zorinaq.com/pri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upload.wikimedia.org%2Fwikipedia%2Fcommons%2Fe%2Fe4%2FYahooFinanceLogo.png&amp;imgrefurl=https%3A%2F%2Fen.wikipedia.org%2Fwiki%2FYahoo!_Finance&amp;tbnid=BsdmUHmZeBNgHM&amp;vet=12ahUKEwjfwfqU3aTwAhW3gHIEHQPlBH8QMygAegUIARC7AQ..i&amp;docid=BiUiml5IfNYHIM&amp;w=1600&amp;h=586&amp;q=yahoo%20finance%20logo&amp;client=firefox-b-1-d&amp;ved=2ahUKEwjfwfqU3aTwAhW3gHIEHQPlBH8QMygAegUIARC7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DB54-2222-406D-817E-FF133E8C4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INFSCI 1530 -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C2923-15B1-483C-B174-47926A1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r>
              <a:rPr lang="en-US" dirty="0"/>
              <a:t>Anastasia Sosnovskikh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(and Dr.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Yurko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(helped a lot)</a:t>
            </a:r>
          </a:p>
        </p:txBody>
      </p:sp>
    </p:spTree>
    <p:extLst>
      <p:ext uri="{BB962C8B-B14F-4D97-AF65-F5344CB8AC3E}">
        <p14:creationId xmlns:p14="http://schemas.microsoft.com/office/powerpoint/2010/main" val="331899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6F2-416B-4A84-AB1F-29A1AE8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Bitcoin Monthly Decomposition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98AC5-21DA-4721-A1AF-066880064FBB}"/>
              </a:ext>
            </a:extLst>
          </p:cNvPr>
          <p:cNvSpPr txBox="1"/>
          <p:nvPr/>
        </p:nvSpPr>
        <p:spPr>
          <a:xfrm>
            <a:off x="4950395" y="6123543"/>
            <a:ext cx="22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last 24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1EB2F-95BB-40E3-83E6-85B4B2CC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0" y="1690688"/>
            <a:ext cx="11206648" cy="39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9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6F2-416B-4A84-AB1F-29A1AE8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Exogenous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98AC5-21DA-4721-A1AF-066880064FBB}"/>
              </a:ext>
            </a:extLst>
          </p:cNvPr>
          <p:cNvSpPr txBox="1"/>
          <p:nvPr/>
        </p:nvSpPr>
        <p:spPr>
          <a:xfrm>
            <a:off x="3100789" y="6308209"/>
            <a:ext cx="599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interval is from the beginning of Bitcoin history up to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0EE41-DA04-4DA1-89DE-7875B241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359"/>
            <a:ext cx="10301988" cy="46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3DD7-A6A9-48F9-944E-C87A10E3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explore if some dates can be grouped together</a:t>
            </a:r>
          </a:p>
          <a:p>
            <a:endParaRPr lang="en-US" dirty="0"/>
          </a:p>
          <a:p>
            <a:r>
              <a:rPr lang="en-US" dirty="0"/>
              <a:t>Daily Data</a:t>
            </a:r>
          </a:p>
          <a:p>
            <a:pPr lvl="1"/>
            <a:r>
              <a:rPr lang="en-US" dirty="0"/>
              <a:t>Bitcoin</a:t>
            </a:r>
          </a:p>
          <a:p>
            <a:pPr lvl="1"/>
            <a:r>
              <a:rPr lang="en-US" dirty="0"/>
              <a:t>Exogenous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Log-Transformed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5B56C-082E-4D52-86C4-80CCB8BA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85" y="2703054"/>
            <a:ext cx="4002726" cy="19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2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Clustering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EB4EC-19F6-4B34-8E86-96C2F508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1482140"/>
            <a:ext cx="9746554" cy="4702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4E46FA-A2BF-4848-BE2C-B5A3AE4A798B}"/>
              </a:ext>
            </a:extLst>
          </p:cNvPr>
          <p:cNvSpPr txBox="1"/>
          <p:nvPr/>
        </p:nvSpPr>
        <p:spPr>
          <a:xfrm>
            <a:off x="4819753" y="6308209"/>
            <a:ext cx="268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Log-Transformation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7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Clustering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E46FA-A2BF-4848-BE2C-B5A3AE4A798B}"/>
              </a:ext>
            </a:extLst>
          </p:cNvPr>
          <p:cNvSpPr txBox="1"/>
          <p:nvPr/>
        </p:nvSpPr>
        <p:spPr>
          <a:xfrm>
            <a:off x="4819753" y="6308209"/>
            <a:ext cx="253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Log-Transformation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4B0A0-8118-4085-863E-67B83A63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37" y="1344797"/>
            <a:ext cx="9654805" cy="48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8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3DD7-A6A9-48F9-944E-C87A10E3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Exogenous Variables (6):</a:t>
            </a:r>
          </a:p>
          <a:p>
            <a:pPr lvl="1"/>
            <a:r>
              <a:rPr lang="en-US" strike="sngStrike" dirty="0"/>
              <a:t>Gold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Crude Oil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S&amp;P 500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Vanguard Financials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Fund ETF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Vanguard Information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Technology Index Fund ETF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NVIDIA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6A0E0-8A5B-4B65-B3F1-40378C37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3" y="1460475"/>
            <a:ext cx="6761162" cy="5081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595D7-F5D6-4167-9A4A-77271F828439}"/>
              </a:ext>
            </a:extLst>
          </p:cNvPr>
          <p:cNvSpPr txBox="1"/>
          <p:nvPr/>
        </p:nvSpPr>
        <p:spPr>
          <a:xfrm>
            <a:off x="1033815" y="6127234"/>
            <a:ext cx="270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After Log-Transformation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41466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</a:t>
            </a:r>
            <a:r>
              <a:rPr lang="en-US" dirty="0" err="1"/>
              <a:t>KMeans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C71B5-90AE-4DE9-B5E1-3D255136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80" y="1331319"/>
            <a:ext cx="9223040" cy="481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8BC0A-75C0-4A09-8D65-2A9CAE41D80D}"/>
              </a:ext>
            </a:extLst>
          </p:cNvPr>
          <p:cNvSpPr txBox="1"/>
          <p:nvPr/>
        </p:nvSpPr>
        <p:spPr>
          <a:xfrm>
            <a:off x="5582653" y="6308209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 16 clusters</a:t>
            </a:r>
          </a:p>
        </p:txBody>
      </p:sp>
    </p:spTree>
    <p:extLst>
      <p:ext uri="{BB962C8B-B14F-4D97-AF65-F5344CB8AC3E}">
        <p14:creationId xmlns:p14="http://schemas.microsoft.com/office/powerpoint/2010/main" val="213922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7864"/>
          </a:xfrm>
        </p:spPr>
        <p:txBody>
          <a:bodyPr>
            <a:normAutofit/>
          </a:bodyPr>
          <a:lstStyle/>
          <a:p>
            <a:r>
              <a:rPr lang="en-US" dirty="0"/>
              <a:t>Unsupervised </a:t>
            </a:r>
            <a:br>
              <a:rPr lang="en-US" dirty="0"/>
            </a:br>
            <a:r>
              <a:rPr lang="en-US" dirty="0"/>
              <a:t>Learning – </a:t>
            </a:r>
            <a:br>
              <a:rPr lang="en-US" dirty="0"/>
            </a:br>
            <a:r>
              <a:rPr lang="en-US" dirty="0" err="1"/>
              <a:t>KMeans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734DD-F742-46A6-BB67-32B28C19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29" y="0"/>
            <a:ext cx="7126771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FB3ABE-0FCF-46C3-B128-C9756E33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7367"/>
            <a:ext cx="4022558" cy="3972469"/>
          </a:xfrm>
        </p:spPr>
        <p:txBody>
          <a:bodyPr/>
          <a:lstStyle/>
          <a:p>
            <a:r>
              <a:rPr lang="en-US" dirty="0"/>
              <a:t>4 clusters</a:t>
            </a:r>
          </a:p>
          <a:p>
            <a:r>
              <a:rPr lang="en-US" dirty="0"/>
              <a:t>No trend</a:t>
            </a:r>
          </a:p>
          <a:p>
            <a:pPr lvl="1"/>
            <a:r>
              <a:rPr lang="en-US" dirty="0"/>
              <a:t>Autocorrelation?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4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– </a:t>
            </a:r>
            <a:br>
              <a:rPr lang="en-US" dirty="0"/>
            </a:br>
            <a:r>
              <a:rPr lang="en-US" dirty="0" err="1"/>
              <a:t>KMeans</a:t>
            </a:r>
            <a:r>
              <a:rPr lang="en-US" dirty="0"/>
              <a:t> with </a:t>
            </a:r>
            <a:r>
              <a:rPr lang="en-US" b="1" dirty="0"/>
              <a:t>Differencing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2CD817-7804-402E-8326-93AC824D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Detrend series to avoid the autocorrelation</a:t>
            </a:r>
          </a:p>
          <a:p>
            <a:r>
              <a:rPr lang="en-US" dirty="0"/>
              <a:t>Standardize detrended features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Check Correlation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D90F2-96B5-40AC-910E-A83C70F8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49" y="238576"/>
            <a:ext cx="3476935" cy="3039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78A8B-3601-4211-AF94-C72915FB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4" y="3481166"/>
            <a:ext cx="3620566" cy="3240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34460-C2E3-4B17-B7D2-4A191395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10" y="3481166"/>
            <a:ext cx="4247927" cy="32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6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80459"/>
            <a:ext cx="11903242" cy="1325563"/>
          </a:xfrm>
        </p:spPr>
        <p:txBody>
          <a:bodyPr/>
          <a:lstStyle/>
          <a:p>
            <a:r>
              <a:rPr lang="en-US" dirty="0"/>
              <a:t>Unsupervised Learning – </a:t>
            </a:r>
            <a:r>
              <a:rPr lang="en-US" dirty="0" err="1"/>
              <a:t>Kmeans</a:t>
            </a:r>
            <a:r>
              <a:rPr lang="en-US" dirty="0"/>
              <a:t> with Differencing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8BC0A-75C0-4A09-8D65-2A9CAE41D80D}"/>
              </a:ext>
            </a:extLst>
          </p:cNvPr>
          <p:cNvSpPr txBox="1"/>
          <p:nvPr/>
        </p:nvSpPr>
        <p:spPr>
          <a:xfrm>
            <a:off x="5582653" y="6308209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 30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96050-1F26-46A6-8F5A-F5C9D40D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47" y="1235242"/>
            <a:ext cx="9987922" cy="50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4646-26A6-4CB0-9167-07A274CA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67A3-2797-4E3F-8A4C-BB6FE30D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series forecasting</a:t>
            </a:r>
            <a:r>
              <a:rPr lang="en-US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69708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Unsupervised </a:t>
            </a:r>
            <a:br>
              <a:rPr lang="en-US" dirty="0"/>
            </a:br>
            <a:r>
              <a:rPr lang="en-US" dirty="0"/>
              <a:t>Learning – </a:t>
            </a:r>
            <a:br>
              <a:rPr lang="en-US" dirty="0"/>
            </a:br>
            <a:r>
              <a:rPr lang="en-US" dirty="0" err="1"/>
              <a:t>KMeans</a:t>
            </a:r>
            <a:r>
              <a:rPr lang="en-US" dirty="0"/>
              <a:t> with</a:t>
            </a:r>
            <a:br>
              <a:rPr lang="en-US" dirty="0"/>
            </a:br>
            <a:r>
              <a:rPr lang="en-US" dirty="0"/>
              <a:t>Differencing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FB3ABE-0FCF-46C3-B128-C9756E33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022558" cy="3350836"/>
          </a:xfrm>
        </p:spPr>
        <p:txBody>
          <a:bodyPr/>
          <a:lstStyle/>
          <a:p>
            <a:r>
              <a:rPr lang="en-US" dirty="0"/>
              <a:t>6 clusters</a:t>
            </a:r>
          </a:p>
          <a:p>
            <a:r>
              <a:rPr lang="en-US" dirty="0"/>
              <a:t>Still no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36EF-69FD-41CD-86EA-E6A43372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397" y="0"/>
            <a:ext cx="7222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Bitcoin Monthly Log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A868F-D5C0-470D-BD27-F4DE926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5807242"/>
            <a:ext cx="5706980" cy="88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Train: October 2009 .. June 2018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Test: June 2018 .. November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A29F8-86ED-4401-9890-9903158E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5" y="1441787"/>
            <a:ext cx="10407045" cy="43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8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ARIMA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A868F-D5C0-470D-BD27-F4DE926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 Log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93FE5-9C83-4063-A2D7-A5E20063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512847"/>
            <a:ext cx="891664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3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ARIMA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A868F-D5C0-470D-BD27-F4DE926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Back Transformed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CFAF7-BE1A-4F75-972F-B4006118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436202"/>
            <a:ext cx="918338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8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SES with STL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A868F-D5C0-470D-BD27-F4DE926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 Log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2E8C-DC68-4FC6-8D60-997A5B9ED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434449"/>
            <a:ext cx="905953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0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SES with STL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A868F-D5C0-470D-BD27-F4DE926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 Log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2E8C-DC68-4FC6-8D60-997A5B9ED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434449"/>
            <a:ext cx="905953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Holt-Winters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600D2-32A6-4175-8CEF-2947D072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1541425"/>
            <a:ext cx="8935697" cy="44583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BB57A3-7B2D-4BD9-A6CC-836F67B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 Log Space</a:t>
            </a:r>
          </a:p>
        </p:txBody>
      </p:sp>
    </p:spTree>
    <p:extLst>
      <p:ext uri="{BB962C8B-B14F-4D97-AF65-F5344CB8AC3E}">
        <p14:creationId xmlns:p14="http://schemas.microsoft.com/office/powerpoint/2010/main" val="261079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Time Series CV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BB57A3-7B2D-4BD9-A6CC-836F67B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236055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 Log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5DDB5-8089-44FE-B746-650DF2CA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021"/>
            <a:ext cx="12192000" cy="23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ARIMA with CV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A868F-D5C0-470D-BD27-F4DE926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 Log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81315-895E-4DCC-B42C-BD17DBD07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1463028"/>
            <a:ext cx="881185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ARIMA with CV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A868F-D5C0-470D-BD27-F4DE926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Back Transformed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A0309-0397-401B-94B2-89906382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2" y="1528950"/>
            <a:ext cx="914527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29A-9DE9-487F-A494-7D6897D7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01ED-13DF-4783-BAE6-0D33FECC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r>
              <a:rPr lang="en-US" dirty="0"/>
              <a:t>Explore if there are dates that can be clustered together </a:t>
            </a:r>
          </a:p>
          <a:p>
            <a:endParaRPr lang="en-US" dirty="0"/>
          </a:p>
          <a:p>
            <a:r>
              <a:rPr lang="en-US" dirty="0"/>
              <a:t>Predict the closing price of </a:t>
            </a:r>
            <a:r>
              <a:rPr lang="en-US" b="1" dirty="0"/>
              <a:t>bitcoin</a:t>
            </a:r>
            <a:r>
              <a:rPr lang="en-US" dirty="0"/>
              <a:t> in the next 6 month</a:t>
            </a:r>
          </a:p>
          <a:p>
            <a:pPr lvl="1"/>
            <a:r>
              <a:rPr lang="en-US" dirty="0"/>
              <a:t>Use historical ‘date’ and ‘close’ to predict the future ‘close’ value</a:t>
            </a:r>
          </a:p>
        </p:txBody>
      </p:sp>
    </p:spTree>
    <p:extLst>
      <p:ext uri="{BB962C8B-B14F-4D97-AF65-F5344CB8AC3E}">
        <p14:creationId xmlns:p14="http://schemas.microsoft.com/office/powerpoint/2010/main" val="943378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8DC-F7A9-4B7F-90B6-D53A6EF2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/>
          <a:lstStyle/>
          <a:p>
            <a:r>
              <a:rPr lang="en-US" dirty="0"/>
              <a:t>Supervised Learning – </a:t>
            </a:r>
            <a:r>
              <a:rPr lang="en-US" b="1" dirty="0"/>
              <a:t>Performance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C51B5BA-97DA-4A5C-99A7-D7452A23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72042"/>
              </p:ext>
            </p:extLst>
          </p:nvPr>
        </p:nvGraphicFramePr>
        <p:xfrm>
          <a:off x="1473534" y="2066882"/>
          <a:ext cx="9244932" cy="31147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45168">
                  <a:extLst>
                    <a:ext uri="{9D8B030D-6E8A-4147-A177-3AD203B41FA5}">
                      <a16:colId xmlns:a16="http://schemas.microsoft.com/office/drawing/2014/main" val="3992968630"/>
                    </a:ext>
                  </a:extLst>
                </a:gridCol>
                <a:gridCol w="4699764">
                  <a:extLst>
                    <a:ext uri="{9D8B030D-6E8A-4147-A177-3AD203B41FA5}">
                      <a16:colId xmlns:a16="http://schemas.microsoft.com/office/drawing/2014/main" val="770635962"/>
                    </a:ext>
                  </a:extLst>
                </a:gridCol>
              </a:tblGrid>
              <a:tr h="6229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6523"/>
                  </a:ext>
                </a:extLst>
              </a:tr>
              <a:tr h="622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ARIMA with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31023"/>
                  </a:ext>
                </a:extLst>
              </a:tr>
              <a:tr h="6229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Holt-Winters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77045"/>
                  </a:ext>
                </a:extLst>
              </a:tr>
              <a:tr h="6229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9059"/>
                  </a:ext>
                </a:extLst>
              </a:tr>
              <a:tr h="6229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SES with 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25918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5C989D-715A-435F-B31B-5B0D32B8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10" y="6176210"/>
            <a:ext cx="5706980" cy="513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RMSE – the lower the better</a:t>
            </a:r>
          </a:p>
        </p:txBody>
      </p:sp>
    </p:spTree>
    <p:extLst>
      <p:ext uri="{BB962C8B-B14F-4D97-AF65-F5344CB8AC3E}">
        <p14:creationId xmlns:p14="http://schemas.microsoft.com/office/powerpoint/2010/main" val="2089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41B5-5317-4AEF-898B-5D05595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AB99-8CE8-4350-BC9D-42D1DEE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Task</a:t>
            </a:r>
          </a:p>
          <a:p>
            <a:pPr lvl="1"/>
            <a:r>
              <a:rPr lang="en-US" dirty="0"/>
              <a:t>No pattern found</a:t>
            </a:r>
          </a:p>
          <a:p>
            <a:endParaRPr lang="en-US" dirty="0"/>
          </a:p>
          <a:p>
            <a:r>
              <a:rPr lang="en-US" dirty="0"/>
              <a:t>Prediction Task</a:t>
            </a:r>
          </a:p>
          <a:p>
            <a:pPr lvl="1"/>
            <a:r>
              <a:rPr lang="en-US" dirty="0"/>
              <a:t>Hard to predict!</a:t>
            </a:r>
          </a:p>
          <a:p>
            <a:pPr lvl="1"/>
            <a:r>
              <a:rPr lang="en-US" dirty="0"/>
              <a:t>Still captures the overall trend</a:t>
            </a:r>
          </a:p>
        </p:txBody>
      </p:sp>
    </p:spTree>
    <p:extLst>
      <p:ext uri="{BB962C8B-B14F-4D97-AF65-F5344CB8AC3E}">
        <p14:creationId xmlns:p14="http://schemas.microsoft.com/office/powerpoint/2010/main" val="2049193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41B5-5317-4AEF-898B-5D05595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AB99-8CE8-4350-BC9D-42D1DEE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Task</a:t>
            </a:r>
          </a:p>
          <a:p>
            <a:pPr lvl="1"/>
            <a:r>
              <a:rPr lang="en-US" dirty="0"/>
              <a:t>Mixture Model (Gaussian Distribution assumed)</a:t>
            </a:r>
          </a:p>
          <a:p>
            <a:pPr lvl="2"/>
            <a:r>
              <a:rPr lang="en-US" dirty="0"/>
              <a:t>No Differencing</a:t>
            </a:r>
          </a:p>
          <a:p>
            <a:endParaRPr lang="en-US" dirty="0"/>
          </a:p>
          <a:p>
            <a:r>
              <a:rPr lang="en-US" dirty="0"/>
              <a:t>Prediction Task</a:t>
            </a:r>
          </a:p>
          <a:p>
            <a:pPr lvl="1"/>
            <a:r>
              <a:rPr lang="en-US" dirty="0"/>
              <a:t>ARIMA with Fourie Series via CV</a:t>
            </a:r>
          </a:p>
        </p:txBody>
      </p:sp>
    </p:spTree>
    <p:extLst>
      <p:ext uri="{BB962C8B-B14F-4D97-AF65-F5344CB8AC3E}">
        <p14:creationId xmlns:p14="http://schemas.microsoft.com/office/powerpoint/2010/main" val="423563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77F6-DF97-47AE-A633-35A73C0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F0B0-68E4-474E-B863-14936352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Bitcoin:</a:t>
            </a:r>
          </a:p>
          <a:p>
            <a:pPr lvl="1"/>
            <a:r>
              <a:rPr lang="en-US" dirty="0"/>
              <a:t>Scraping from</a:t>
            </a:r>
            <a:br>
              <a:rPr lang="en-US" dirty="0"/>
            </a:br>
            <a:r>
              <a:rPr lang="en-US" dirty="0">
                <a:hlinkClick r:id="rId3"/>
              </a:rPr>
              <a:t>https://bitcoin.zorinaq.com/price/</a:t>
            </a:r>
            <a:endParaRPr lang="en-US" dirty="0"/>
          </a:p>
          <a:p>
            <a:pPr lvl="1"/>
            <a:r>
              <a:rPr lang="en-US" i="1" dirty="0"/>
              <a:t>Full history</a:t>
            </a:r>
          </a:p>
          <a:p>
            <a:pPr lvl="1"/>
            <a:endParaRPr lang="en-US" i="1" dirty="0"/>
          </a:p>
          <a:p>
            <a:r>
              <a:rPr lang="en-US" dirty="0"/>
              <a:t>Daily closing value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CFDD-9FE8-4A74-8853-0A4226C2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6079"/>
            <a:ext cx="5861503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77F6-DF97-47AE-A633-35A73C0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F0B0-68E4-474E-B863-14936352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Exogenous Variables (6):</a:t>
            </a:r>
          </a:p>
          <a:p>
            <a:pPr lvl="1"/>
            <a:r>
              <a:rPr lang="en-US" dirty="0"/>
              <a:t>Gold</a:t>
            </a:r>
          </a:p>
          <a:p>
            <a:pPr lvl="1"/>
            <a:r>
              <a:rPr lang="en-US" dirty="0"/>
              <a:t>Crude Oil</a:t>
            </a:r>
          </a:p>
          <a:p>
            <a:pPr lvl="1"/>
            <a:r>
              <a:rPr lang="en-US" dirty="0"/>
              <a:t>S&amp;P 500</a:t>
            </a:r>
          </a:p>
          <a:p>
            <a:pPr lvl="1"/>
            <a:r>
              <a:rPr lang="en-US" dirty="0"/>
              <a:t>Vanguard Financials Fund ETF</a:t>
            </a:r>
          </a:p>
          <a:p>
            <a:pPr lvl="1"/>
            <a:r>
              <a:rPr lang="en-US" dirty="0"/>
              <a:t>Vanguard Information Technology Index Fund ETF</a:t>
            </a:r>
          </a:p>
          <a:p>
            <a:pPr lvl="1"/>
            <a:r>
              <a:rPr lang="en-US" dirty="0"/>
              <a:t>NVIDIA</a:t>
            </a:r>
          </a:p>
          <a:p>
            <a:pPr lvl="1"/>
            <a:endParaRPr lang="en-US" dirty="0"/>
          </a:p>
          <a:p>
            <a:r>
              <a:rPr lang="en-US" dirty="0"/>
              <a:t>Same time interval</a:t>
            </a:r>
          </a:p>
          <a:p>
            <a:r>
              <a:rPr lang="en-US" dirty="0"/>
              <a:t>Daily closing price</a:t>
            </a:r>
          </a:p>
        </p:txBody>
      </p:sp>
      <p:pic>
        <p:nvPicPr>
          <p:cNvPr id="1028" name="Picture 4" descr="Yahoo! Finance - Wikipedia">
            <a:hlinkClick r:id="rId3"/>
            <a:extLst>
              <a:ext uri="{FF2B5EF4-FFF2-40B4-BE49-F238E27FC236}">
                <a16:creationId xmlns:a16="http://schemas.microsoft.com/office/drawing/2014/main" id="{70C2A0FE-9852-44E2-A51E-52CCEAF4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3" y="4527906"/>
            <a:ext cx="5360320" cy="19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2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6F2-416B-4A84-AB1F-29A1AE8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Bitcoin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C8D1B6-C1F9-41CC-9D1E-987A6A3D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72" y="1445175"/>
            <a:ext cx="9580210" cy="4824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C660E-690E-4623-BF35-43300522D86B}"/>
              </a:ext>
            </a:extLst>
          </p:cNvPr>
          <p:cNvSpPr txBox="1"/>
          <p:nvPr/>
        </p:nvSpPr>
        <p:spPr>
          <a:xfrm>
            <a:off x="4052363" y="6308209"/>
            <a:ext cx="408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Bitcoin price just skyrocketed in 2021!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6F2-416B-4A84-AB1F-29A1AE8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Bitcoin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BE854-2453-4825-8550-CCD6D8F62C6D}"/>
              </a:ext>
            </a:extLst>
          </p:cNvPr>
          <p:cNvSpPr txBox="1"/>
          <p:nvPr/>
        </p:nvSpPr>
        <p:spPr>
          <a:xfrm>
            <a:off x="4052363" y="6308209"/>
            <a:ext cx="408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Bitcoin price just skyrocketed in 2021!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E9535-BA5F-453B-9AD1-F5AD2E8B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7" y="1503899"/>
            <a:ext cx="912622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6F2-416B-4A84-AB1F-29A1AE8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Bitcoin Monthly Autocorrelation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98AC5-21DA-4721-A1AF-066880064FBB}"/>
              </a:ext>
            </a:extLst>
          </p:cNvPr>
          <p:cNvSpPr txBox="1"/>
          <p:nvPr/>
        </p:nvSpPr>
        <p:spPr>
          <a:xfrm>
            <a:off x="5008907" y="6211146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last 6 months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8DC31-9924-428C-B4F5-4FC6F22FC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1" y="1380645"/>
            <a:ext cx="688753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6F2-416B-4A84-AB1F-29A1AE8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Bitcoin Monthly Decomposition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98AC5-21DA-4721-A1AF-066880064FBB}"/>
              </a:ext>
            </a:extLst>
          </p:cNvPr>
          <p:cNvSpPr txBox="1"/>
          <p:nvPr/>
        </p:nvSpPr>
        <p:spPr>
          <a:xfrm>
            <a:off x="5008906" y="6308209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last 6 months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1E8B5-EE01-44BB-963E-FCCD122C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0" y="1388766"/>
            <a:ext cx="10986198" cy="48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513</Words>
  <Application>Microsoft Office PowerPoint</Application>
  <PresentationFormat>Widescreen</PresentationFormat>
  <Paragraphs>137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INFSCI 1530 - Final Presentation</vt:lpstr>
      <vt:lpstr>Problem</vt:lpstr>
      <vt:lpstr>Research Question</vt:lpstr>
      <vt:lpstr>Getting the Data</vt:lpstr>
      <vt:lpstr>Getting the Data</vt:lpstr>
      <vt:lpstr>EDA – Bitcoin</vt:lpstr>
      <vt:lpstr>EDA – Bitcoin</vt:lpstr>
      <vt:lpstr>EDA – Bitcoin Monthly Autocorrelation</vt:lpstr>
      <vt:lpstr>EDA – Bitcoin Monthly Decomposition </vt:lpstr>
      <vt:lpstr>EDA – Bitcoin Monthly Decomposition </vt:lpstr>
      <vt:lpstr>EDA – Exogenous Variables</vt:lpstr>
      <vt:lpstr>Unsupervised Learning – Clustering </vt:lpstr>
      <vt:lpstr>Unsupervised Learning – Clustering </vt:lpstr>
      <vt:lpstr>Unsupervised Learning – Clustering </vt:lpstr>
      <vt:lpstr>Unsupervised Learning – Correlation </vt:lpstr>
      <vt:lpstr>Unsupervised Learning – KMeans </vt:lpstr>
      <vt:lpstr>Unsupervised  Learning –  KMeans </vt:lpstr>
      <vt:lpstr>Unsupervised Learning –  KMeans with Differencing</vt:lpstr>
      <vt:lpstr>Unsupervised Learning – Kmeans with Differencing </vt:lpstr>
      <vt:lpstr>Unsupervised  Learning –  KMeans with Differencing</vt:lpstr>
      <vt:lpstr>Supervised Learning – Bitcoin Monthly Log Data</vt:lpstr>
      <vt:lpstr>Supervised Learning – ARIMA</vt:lpstr>
      <vt:lpstr>Supervised Learning – ARIMA</vt:lpstr>
      <vt:lpstr>Supervised Learning – SES with STL</vt:lpstr>
      <vt:lpstr>Supervised Learning – SES with STL</vt:lpstr>
      <vt:lpstr>Supervised Learning – Holt-Winters method</vt:lpstr>
      <vt:lpstr>Supervised Learning – Time Series CV</vt:lpstr>
      <vt:lpstr>Supervised Learning – ARIMA with CV</vt:lpstr>
      <vt:lpstr>Supervised Learning – ARIMA with CV</vt:lpstr>
      <vt:lpstr>Supervised Learning – Performance</vt:lpstr>
      <vt:lpstr>Take-Aways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Anastasia Sosnovskikh</dc:creator>
  <cp:lastModifiedBy>Anastasia Sosnovskikh</cp:lastModifiedBy>
  <cp:revision>21</cp:revision>
  <dcterms:created xsi:type="dcterms:W3CDTF">2021-04-30T00:11:32Z</dcterms:created>
  <dcterms:modified xsi:type="dcterms:W3CDTF">2021-04-30T01:39:32Z</dcterms:modified>
</cp:coreProperties>
</file>