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61" r:id="rId4"/>
    <p:sldId id="258" r:id="rId5"/>
    <p:sldId id="259" r:id="rId6"/>
    <p:sldId id="260" r:id="rId7"/>
    <p:sldId id="265" r:id="rId8"/>
    <p:sldId id="271" r:id="rId9"/>
    <p:sldId id="277" r:id="rId10"/>
    <p:sldId id="279" r:id="rId11"/>
    <p:sldId id="293" r:id="rId12"/>
    <p:sldId id="294" r:id="rId13"/>
    <p:sldId id="283" r:id="rId14"/>
    <p:sldId id="284" r:id="rId15"/>
    <p:sldId id="289" r:id="rId16"/>
    <p:sldId id="285" r:id="rId17"/>
    <p:sldId id="286" r:id="rId18"/>
    <p:sldId id="287" r:id="rId19"/>
    <p:sldId id="309" r:id="rId20"/>
    <p:sldId id="303" r:id="rId21"/>
    <p:sldId id="306" r:id="rId22"/>
    <p:sldId id="314" r:id="rId23"/>
    <p:sldId id="311" r:id="rId24"/>
    <p:sldId id="310" r:id="rId25"/>
    <p:sldId id="315" r:id="rId26"/>
    <p:sldId id="324" r:id="rId27"/>
    <p:sldId id="325" r:id="rId28"/>
    <p:sldId id="326" r:id="rId29"/>
    <p:sldId id="327" r:id="rId30"/>
    <p:sldId id="308" r:id="rId31"/>
    <p:sldId id="319" r:id="rId32"/>
    <p:sldId id="348" r:id="rId33"/>
    <p:sldId id="349" r:id="rId34"/>
    <p:sldId id="350" r:id="rId35"/>
    <p:sldId id="3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alman Filter Extensions" id="{04FB7C3C-7DA2-4D6B-A5B2-92EE24735BBC}">
          <p14:sldIdLst>
            <p14:sldId id="256"/>
            <p14:sldId id="264"/>
            <p14:sldId id="261"/>
            <p14:sldId id="258"/>
            <p14:sldId id="259"/>
            <p14:sldId id="260"/>
            <p14:sldId id="265"/>
            <p14:sldId id="271"/>
            <p14:sldId id="277"/>
            <p14:sldId id="279"/>
          </p14:sldIdLst>
        </p14:section>
        <p14:section name="IEKF - like optimization" id="{6D336A15-6401-4947-805D-8AD0990C1EF9}">
          <p14:sldIdLst>
            <p14:sldId id="293"/>
            <p14:sldId id="294"/>
            <p14:sldId id="283"/>
            <p14:sldId id="284"/>
            <p14:sldId id="289"/>
            <p14:sldId id="285"/>
            <p14:sldId id="286"/>
            <p14:sldId id="287"/>
            <p14:sldId id="309"/>
          </p14:sldIdLst>
        </p14:section>
        <p14:section name="Quadratic-two and -one" id="{4823D54B-B33B-47CD-A05C-1E1ED7CC298C}">
          <p14:sldIdLst>
            <p14:sldId id="303"/>
            <p14:sldId id="306"/>
            <p14:sldId id="314"/>
            <p14:sldId id="311"/>
            <p14:sldId id="310"/>
            <p14:sldId id="315"/>
            <p14:sldId id="324"/>
            <p14:sldId id="325"/>
            <p14:sldId id="326"/>
            <p14:sldId id="327"/>
            <p14:sldId id="308"/>
            <p14:sldId id="319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377"/>
    <a:srgbClr val="B3516D"/>
    <a:srgbClr val="BDEEFF"/>
    <a:srgbClr val="FFDBC5"/>
    <a:srgbClr val="EEEEEE"/>
    <a:srgbClr val="FFE3C5"/>
    <a:srgbClr val="99CB95"/>
    <a:srgbClr val="FCFC92"/>
    <a:srgbClr val="F8CBAD"/>
    <a:srgbClr val="F9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6744" autoAdjust="0"/>
  </p:normalViewPr>
  <p:slideViewPr>
    <p:cSldViewPr snapToGrid="0">
      <p:cViewPr>
        <p:scale>
          <a:sx n="75" d="100"/>
          <a:sy n="75" d="100"/>
        </p:scale>
        <p:origin x="125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9.png"/><Relationship Id="rId7" Type="http://schemas.openxmlformats.org/officeDocument/2006/relationships/image" Target="../media/image207.png"/><Relationship Id="rId2" Type="http://schemas.openxmlformats.org/officeDocument/2006/relationships/image" Target="../media/image2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5" Type="http://schemas.openxmlformats.org/officeDocument/2006/relationships/image" Target="../media/image206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4960" y="2247900"/>
                <a:ext cx="312527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/>
                  <a:t>  - constant 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/>
                  <a:t> - shape, pose, render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0" y="2247900"/>
                <a:ext cx="3125279" cy="830997"/>
              </a:xfrm>
              <a:prstGeom prst="rect">
                <a:avLst/>
              </a:prstGeom>
              <a:blipFill>
                <a:blip r:embed="rId2"/>
                <a:stretch>
                  <a:fillRect l="-1949" t="-9559" r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67" y="2247900"/>
            <a:ext cx="2719388" cy="995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31620" y="2958820"/>
                <a:ext cx="4027641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958820"/>
                <a:ext cx="4027641" cy="366767"/>
              </a:xfrm>
              <a:prstGeom prst="rect">
                <a:avLst/>
              </a:prstGeom>
              <a:blipFill>
                <a:blip r:embed="rId4"/>
                <a:stretch>
                  <a:fillRect l="-454" r="-1664" b="-21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5627" y="3243352"/>
                <a:ext cx="4108112" cy="643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27" y="3243352"/>
                <a:ext cx="4108112" cy="643766"/>
              </a:xfrm>
              <a:prstGeom prst="rect">
                <a:avLst/>
              </a:prstGeom>
              <a:blipFill>
                <a:blip r:embed="rId5"/>
                <a:stretch>
                  <a:fillRect l="-2077" t="-12264" r="-742" b="-12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31620" y="167366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One iteration of LM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2685" y="167366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Extended Kalman Filter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753100" y="1613544"/>
            <a:ext cx="0" cy="2348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1620" y="2118360"/>
            <a:ext cx="828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0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0816" y="1163838"/>
                <a:ext cx="4016421" cy="2181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Original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GB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0" i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16" y="1163838"/>
                <a:ext cx="4016421" cy="2181944"/>
              </a:xfrm>
              <a:prstGeom prst="rect">
                <a:avLst/>
              </a:prstGeom>
              <a:blipFill>
                <a:blip r:embed="rId2"/>
                <a:stretch>
                  <a:fillRect l="-3794" t="-3631" b="-4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0279" y="1163838"/>
                <a:ext cx="4192751" cy="2181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Max Update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i="1">
                  <a:solidFill>
                    <a:srgbClr val="CC009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0" i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79" y="1163838"/>
                <a:ext cx="4192751" cy="2181944"/>
              </a:xfrm>
              <a:prstGeom prst="rect">
                <a:avLst/>
              </a:prstGeom>
              <a:blipFill>
                <a:blip r:embed="rId3"/>
                <a:stretch>
                  <a:fillRect l="-3785" t="-3631" b="-4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6038969" y="1068688"/>
            <a:ext cx="0" cy="2407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77340" y="1510648"/>
            <a:ext cx="90974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77340" y="1052744"/>
            <a:ext cx="9097423" cy="159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77340" y="1050754"/>
            <a:ext cx="0" cy="24258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74763" y="1050754"/>
            <a:ext cx="0" cy="24258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7340" y="3476608"/>
            <a:ext cx="908587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1197" y="1497268"/>
                <a:ext cx="3765262" cy="243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/>
              </a:p>
              <a:p>
                <a:endParaRPr lang="en-GB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sz="140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…×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7" y="1497268"/>
                <a:ext cx="3765262" cy="2431884"/>
              </a:xfrm>
              <a:prstGeom prst="rect">
                <a:avLst/>
              </a:prstGeo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1897" y="1499929"/>
                <a:ext cx="5669373" cy="2426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  <a:p>
                <a:pPr algn="ctr"/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GB" sz="140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…× </m:t>
                    </m:r>
                    <m:sSup>
                      <m:sSupPr>
                        <m:ctrlPr>
                          <a:rPr lang="en-GB" sz="1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1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i="1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iters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/>
              </a:p>
              <a:p>
                <a:endParaRPr lang="en-GB" sz="2000" b="0" i="1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897" y="1499929"/>
                <a:ext cx="5669373" cy="2426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733921" y="538263"/>
            <a:ext cx="4199415" cy="57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rgbClr val="BA469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GB"/>
              <a:t>New recursive maximization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31408" y="538263"/>
            <a:ext cx="4481828" cy="5727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400">
                <a:solidFill>
                  <a:srgbClr val="BA4691"/>
                </a:solidFill>
                <a:latin typeface="Cambria" panose="02040503050406030204" pitchFamily="18" charset="0"/>
              </a:rPr>
              <a:t>Iterated Extended Kalman Filter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0386" y="1190764"/>
            <a:ext cx="109427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36573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0386" y="443513"/>
            <a:ext cx="109427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0386" y="3926491"/>
            <a:ext cx="1094944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0386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219827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39885" y="3679199"/>
                <a:ext cx="2405467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BA469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5" y="3679199"/>
                <a:ext cx="240546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BA469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98748" y="5170670"/>
                <a:ext cx="31169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̆"/>
                        <m:ctrlPr>
                          <a:rPr lang="en-US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48" y="5170670"/>
                <a:ext cx="3116944" cy="64633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59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2478" y="702955"/>
                <a:ext cx="7684732" cy="2150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lim>
                    </m:limLow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8" y="702955"/>
                <a:ext cx="7684732" cy="215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76" y="3578222"/>
                <a:ext cx="7772263" cy="324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200" b="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12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12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6" y="3578222"/>
                <a:ext cx="7772263" cy="3244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0354" y="225301"/>
            <a:ext cx="11743902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Iterated Extended Kalman Filter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0353" y="3169515"/>
            <a:ext cx="11792671" cy="57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rgbClr val="BA469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GB"/>
              <a:t>New recursive maximization</a:t>
            </a:r>
          </a:p>
        </p:txBody>
      </p:sp>
    </p:spTree>
    <p:extLst>
      <p:ext uri="{BB962C8B-B14F-4D97-AF65-F5344CB8AC3E}">
        <p14:creationId xmlns:p14="http://schemas.microsoft.com/office/powerpoint/2010/main" val="154167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7" y="668119"/>
            <a:ext cx="8366283" cy="1662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457" y="2545080"/>
            <a:ext cx="21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after marginalization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7" y="2891666"/>
            <a:ext cx="8799736" cy="1758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1457" y="4799221"/>
                <a:ext cx="100479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this integral is essentially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since this prior is an integral of all gaussian random variables, the result is a gaussian random variable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(gaussians are self-conjugating, and maginalizing over a gaussian yields a gaussian)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799221"/>
                <a:ext cx="10047943" cy="923330"/>
              </a:xfrm>
              <a:prstGeom prst="rect">
                <a:avLst/>
              </a:prstGeom>
              <a:blipFill>
                <a:blip r:embed="rId4"/>
                <a:stretch>
                  <a:fillRect l="-36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457" y="5924550"/>
                <a:ext cx="3362780" cy="416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924550"/>
                <a:ext cx="3362780" cy="416396"/>
              </a:xfrm>
              <a:prstGeom prst="rect">
                <a:avLst/>
              </a:prstGeom>
              <a:blipFill>
                <a:blip r:embed="rId5"/>
                <a:stretch>
                  <a:fillRect l="-543" t="-1176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25624" y="4376454"/>
                <a:ext cx="6516207" cy="545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24" y="4376454"/>
                <a:ext cx="6516207" cy="545277"/>
              </a:xfrm>
              <a:prstGeom prst="rect">
                <a:avLst/>
              </a:prstGeom>
              <a:blipFill>
                <a:blip r:embed="rId6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3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557" y="2114830"/>
                <a:ext cx="3021853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7" y="2114830"/>
                <a:ext cx="3021853" cy="396647"/>
              </a:xfrm>
              <a:prstGeom prst="rect">
                <a:avLst/>
              </a:prstGeom>
              <a:blipFill>
                <a:blip r:embed="rId2"/>
                <a:stretch>
                  <a:fillRect l="-606" t="-1692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7637" y="2767533"/>
            <a:ext cx="6149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448C6A"/>
                </a:solidFill>
                <a:latin typeface="Cambria" panose="02040503050406030204" pitchFamily="18" charset="0"/>
              </a:rPr>
              <a:t>The Kalman equations can then be derived by using a MAP estimate: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7" y="5744550"/>
            <a:ext cx="8448157" cy="86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457" y="4572194"/>
                <a:ext cx="3599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572194"/>
                <a:ext cx="3599832" cy="276999"/>
              </a:xfrm>
              <a:prstGeom prst="rect">
                <a:avLst/>
              </a:prstGeom>
              <a:blipFill>
                <a:blip r:embed="rId4"/>
                <a:stretch>
                  <a:fillRect l="-1184" t="-2444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457" y="3800063"/>
                <a:ext cx="20138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3800063"/>
                <a:ext cx="2013885" cy="553998"/>
              </a:xfrm>
              <a:prstGeom prst="rect">
                <a:avLst/>
              </a:prstGeom>
              <a:blipFill>
                <a:blip r:embed="rId5"/>
                <a:stretch>
                  <a:fillRect l="-4230" b="-1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457" y="4894763"/>
                <a:ext cx="250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894763"/>
                <a:ext cx="2507738" cy="276999"/>
              </a:xfrm>
              <a:prstGeom prst="rect">
                <a:avLst/>
              </a:prstGeom>
              <a:blipFill>
                <a:blip r:embed="rId6"/>
                <a:stretch>
                  <a:fillRect l="-1942" t="-26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21457" y="1338926"/>
            <a:ext cx="8799736" cy="746584"/>
            <a:chOff x="594837" y="853676"/>
            <a:chExt cx="8799736" cy="74658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57532"/>
            <a:stretch/>
          </p:blipFill>
          <p:spPr>
            <a:xfrm>
              <a:off x="594837" y="853676"/>
              <a:ext cx="8799736" cy="7465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937" y="1069244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37" y="1069244"/>
                  <a:ext cx="29552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417" t="-24444" r="-50000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9557" y="3227763"/>
                <a:ext cx="3021853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7" y="3227763"/>
                <a:ext cx="3021853" cy="396647"/>
              </a:xfrm>
              <a:prstGeom prst="rect">
                <a:avLst/>
              </a:prstGeom>
              <a:blipFill>
                <a:blip r:embed="rId9"/>
                <a:stretch>
                  <a:fillRect l="-606" t="-15152" r="-181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1457" y="5347903"/>
                <a:ext cx="3259097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347903"/>
                <a:ext cx="3259097" cy="396647"/>
              </a:xfrm>
              <a:prstGeom prst="rect">
                <a:avLst/>
              </a:prstGeom>
              <a:blipFill>
                <a:blip r:embed="rId10"/>
                <a:stretch>
                  <a:fillRect l="-561" t="-15385" r="-187" b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376955" y="3175794"/>
                <a:ext cx="6801586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The updated distribution uses all past information to give in essence a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∈[0,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b>
                    </m:sSub>
                  </m:oMath>
                </a14:m>
                <a:endParaRPr lang="en-GB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This estimate comes in the form of a probability distribution on the previous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1600"/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and takes the place of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/>
                  <a:t>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55" y="3175794"/>
                <a:ext cx="6801586" cy="1347548"/>
              </a:xfrm>
              <a:prstGeom prst="rect">
                <a:avLst/>
              </a:prstGeom>
              <a:blipFill>
                <a:blip r:embed="rId11"/>
                <a:stretch>
                  <a:fillRect l="-358" t="-1357" r="-358" b="-4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2"/>
          <a:srcRect r="23498" b="51797"/>
          <a:stretch/>
        </p:blipFill>
        <p:spPr>
          <a:xfrm>
            <a:off x="221457" y="587373"/>
            <a:ext cx="6400323" cy="801191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0" y="2684128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43086" y="1777751"/>
                <a:ext cx="6516207" cy="50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86" y="1777751"/>
                <a:ext cx="6516207" cy="507127"/>
              </a:xfrm>
              <a:prstGeom prst="rect">
                <a:avLst/>
              </a:prstGeom>
              <a:blipFill>
                <a:blip r:embed="rId13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7" y="2966867"/>
            <a:ext cx="8448157" cy="86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857" y="1489711"/>
                <a:ext cx="3599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1489711"/>
                <a:ext cx="3599832" cy="276999"/>
              </a:xfrm>
              <a:prstGeom prst="rect">
                <a:avLst/>
              </a:prstGeom>
              <a:blipFill>
                <a:blip r:embed="rId3"/>
                <a:stretch>
                  <a:fillRect l="-1184" t="-2391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857" y="572800"/>
                <a:ext cx="20138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572800"/>
                <a:ext cx="2013885" cy="553998"/>
              </a:xfrm>
              <a:prstGeom prst="rect">
                <a:avLst/>
              </a:prstGeom>
              <a:blipFill>
                <a:blip r:embed="rId4"/>
                <a:stretch>
                  <a:fillRect l="-4230" b="-1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3857" y="1812280"/>
                <a:ext cx="250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1812280"/>
                <a:ext cx="2507738" cy="276999"/>
              </a:xfrm>
              <a:prstGeom prst="rect">
                <a:avLst/>
              </a:prstGeom>
              <a:blipFill>
                <a:blip r:embed="rId5"/>
                <a:stretch>
                  <a:fillRect l="-1942" t="-2391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857" y="2570220"/>
                <a:ext cx="3259097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2570220"/>
                <a:ext cx="3259097" cy="396647"/>
              </a:xfrm>
              <a:prstGeom prst="rect">
                <a:avLst/>
              </a:prstGeom>
              <a:blipFill>
                <a:blip r:embed="rId6"/>
                <a:stretch>
                  <a:fillRect l="-561" t="-16923" r="-187"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3857" y="4254575"/>
                <a:ext cx="10021609" cy="1893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i="1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GB" i="1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4254575"/>
                <a:ext cx="10021609" cy="1893339"/>
              </a:xfrm>
              <a:prstGeom prst="rect">
                <a:avLst/>
              </a:prstGeom>
              <a:blipFill>
                <a:blip r:embed="rId7"/>
                <a:stretch>
                  <a:fillRect l="-791" b="-1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54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Batch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457" y="2045650"/>
                <a:ext cx="3314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2045650"/>
                <a:ext cx="3314946" cy="276999"/>
              </a:xfrm>
              <a:prstGeom prst="rect">
                <a:avLst/>
              </a:prstGeom>
              <a:blipFill>
                <a:blip r:embed="rId2"/>
                <a:stretch>
                  <a:fillRect l="-2574" t="-444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457" y="2494583"/>
                <a:ext cx="3452484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2494583"/>
                <a:ext cx="3452484" cy="318998"/>
              </a:xfrm>
              <a:prstGeom prst="rect">
                <a:avLst/>
              </a:prstGeom>
              <a:blipFill>
                <a:blip r:embed="rId3"/>
                <a:stretch>
                  <a:fillRect l="-2469" b="-24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457" y="3331240"/>
                <a:ext cx="562500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∈[0,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3331240"/>
                <a:ext cx="5625001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1457" y="4259407"/>
                <a:ext cx="9503627" cy="77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∈[0,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limUpp>
                                            <m:limUpp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GB" b="0" i="1" smtClean="0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Upp>
                                        <m:limUppPr>
                                          <m:ctrlPr>
                                            <a:rPr lang="en-GB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groupChr>
                                            <m:groupChrPr>
                                              <m:chr m:val="⏞"/>
                                              <m:pos m:val="top"/>
                                              <m:vertJc m:val="bot"/>
                                              <m:ctrlP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GB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lim>
                                      </m:limUpp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limUpp>
                                                <m:limUpp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UppPr>
                                                <m:e>
                                                  <m:groupChr>
                                                    <m:groupChrPr>
                                                      <m:chr m:val="⏞"/>
                                                      <m:pos m:val="top"/>
                                                      <m:vertJc m:val="bot"/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chemeClr val="bg1">
                                                              <a:lumMod val="6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groupChr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𝑓</m:t>
                                                          </m:r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</m:groupChr>
                                                </m:e>
                                                <m:lim>
                                                  <m: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lim>
                                              </m:limUp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limUpp>
                                            <m:limUppPr>
                                              <m:ctrlP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lim>
                                          </m:limUp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259407"/>
                <a:ext cx="9503627" cy="774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1457" y="5205399"/>
                <a:ext cx="726679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∈[0,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205399"/>
                <a:ext cx="7266796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1457" y="816934"/>
                <a:ext cx="657103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∈[0,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816934"/>
                <a:ext cx="6571030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40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26" y="1"/>
            <a:ext cx="11829573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Maximization vs. Marginalization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7197" y="1218595"/>
                <a:ext cx="8543814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GB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1218595"/>
                <a:ext cx="8543814" cy="668773"/>
              </a:xfrm>
              <a:prstGeom prst="rect">
                <a:avLst/>
              </a:prstGeom>
              <a:blipFill>
                <a:blip r:embed="rId2"/>
                <a:stretch>
                  <a:fillRect l="-713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7197" y="2540665"/>
                <a:ext cx="9506064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arg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</m:func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2540665"/>
                <a:ext cx="9506064" cy="668773"/>
              </a:xfrm>
              <a:prstGeom prst="rect">
                <a:avLst/>
              </a:prstGeom>
              <a:blipFill>
                <a:blip r:embed="rId3"/>
                <a:stretch>
                  <a:fillRect l="-641" t="-155046" b="-20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7197" y="5361442"/>
                <a:ext cx="10136942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nary>
                                <m:naryPr>
                                  <m:supHide m:val="on"/>
                                  <m:ctrlPr>
                                    <a:rPr lang="en-GB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∈[0,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−1]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5361442"/>
                <a:ext cx="10136942" cy="668773"/>
              </a:xfrm>
              <a:prstGeom prst="rect">
                <a:avLst/>
              </a:prstGeom>
              <a:blipFill>
                <a:blip r:embed="rId4"/>
                <a:stretch>
                  <a:fillRect l="-601" t="-182569" b="-244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43377" y="2299437"/>
            <a:ext cx="21528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 - maximization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997" y="5104444"/>
            <a:ext cx="23485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 - marginalization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2042143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997" y="5926346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7197" y="6345078"/>
                <a:ext cx="3332644" cy="2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6345078"/>
                <a:ext cx="3332644" cy="297517"/>
              </a:xfrm>
              <a:prstGeom prst="rect">
                <a:avLst/>
              </a:prstGeom>
              <a:blipFill>
                <a:blip r:embed="rId5"/>
                <a:stretch>
                  <a:fillRect l="-1828" t="-4693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350997" y="989211"/>
            <a:ext cx="17854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Desired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7197" y="3272960"/>
                <a:ext cx="8602740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3272960"/>
                <a:ext cx="8602740" cy="668773"/>
              </a:xfrm>
              <a:prstGeom prst="rect">
                <a:avLst/>
              </a:prstGeom>
              <a:blipFill>
                <a:blip r:embed="rId6"/>
                <a:stretch>
                  <a:fillRect l="-709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50997" y="3072967"/>
            <a:ext cx="13703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Naïve</a:t>
            </a:r>
            <a:r>
              <a:rPr lang="en-GB" sz="1700">
                <a:solidFill>
                  <a:srgbClr val="0070C0"/>
                </a:solidFill>
              </a:rPr>
              <a:t> </a:t>
            </a:r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0997" y="3796749"/>
            <a:ext cx="18546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7197" y="4017245"/>
                <a:ext cx="9600962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  <m:r>
                                        <a:rPr lang="en-US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4017245"/>
                <a:ext cx="9600962" cy="668773"/>
              </a:xfrm>
              <a:prstGeom prst="rect">
                <a:avLst/>
              </a:prstGeom>
              <a:blipFill>
                <a:blip r:embed="rId7"/>
                <a:stretch>
                  <a:fillRect l="-635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-19050" y="4861543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4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62427" y="1"/>
                <a:ext cx="10972323" cy="572799"/>
              </a:xfrm>
            </p:spPr>
            <p:txBody>
              <a:bodyPr vert="horz" lIns="91440" tIns="45720" rIns="91440" bIns="45720" rtlCol="0" anchor="ctr">
                <a:normAutofit fontScale="90000"/>
              </a:bodyPr>
              <a:lstStyle/>
              <a:p>
                <a:pPr algn="ctr"/>
                <a:r>
                  <a:rPr lang="en-GB" sz="360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Plug in normal distributions in place of </a:t>
                </a:r>
                <a14:m>
                  <m:oMath xmlns:m="http://schemas.openxmlformats.org/officeDocument/2006/math">
                    <m:r>
                      <a:rPr lang="en-GB" sz="3600">
                        <a:solidFill>
                          <a:srgbClr val="BA469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3600">
                        <a:solidFill>
                          <a:srgbClr val="BA4691"/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endParaRPr lang="en-GB" sz="360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2427" y="1"/>
                <a:ext cx="10972323" cy="572799"/>
              </a:xfrm>
              <a:blipFill>
                <a:blip r:embed="rId2"/>
                <a:stretch>
                  <a:fillRect t="-19149" b="-30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81477" y="878307"/>
            <a:ext cx="7117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9097" y="5057666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5297" y="5476398"/>
                <a:ext cx="7008970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5476398"/>
                <a:ext cx="7008970" cy="352084"/>
              </a:xfrm>
              <a:prstGeom prst="rect">
                <a:avLst/>
              </a:prstGeom>
              <a:blipFill>
                <a:blip r:embed="rId3"/>
                <a:stretch>
                  <a:fillRect l="-870" t="-25862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5297" y="1074296"/>
                <a:ext cx="691554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1074296"/>
                <a:ext cx="6915548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89097" y="1823287"/>
            <a:ext cx="13687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Naïve Online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097" y="2747094"/>
            <a:ext cx="18546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65297" y="2208658"/>
                <a:ext cx="5931239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2208658"/>
                <a:ext cx="5931239" cy="352084"/>
              </a:xfrm>
              <a:prstGeom prst="rect">
                <a:avLst/>
              </a:prstGeom>
              <a:blipFill>
                <a:blip r:embed="rId6"/>
                <a:stretch>
                  <a:fillRect l="-1028" t="-25862" b="-18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7197" y="2985965"/>
                <a:ext cx="805137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b="0" i="1" strike="sngStrike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2985965"/>
                <a:ext cx="8051371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8622" y="5858832"/>
                <a:ext cx="3712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i="1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GB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2" y="5858832"/>
                <a:ext cx="37120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62427" y="3840133"/>
            <a:ext cx="25272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Robust 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0527" y="4079004"/>
                <a:ext cx="1086470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7" y="4079004"/>
                <a:ext cx="10864706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73184" y="4732687"/>
                <a:ext cx="1618648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184" y="4732687"/>
                <a:ext cx="1618648" cy="539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46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5388" y="1545726"/>
                <a:ext cx="8539101" cy="4307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prior: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?)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posterior:</a:t>
                </a:r>
                <a:r>
                  <a:rPr lang="en-US" sz="1700" i="1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?)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88" y="1545726"/>
                <a:ext cx="8539101" cy="4307589"/>
              </a:xfrm>
              <a:prstGeom prst="rect">
                <a:avLst/>
              </a:prstGeo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General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58299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012" y="195388"/>
            <a:ext cx="3619066" cy="3189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95036" y="3507280"/>
                <a:ext cx="3751027" cy="30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Extended Kalman Filter</a:t>
                </a:r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GB" sz="2000">
                  <a:solidFill>
                    <a:srgbClr val="CC0099"/>
                  </a:solidFill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36" y="3507280"/>
                <a:ext cx="3751027" cy="3051220"/>
              </a:xfrm>
              <a:prstGeom prst="rect">
                <a:avLst/>
              </a:prstGeom>
              <a:blipFill>
                <a:blip r:embed="rId3"/>
                <a:stretch>
                  <a:fillRect l="-1138" t="-2595" r="-2114" b="-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0205" y="431609"/>
                <a:ext cx="2176621" cy="1251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General case</a:t>
                </a:r>
                <a:endParaRPr lang="en-GB" sz="2000" i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:endParaRPr lang="en-GB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" y="431609"/>
                <a:ext cx="2176621" cy="1251625"/>
              </a:xfrm>
              <a:prstGeom prst="rect">
                <a:avLst/>
              </a:prstGeom>
              <a:blipFill>
                <a:blip r:embed="rId4"/>
                <a:stretch>
                  <a:fillRect l="-1401" t="-63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26826" y="425991"/>
                <a:ext cx="2910320" cy="2816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Our problem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betas and thetas</a:t>
                </a: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sensor data points</a:t>
                </a:r>
              </a:p>
              <a:p>
                <a:pPr algn="ctr">
                  <a:lnSpc>
                    <a:spcPts val="1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zeros for betas and how much do we expect thetas to change between two frames</a:t>
                </a:r>
              </a:p>
              <a:p>
                <a:pPr algn="ctr">
                  <a:lnSpc>
                    <a:spcPts val="1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senor noise</a:t>
                </a:r>
                <a:endParaRPr lang="en-GB" sz="1600" b="1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GB" sz="2000">
                  <a:latin typeface="Calibri" panose="020F0502020204030204" pitchFamily="34" charset="0"/>
                </a:endParaRPr>
              </a:p>
              <a:p>
                <a:pPr algn="ctr"/>
                <a:endParaRPr lang="en-GB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826" y="425991"/>
                <a:ext cx="2910320" cy="2816156"/>
              </a:xfrm>
              <a:prstGeom prst="rect">
                <a:avLst/>
              </a:prstGeom>
              <a:blipFill>
                <a:blip r:embed="rId5"/>
                <a:stretch>
                  <a:fillRect t="-2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922389" y="22098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1480" y="78486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37146" y="22098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" y="267462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1480" y="22860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1480" y="22860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8121" y="3437559"/>
                <a:ext cx="2155783" cy="3006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Notations</a:t>
                </a:r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" y="3437559"/>
                <a:ext cx="2155783" cy="3006657"/>
              </a:xfrm>
              <a:prstGeom prst="rect">
                <a:avLst/>
              </a:prstGeom>
              <a:blipFill>
                <a:blip r:embed="rId6"/>
                <a:stretch>
                  <a:fillRect t="-2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15715" y="3437559"/>
                <a:ext cx="4752825" cy="2185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000" b="1" dirty="0"/>
                  <a:t>Notations</a:t>
                </a:r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b="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 process noise covariance</a:t>
                </a:r>
              </a:p>
              <a:p>
                <a:pPr algn="ctr"/>
                <a:r>
                  <a:rPr lang="en-GB" sz="1400" dirty="0">
                    <a:latin typeface="Consolas" panose="020B0609020204030204" pitchFamily="49" charset="0"/>
                  </a:rPr>
                  <a:t>x = x-true + Q *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randn</a:t>
                </a:r>
                <a:r>
                  <a:rPr lang="en-GB" sz="1400" dirty="0">
                    <a:latin typeface="Consolas" panose="020B0609020204030204" pitchFamily="49" charset="0"/>
                  </a:rPr>
                  <a:t>(n, 1)</a:t>
                </a:r>
                <a:endParaRPr lang="en-GB" sz="1400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:r>
                  <a:rPr lang="en-GB" sz="2000" dirty="0">
                    <a:latin typeface="Calibri" panose="020F0502020204030204" pitchFamily="34" charset="0"/>
                  </a:rPr>
                  <a:t>measurement noise covariance</a:t>
                </a:r>
              </a:p>
              <a:p>
                <a:pPr algn="ctr"/>
                <a:r>
                  <a:rPr lang="en-GB" sz="1400" dirty="0">
                    <a:latin typeface="Consolas" panose="020B0609020204030204" pitchFamily="49" charset="0"/>
                  </a:rPr>
                  <a:t>data-points{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} = model-points{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} + …</a:t>
                </a:r>
              </a:p>
              <a:p>
                <a:pPr algn="ctr"/>
                <a:r>
                  <a:rPr lang="en-GB" sz="1400" dirty="0" err="1">
                    <a:latin typeface="Consolas" panose="020B0609020204030204" pitchFamily="49" charset="0"/>
                  </a:rPr>
                  <a:t>Rk</a:t>
                </a:r>
                <a:r>
                  <a:rPr lang="en-GB" sz="1400" dirty="0">
                    <a:latin typeface="Consolas" panose="020B0609020204030204" pitchFamily="49" charset="0"/>
                  </a:rPr>
                  <a:t>(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,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) *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randn</a:t>
                </a:r>
                <a:r>
                  <a:rPr lang="en-GB" sz="1400" dirty="0">
                    <a:latin typeface="Consolas" panose="020B0609020204030204" pitchFamily="49" charset="0"/>
                  </a:rPr>
                  <a:t>(2, 1)</a:t>
                </a:r>
                <a:endParaRPr lang="en-GB" sz="200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:r>
                  <a:rPr lang="en-GB" sz="2000" dirty="0">
                    <a:latin typeface="Calibri" panose="020F0502020204030204" pitchFamily="34" charset="0"/>
                  </a:rPr>
                  <a:t>estimate error covariance</a:t>
                </a:r>
              </a:p>
              <a:p>
                <a:pPr algn="ctr"/>
                <a:endParaRPr lang="en-GB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15" y="3437559"/>
                <a:ext cx="4752825" cy="2185214"/>
              </a:xfrm>
              <a:prstGeom prst="rect">
                <a:avLst/>
              </a:prstGeom>
              <a:blipFill>
                <a:blip r:embed="rId7"/>
                <a:stretch>
                  <a:fillRect t="-3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45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002" y="654262"/>
                <a:ext cx="10683265" cy="3744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40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 b="0" i="0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400" b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02" y="654262"/>
                <a:ext cx="10683265" cy="3744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4835" y="0"/>
            <a:ext cx="10515600" cy="535644"/>
          </a:xfrm>
        </p:spPr>
        <p:txBody>
          <a:bodyPr>
            <a:noAutofit/>
          </a:bodyPr>
          <a:lstStyle/>
          <a:p>
            <a:pPr algn="ctr"/>
            <a:r>
              <a:rPr lang="en-GB" sz="3400">
                <a:solidFill>
                  <a:srgbClr val="BA4691"/>
                </a:solidFill>
                <a:latin typeface="Cambria" panose="02040503050406030204" pitchFamily="18" charset="0"/>
              </a:rPr>
              <a:t>Batch of two, quadratic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461" y="4517559"/>
                <a:ext cx="10982346" cy="16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eqAr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1" y="4517559"/>
                <a:ext cx="10982346" cy="1629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17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8632" y="979153"/>
                <a:ext cx="8091702" cy="5302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likelihood of the data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prior on the parameters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1600" dirty="0">
                  <a:latin typeface="Cambria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Second order Taylor series expansion about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is an extremum,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b="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positive definite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CH" sz="1600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16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So,  the posterior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and </a:t>
                </a:r>
                <a:r>
                  <a:rPr lang="fr-CH" sz="1600" dirty="0" err="1">
                    <a:latin typeface="Cambria" panose="02040503050406030204" pitchFamily="18" charset="0"/>
                  </a:rPr>
                  <a:t>we</a:t>
                </a:r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  <a:r>
                  <a:rPr lang="fr-CH" sz="1600" dirty="0" err="1">
                    <a:latin typeface="Cambria" panose="02040503050406030204" pitchFamily="18" charset="0"/>
                  </a:rPr>
                  <a:t>already</a:t>
                </a:r>
                <a:r>
                  <a:rPr lang="fr-CH" sz="1600" dirty="0">
                    <a:latin typeface="Cambria" panose="02040503050406030204" pitchFamily="18" charset="0"/>
                  </a:rPr>
                  <a:t>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  <a:r>
                  <a:rPr lang="fr-CH" sz="1600" dirty="0" err="1">
                    <a:latin typeface="Cambria" panose="02040503050406030204" pitchFamily="18" charset="0"/>
                  </a:rPr>
                  <a:t>from</a:t>
                </a:r>
                <a:r>
                  <a:rPr lang="fr-CH" sz="1600" dirty="0">
                    <a:latin typeface="Cambria" panose="02040503050406030204" pitchFamily="18" charset="0"/>
                  </a:rPr>
                  <a:t> the last </a:t>
                </a:r>
                <a:r>
                  <a:rPr lang="fr-CH" sz="1600" dirty="0" err="1">
                    <a:latin typeface="Cambria" panose="02040503050406030204" pitchFamily="18" charset="0"/>
                  </a:rPr>
                  <a:t>step</a:t>
                </a:r>
                <a:r>
                  <a:rPr lang="fr-CH" sz="1600" dirty="0">
                    <a:latin typeface="Cambria" panose="02040503050406030204" pitchFamily="18" charset="0"/>
                  </a:rPr>
                  <a:t> of </a:t>
                </a:r>
                <a:r>
                  <a:rPr lang="fr-CH" sz="1600" dirty="0" err="1">
                    <a:latin typeface="Cambria" panose="02040503050406030204" pitchFamily="18" charset="0"/>
                  </a:rPr>
                  <a:t>optimization</a:t>
                </a:r>
                <a:endParaRPr lang="fr-CH" sz="1600" dirty="0">
                  <a:latin typeface="Cambria" panose="02040503050406030204" pitchFamily="18" charset="0"/>
                </a:endParaRPr>
              </a:p>
              <a:p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  <a:endParaRPr lang="fr-CH" sz="1600" dirty="0">
                  <a:latin typeface="Cambria" panose="02040503050406030204" pitchFamily="18" charset="0"/>
                </a:endParaRPr>
              </a:p>
              <a:p>
                <a:endParaRPr lang="fr-CH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2" y="979153"/>
                <a:ext cx="8091702" cy="5302734"/>
              </a:xfrm>
              <a:prstGeom prst="rect">
                <a:avLst/>
              </a:prstGeom>
              <a:blipFill>
                <a:blip r:embed="rId2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8632" y="0"/>
            <a:ext cx="112319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Laplace Approximation to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7537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2003" y="500769"/>
                <a:ext cx="8698067" cy="6300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200" b="0" i="1">
                  <a:latin typeface="Cambria Math" panose="02040503050406030204" pitchFamily="18" charset="0"/>
                </a:endParaRPr>
              </a:p>
              <a:p>
                <a:endParaRPr lang="en-US" sz="1400" b="0" i="1">
                  <a:latin typeface="Cambria Math" panose="02040503050406030204" pitchFamily="18" charset="0"/>
                </a:endParaRPr>
              </a:p>
              <a:p>
                <a:r>
                  <a:rPr lang="en-US" sz="1400" b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Laplace approximation of posterior distribution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1200" i="1" smtClean="0">
                                <a:solidFill>
                                  <a:srgbClr val="774B85"/>
                                </a:solidFill>
                                <a:latin typeface="Cambria Math" panose="02040503050406030204" pitchFamily="18" charset="0"/>
                              </a:rPr>
                              <m:t>𝑑𝐸</m:t>
                            </m:r>
                            <m:d>
                              <m:dPr>
                                <m:ctrlP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1/2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𝑑𝑑𝐸</m:t>
                    </m:r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1200" b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200" b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ad>
                              <m:radPr>
                                <m:degHide m:val="on"/>
                                <m:ctrlPr>
                                  <a:rPr lang="en-US" sz="12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sz="12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sz="12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𝑑𝑑𝐸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rad>
                          </m:e>
                        </m:d>
                      </m:e>
                      <m:sup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̆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̆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limLow>
                      <m:limLow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200" b="0" i="1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200" b="0" i="0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  <m:sSup>
                                      <m:sSup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200" i="1">
                                                        <a:solidFill>
                                                          <a:srgbClr val="774B8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200" i="1">
                                                        <a:solidFill>
                                                          <a:srgbClr val="774B8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acc>
                                                            <m:accPr>
                                                              <m:chr m:val="̂"/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acc>
                                                            <m:accPr>
                                                              <m:chr m:val="̂"/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𝑑𝑑𝐸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</m:oMath>
                </a14:m>
                <a:r>
                  <a:rPr lang="en-US" sz="1200" b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̆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limLow>
                        <m:limLow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sz="1200" i="1" smtClean="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lim>
                      </m:limLow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𝑑𝑑𝐸</m:t>
                                  </m:r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b="0" i="1">
                  <a:latin typeface="Cambria Math" panose="02040503050406030204" pitchFamily="18" charset="0"/>
                </a:endParaRPr>
              </a:p>
              <a:p>
                <a:endParaRPr lang="en-GB" sz="1200">
                  <a:latin typeface="Cambria Math" panose="02040503050406030204" pitchFamily="18" charset="0"/>
                </a:endParaRPr>
              </a:p>
              <a:p>
                <a:r>
                  <a:rPr lang="en-GB" sz="14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Laplace approximation of marginal posterior distribution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/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𝑑𝑑𝐸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200" i="1">
                    <a:solidFill>
                      <a:srgbClr val="BA469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𝑑𝑑𝐸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𝑑𝑑𝐸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>
                  <a:latin typeface="Cambria Math" panose="02040503050406030204" pitchFamily="18" charset="0"/>
                </a:endParaRPr>
              </a:p>
              <a:p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𝑑𝑑𝐸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200" i="1">
                    <a:solidFill>
                      <a:srgbClr val="9B9B9B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1200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2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2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Upp>
                        <m:limUp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lim>
                      </m:limUpp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03" y="500769"/>
                <a:ext cx="8698067" cy="6300571"/>
              </a:xfrm>
              <a:prstGeom prst="rect">
                <a:avLst/>
              </a:prstGeom>
              <a:blipFill>
                <a:blip r:embed="rId2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-36055"/>
            <a:ext cx="12129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BA4691"/>
                </a:solidFill>
                <a:latin typeface="Cambria" panose="02040503050406030204" pitchFamily="18" charset="0"/>
              </a:rPr>
              <a:t>Quadratic-two derivation</a:t>
            </a:r>
          </a:p>
        </p:txBody>
      </p:sp>
    </p:spTree>
    <p:extLst>
      <p:ext uri="{BB962C8B-B14F-4D97-AF65-F5344CB8AC3E}">
        <p14:creationId xmlns:p14="http://schemas.microsoft.com/office/powerpoint/2010/main" val="305762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7204" y="4072128"/>
                <a:ext cx="4673372" cy="230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Joint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400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Marginal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endParaRPr lang="en-US" sz="1400" dirty="0"/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Conditional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04" y="4072128"/>
                <a:ext cx="4673372" cy="2302040"/>
              </a:xfrm>
              <a:prstGeom prst="rect">
                <a:avLst/>
              </a:prstGeom>
              <a:blipFill>
                <a:blip r:embed="rId2"/>
                <a:stretch>
                  <a:fillRect l="-2347"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70576" y="1162862"/>
                <a:ext cx="6065520" cy="3781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Laplace approximation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joint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1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400" dirty="0"/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marginal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40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GB" sz="14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r>
                  <a:rPr lang="en-US" sz="1200" b="1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?</a:t>
                </a:r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 This posterior is obtained by marginalizing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latin typeface="Cambria" panose="02040503050406030204" pitchFamily="18" charset="0"/>
                </a:endParaRPr>
              </a:p>
              <a:p>
                <a:endParaRPr lang="en-US" sz="1400" dirty="0">
                  <a:solidFill>
                    <a:srgbClr val="448C6A"/>
                  </a:solidFill>
                </a:endParaRP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conditional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r>
                  <a:rPr lang="en-US" sz="1200" b="1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? </a:t>
                </a:r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This posterior is obtained by maximizing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, since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1">
                        <a:solidFill>
                          <a:srgbClr val="92929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b="1" i="1">
                                <a:solidFill>
                                  <a:srgbClr val="92929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solidFill>
                                  <a:srgbClr val="92929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b="1" dirty="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76" y="1162862"/>
                <a:ext cx="6065520" cy="3781613"/>
              </a:xfrm>
              <a:prstGeom prst="rect">
                <a:avLst/>
              </a:prstGeom>
              <a:blipFill>
                <a:blip r:embed="rId3"/>
                <a:stretch>
                  <a:fillRect l="-180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04" y="1162862"/>
            <a:ext cx="3654198" cy="26351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1395" y="42672"/>
            <a:ext cx="634539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Maximization vs. Marginalization</a:t>
            </a:r>
          </a:p>
        </p:txBody>
      </p:sp>
    </p:spTree>
    <p:extLst>
      <p:ext uri="{BB962C8B-B14F-4D97-AF65-F5344CB8AC3E}">
        <p14:creationId xmlns:p14="http://schemas.microsoft.com/office/powerpoint/2010/main" val="44154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26864" y="4230167"/>
                <a:ext cx="7146765" cy="698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−2, 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b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4" y="4230167"/>
                <a:ext cx="7146765" cy="698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371395" y="42672"/>
            <a:ext cx="589296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vs Quadratic-two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3212" y="1749711"/>
                <a:ext cx="2751715" cy="1223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Kalman Filter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̆"/>
                        <m:ctrlPr>
                          <a:rPr lang="en-US" sz="160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1749711"/>
                <a:ext cx="2751715" cy="1223412"/>
              </a:xfrm>
              <a:prstGeom prst="rect">
                <a:avLst/>
              </a:prstGeom>
              <a:blipFill>
                <a:blip r:embed="rId3"/>
                <a:stretch>
                  <a:fillRect l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51248" y="1800296"/>
                <a:ext cx="5047488" cy="2554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Quadratic-two</a:t>
                </a:r>
                <a:endParaRPr lang="en-US" sz="17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48" y="1800296"/>
                <a:ext cx="5047488" cy="2554097"/>
              </a:xfrm>
              <a:prstGeom prst="rect">
                <a:avLst/>
              </a:prstGeom>
              <a:blipFill>
                <a:blip r:embed="rId4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0653" y="1012367"/>
                <a:ext cx="61910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3" y="1012367"/>
                <a:ext cx="6191054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212" y="3039556"/>
                <a:ext cx="3231141" cy="2257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  <m:d>
                                  <m:d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0"/>
              </a:p>
              <a:p>
                <a:endParaRPr lang="en-GB" sz="1600" i="1">
                  <a:latin typeface="Cambria Math" panose="02040503050406030204" pitchFamily="18" charset="0"/>
                </a:endParaRPr>
              </a:p>
              <a:p>
                <a:endParaRPr lang="en-GB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600"/>
              </a:p>
              <a:p>
                <a:endParaRPr lang="en-GB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3039556"/>
                <a:ext cx="3231141" cy="2257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9730" y="634106"/>
                <a:ext cx="8698067" cy="5947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GB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200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Σ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 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d>
                                                <m:d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GB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sz="1200"/>
              </a:p>
              <a:p>
                <a:endParaRPr lang="en-GB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sz="1200">
                  <a:solidFill>
                    <a:srgbClr val="9B9B9B"/>
                  </a:solidFill>
                </a:endParaRPr>
              </a:p>
              <a:p>
                <a:endParaRPr lang="en-GB" sz="120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sz="1200" b="0" i="1" smtClean="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>
                    <a:solidFill>
                      <a:srgbClr val="9B9B9B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endParaRPr lang="en-GB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30" y="634106"/>
                <a:ext cx="8698067" cy="5947269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" y="33395"/>
                <a:ext cx="56814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Quadratic one - 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3395"/>
                <a:ext cx="5681472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08022" y="5825090"/>
            <a:ext cx="4006218" cy="375920"/>
          </a:xfrm>
          <a:prstGeom prst="rect">
            <a:avLst/>
          </a:prstGeom>
          <a:noFill/>
          <a:ln w="28575">
            <a:solidFill>
              <a:srgbClr val="BA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7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226498"/>
                <a:ext cx="11163300" cy="4599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Batch online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/>
                  <a:t>Batch independent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>
                    <a:latin typeface="Cambria Math" panose="02040503050406030204" pitchFamily="18" charset="0"/>
                  </a:rPr>
                  <a:t>Quadratic-one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/>
                  <a:t>Kalman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26498"/>
                <a:ext cx="11163300" cy="4599208"/>
              </a:xfrm>
              <a:prstGeom prst="rect">
                <a:avLst/>
              </a:prstGeo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0755777" y="104577"/>
            <a:ext cx="1161210" cy="1145103"/>
            <a:chOff x="9658496" y="500817"/>
            <a:chExt cx="2186793" cy="2156460"/>
          </a:xfrm>
        </p:grpSpPr>
        <p:sp>
          <p:nvSpPr>
            <p:cNvPr id="2" name="Oval 1"/>
            <p:cNvSpPr/>
            <p:nvPr/>
          </p:nvSpPr>
          <p:spPr>
            <a:xfrm>
              <a:off x="10279379" y="500817"/>
              <a:ext cx="487680" cy="2156460"/>
            </a:xfrm>
            <a:prstGeom prst="ellipse">
              <a:avLst/>
            </a:prstGeom>
            <a:noFill/>
            <a:ln w="28575">
              <a:solidFill>
                <a:srgbClr val="448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012825" y="500817"/>
              <a:ext cx="1020788" cy="1018666"/>
            </a:xfrm>
            <a:prstGeom prst="ellipse">
              <a:avLst/>
            </a:prstGeom>
            <a:noFill/>
            <a:ln w="28575">
              <a:solidFill>
                <a:srgbClr val="C9C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658496" y="628442"/>
              <a:ext cx="1020788" cy="1018666"/>
            </a:xfrm>
            <a:prstGeom prst="ellipse">
              <a:avLst/>
            </a:prstGeom>
            <a:noFill/>
            <a:ln w="28575">
              <a:solidFill>
                <a:srgbClr val="BA46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8749151">
              <a:off x="10523219" y="415734"/>
              <a:ext cx="487680" cy="21564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6941" y="5657671"/>
            <a:ext cx="1221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the next frame is strictly less certain, it will hold the value, otherwise, weird things may happen</a:t>
            </a:r>
          </a:p>
          <a:p>
            <a:r>
              <a:rPr lang="en-US"/>
              <a:t>Holding to the previous value with constant radius is probably causing the problems. Try to replace this with probabilistic holding</a:t>
            </a:r>
          </a:p>
          <a:p>
            <a:r>
              <a:rPr lang="en-US"/>
              <a:t>Think if this can explain the behavior of batch 5 or 15. Try to simulate it</a:t>
            </a:r>
          </a:p>
          <a:p>
            <a:r>
              <a:rPr lang="en-US"/>
              <a:t>Try alternating optimization to verify the simulation. Compare the results.</a:t>
            </a:r>
          </a:p>
        </p:txBody>
      </p:sp>
    </p:spTree>
    <p:extLst>
      <p:ext uri="{BB962C8B-B14F-4D97-AF65-F5344CB8AC3E}">
        <p14:creationId xmlns:p14="http://schemas.microsoft.com/office/powerpoint/2010/main" val="104104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1720018"/>
                <a:ext cx="11163300" cy="979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720018"/>
                <a:ext cx="11163300" cy="979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1" y="5895843"/>
                <a:ext cx="9875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the objective function is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 distributions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 given by each independent frame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 and the independent distribution at the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5895843"/>
                <a:ext cx="9875520" cy="646331"/>
              </a:xfrm>
              <a:prstGeom prst="rect">
                <a:avLst/>
              </a:prstGeom>
              <a:blipFill>
                <a:blip r:embed="rId3"/>
                <a:stretch>
                  <a:fillRect l="-49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87968" y="2053627"/>
                <a:ext cx="3473002" cy="715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rad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968" y="2053627"/>
                <a:ext cx="3473002" cy="715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3840" y="2838454"/>
                <a:ext cx="2375009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838454"/>
                <a:ext cx="2375009" cy="877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– 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200" y="3627192"/>
                <a:ext cx="7070461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27192"/>
                <a:ext cx="7070461" cy="877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4320" y="1172218"/>
                <a:ext cx="9250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172218"/>
                <a:ext cx="9250802" cy="369332"/>
              </a:xfrm>
              <a:prstGeom prst="rect">
                <a:avLst/>
              </a:prstGeom>
              <a:blipFill>
                <a:blip r:embed="rId2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Quadratic-one – 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13404" y="1889671"/>
                <a:ext cx="4802276" cy="983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04" y="1889671"/>
                <a:ext cx="4802276" cy="98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6112" y="2699177"/>
                <a:ext cx="3463384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2" y="2699177"/>
                <a:ext cx="3463384" cy="877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6112" y="2202091"/>
                <a:ext cx="4780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2" y="2202091"/>
                <a:ext cx="4780091" cy="369332"/>
              </a:xfrm>
              <a:prstGeom prst="rect">
                <a:avLst/>
              </a:prstGeom>
              <a:blipFill>
                <a:blip r:embed="rId5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381" y="1705005"/>
                <a:ext cx="4781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1" y="1705005"/>
                <a:ext cx="4781822" cy="369332"/>
              </a:xfrm>
              <a:prstGeom prst="rect">
                <a:avLst/>
              </a:prstGeom>
              <a:blipFill>
                <a:blip r:embed="rId6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0080" y="5158587"/>
                <a:ext cx="11384280" cy="611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158587"/>
                <a:ext cx="11384280" cy="611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008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1619612"/>
                <a:ext cx="11163300" cy="3012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Calisto MT" panose="02040603050505030304" pitchFamily="18" charset="0"/>
                  </a:rPr>
                  <a:t>Batch online two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Batch independent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>
                  <a:solidFill>
                    <a:srgbClr val="448C6A"/>
                  </a:solidFill>
                </a:endParaRPr>
              </a:p>
              <a:p>
                <a:r>
                  <a:rPr lang="en-US" sz="1400">
                    <a:latin typeface="Cambria Math" panose="02040503050406030204" pitchFamily="18" charset="0"/>
                  </a:rPr>
                  <a:t>Quadratic-two maximization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Kalman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19612"/>
                <a:ext cx="11163300" cy="3012748"/>
              </a:xfrm>
              <a:prstGeom prst="rect">
                <a:avLst/>
              </a:prstGeom>
              <a:blipFill>
                <a:blip r:embed="rId2"/>
                <a:stretch>
                  <a:fillRect l="-5188" t="-405" b="-3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43841" y="1386334"/>
            <a:ext cx="11559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Current Optimizations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1" y="4672168"/>
            <a:ext cx="11559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Alternatives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3840" y="4930054"/>
                <a:ext cx="11163300" cy="2027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Calisto MT" panose="02040603050505030304" pitchFamily="18" charset="0"/>
                  </a:rPr>
                  <a:t>Kalman-two</a:t>
                </a:r>
                <a:endParaRPr lang="en-US" sz="1400">
                  <a:solidFill>
                    <a:srgbClr val="448C6A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?</a:t>
                </a:r>
                <a:endParaRPr lang="en-US" sz="1400">
                  <a:solidFill>
                    <a:srgbClr val="448C6A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930054"/>
                <a:ext cx="11163300" cy="2027478"/>
              </a:xfrm>
              <a:prstGeom prst="rect">
                <a:avLst/>
              </a:prstGeom>
              <a:blipFill>
                <a:blip r:embed="rId3"/>
                <a:stretch>
                  <a:fillRect l="-164" t="-4217" b="-39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0560" y="28999"/>
            <a:ext cx="11664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Independent “Laplace Approximation”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3840" y="268396"/>
                <a:ext cx="1938800" cy="1105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40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/>
                  <a:t> </a:t>
                </a:r>
              </a:p>
              <a:p>
                <a:r>
                  <a:rPr lang="en-US" sz="1400">
                    <a:latin typeface="Cambria" panose="02040503050406030204" pitchFamily="18" charset="0"/>
                  </a:rPr>
                  <a:t>Posterior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68396"/>
                <a:ext cx="1938800" cy="1105816"/>
              </a:xfrm>
              <a:prstGeom prst="rect">
                <a:avLst/>
              </a:prstGeom>
              <a:blipFill>
                <a:blip r:embed="rId4"/>
                <a:stretch>
                  <a:fillRect l="-943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3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7811432" cy="57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0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3708" y="74540"/>
                <a:ext cx="8996680" cy="6834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 i="1">
                    <a:latin typeface="Cambria Math" panose="02040503050406030204" pitchFamily="18" charset="0"/>
                  </a:rPr>
                  <a:t>…</a:t>
                </a:r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 b="0">
                    <a:latin typeface="Cambria Math" panose="02040503050406030204" pitchFamily="18" charset="0"/>
                  </a:rPr>
                  <a:t>Laplace approximation of posterior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𝑑𝑑𝐸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latin typeface="Cambria Math" panose="02040503050406030204" pitchFamily="18" charset="0"/>
                  </a:rPr>
                  <a:t>where</a:t>
                </a:r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𝑑𝑑𝐸</m:t>
                      </m:r>
                      <m:d>
                        <m:d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448C6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𝑑𝑑𝐸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GB" sz="1600">
                  <a:latin typeface="Cambria Math" panose="02040503050406030204" pitchFamily="18" charset="0"/>
                </a:endParaRPr>
              </a:p>
              <a:p>
                <a:r>
                  <a:rPr lang="en-GB" sz="1600">
                    <a:latin typeface="Cambria Math" panose="02040503050406030204" pitchFamily="18" charset="0"/>
                  </a:rPr>
                  <a:t>Laplace approximation of marginal posterior distribution </a:t>
                </a: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sz="1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GB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̆"/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sz="16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nary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600"/>
              </a:p>
              <a:p>
                <a:endParaRPr lang="en-GB" sz="1600"/>
              </a:p>
              <a:p>
                <a:endParaRPr lang="en-GB" sz="16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8" y="74540"/>
                <a:ext cx="8996680" cy="6834050"/>
              </a:xfrm>
              <a:prstGeom prst="rect">
                <a:avLst/>
              </a:prstGeom>
              <a:blipFill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4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vs Quadratic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3763" y="1119376"/>
                <a:ext cx="5722509" cy="3489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200" b="0" i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b="0" i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12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63" y="1119376"/>
                <a:ext cx="5722509" cy="3489545"/>
              </a:xfrm>
              <a:prstGeom prst="rect">
                <a:avLst/>
              </a:prstGeom>
              <a:blipFill>
                <a:blip r:embed="rId2"/>
                <a:stretch>
                  <a:fillRect l="-958" b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98948" y="2123248"/>
                <a:ext cx="4382206" cy="11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>
                  <a:solidFill>
                    <a:schemeClr val="tx1"/>
                  </a:solidFill>
                </a:endParaRPr>
              </a:p>
              <a:p>
                <a:endParaRPr lang="en-GB" sz="12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48" y="2123248"/>
                <a:ext cx="4382206" cy="1132361"/>
              </a:xfrm>
              <a:prstGeom prst="rect">
                <a:avLst/>
              </a:prstGeom>
              <a:blipFill>
                <a:blip r:embed="rId3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6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6275" y="3777162"/>
                <a:ext cx="3349315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75" y="3777162"/>
                <a:ext cx="3349315" cy="7184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63512" y="3777162"/>
                <a:ext cx="4118692" cy="1245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12" y="3777162"/>
                <a:ext cx="4118692" cy="124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5433114" y="872947"/>
            <a:ext cx="0" cy="57513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63512" y="1285982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4865" y="874502"/>
            <a:ext cx="82338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44865" y="872947"/>
            <a:ext cx="0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46419" y="872947"/>
            <a:ext cx="29874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34705" y="6625062"/>
            <a:ext cx="82439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373133" y="5758351"/>
                <a:ext cx="2720039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33" y="5758351"/>
                <a:ext cx="2720039" cy="778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842269" y="5654931"/>
                <a:ext cx="201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69" y="5654931"/>
                <a:ext cx="2013436" cy="276999"/>
              </a:xfrm>
              <a:prstGeom prst="rect">
                <a:avLst/>
              </a:prstGeom>
              <a:blipFill>
                <a:blip r:embed="rId5"/>
                <a:stretch>
                  <a:fillRect l="-2417" t="-11111" r="-6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336281" y="5222496"/>
                <a:ext cx="2050048" cy="3966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281" y="5222496"/>
                <a:ext cx="2050048" cy="396647"/>
              </a:xfrm>
              <a:prstGeom prst="rect">
                <a:avLst/>
              </a:prstGeom>
              <a:blipFill>
                <a:blip r:embed="rId6"/>
                <a:stretch>
                  <a:fillRect l="-1187" t="-1692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869636" y="1417203"/>
                <a:ext cx="3202928" cy="15406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Optimizing a frame independently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36" y="1417203"/>
                <a:ext cx="3202928" cy="1540615"/>
              </a:xfrm>
              <a:prstGeom prst="rect">
                <a:avLst/>
              </a:prstGeom>
              <a:blipFill>
                <a:blip r:embed="rId7"/>
                <a:stretch>
                  <a:fillRect l="-4381" t="-5138" r="-4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2975149" y="3391433"/>
            <a:ext cx="48851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Optimizing a sequence with Kalman-like algorithm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334705" y="3397255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82502" y="894383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“Solve”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54083" y="894383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“Simulate”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0713" y="5508528"/>
                <a:ext cx="2268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713" y="5508528"/>
                <a:ext cx="2268057" cy="276999"/>
              </a:xfrm>
              <a:prstGeom prst="rect">
                <a:avLst/>
              </a:prstGeom>
              <a:blipFill>
                <a:blip r:embed="rId8"/>
                <a:stretch>
                  <a:fillRect l="-2151" t="-26667" r="-618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04508" y="-2677"/>
            <a:ext cx="66945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</a:rPr>
              <a:t>Notation by Dr. Fitzgibbon</a:t>
            </a:r>
            <a:endParaRPr lang="en-US" sz="4800" dirty="0">
              <a:solidFill>
                <a:srgbClr val="BA4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4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645" y="315498"/>
                <a:ext cx="3931654" cy="2815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5" y="315498"/>
                <a:ext cx="3931654" cy="2815258"/>
              </a:xfrm>
              <a:prstGeom prst="rect">
                <a:avLst/>
              </a:prstGeom>
              <a:blipFill>
                <a:blip r:embed="rId2"/>
                <a:stretch>
                  <a:fillRect l="-3876" t="-2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7731" y="316960"/>
                <a:ext cx="4440318" cy="311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 my notation I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31" y="316960"/>
                <a:ext cx="4440318" cy="3119315"/>
              </a:xfrm>
              <a:prstGeom prst="rect">
                <a:avLst/>
              </a:prstGeom>
              <a:blipFill>
                <a:blip r:embed="rId3"/>
                <a:stretch>
                  <a:fillRect l="-3429" t="-2539" r="-2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480" y="3436275"/>
                <a:ext cx="4535985" cy="2195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 my notation II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0" y="3436275"/>
                <a:ext cx="4535985" cy="2195986"/>
              </a:xfrm>
              <a:prstGeom prst="rect">
                <a:avLst/>
              </a:prstGeom>
              <a:blipFill>
                <a:blip r:embed="rId4"/>
                <a:stretch>
                  <a:fillRect l="-2419" t="-3611" r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1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81" y="200133"/>
                <a:ext cx="3969420" cy="2009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b="1" dirty="0"/>
                  <a:t>Extended Information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" y="200133"/>
                <a:ext cx="3969420" cy="2009268"/>
              </a:xfrm>
              <a:prstGeom prst="rect">
                <a:avLst/>
              </a:prstGeom>
              <a:blipFill>
                <a:blip r:embed="rId2"/>
                <a:stretch>
                  <a:fillRect t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79522" y="3066886"/>
                <a:ext cx="3490186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522" y="3066886"/>
                <a:ext cx="3490186" cy="718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6759" y="3138006"/>
                <a:ext cx="332629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759" y="3138006"/>
                <a:ext cx="3326295" cy="616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8066361" y="162671"/>
            <a:ext cx="0" cy="57513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96759" y="575706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8112" y="164226"/>
            <a:ext cx="82338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78112" y="162671"/>
            <a:ext cx="0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79666" y="162671"/>
            <a:ext cx="29874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67952" y="5914786"/>
            <a:ext cx="82439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86882" y="5117261"/>
                <a:ext cx="2641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82" y="5117261"/>
                <a:ext cx="2641621" cy="276999"/>
              </a:xfrm>
              <a:prstGeom prst="rect">
                <a:avLst/>
              </a:prstGeom>
              <a:blipFill>
                <a:blip r:embed="rId5"/>
                <a:stretch>
                  <a:fillRect l="-1613" t="-23913" r="-4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96001" y="5298688"/>
                <a:ext cx="2207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01" y="5298688"/>
                <a:ext cx="2207399" cy="276999"/>
              </a:xfrm>
              <a:prstGeom prst="rect">
                <a:avLst/>
              </a:prstGeom>
              <a:blipFill>
                <a:blip r:embed="rId6"/>
                <a:stretch>
                  <a:fillRect l="-2210" t="-8696" r="-5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0590" y="4472187"/>
                <a:ext cx="2834942" cy="4022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90" y="4472187"/>
                <a:ext cx="2834942" cy="402290"/>
              </a:xfrm>
              <a:prstGeom prst="rect">
                <a:avLst/>
              </a:prstGeom>
              <a:blipFill>
                <a:blip r:embed="rId7"/>
                <a:stretch>
                  <a:fillRect l="-860" t="-1515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98940" y="706927"/>
                <a:ext cx="3210814" cy="12332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Optimizing a frame independently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940" y="706927"/>
                <a:ext cx="3210814" cy="1233286"/>
              </a:xfrm>
              <a:prstGeom prst="rect">
                <a:avLst/>
              </a:prstGeom>
              <a:blipFill>
                <a:blip r:embed="rId8"/>
                <a:stretch>
                  <a:fillRect l="-3985" t="-6436" r="-4175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608396" y="2681157"/>
            <a:ext cx="48851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Optimizing a sequence with Kalman-like algorithm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967952" y="2686979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15749" y="184107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“Solve”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7330" y="184107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“Simulate”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31285" y="4332805"/>
                <a:ext cx="241720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85" y="4332805"/>
                <a:ext cx="2417200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08659" y="2720611"/>
                <a:ext cx="409753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659" y="2720611"/>
                <a:ext cx="4097532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89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779" y="245299"/>
                <a:ext cx="3342710" cy="1867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bg1">
                        <a:lumMod val="50000"/>
                      </a:schemeClr>
                    </a:solidFill>
                  </a:rPr>
                  <a:t>Kalman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9" y="245299"/>
                <a:ext cx="3342710" cy="1867178"/>
              </a:xfrm>
              <a:prstGeom prst="rect">
                <a:avLst/>
              </a:prstGeom>
              <a:blipFill>
                <a:blip r:embed="rId2"/>
                <a:stretch>
                  <a:fillRect t="-4235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3205" y="260246"/>
                <a:ext cx="3256661" cy="1364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bg1">
                        <a:lumMod val="50000"/>
                      </a:schemeClr>
                    </a:solidFill>
                  </a:rPr>
                  <a:t>Information Filter</a:t>
                </a:r>
              </a:p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05" y="260246"/>
                <a:ext cx="3256661" cy="1364412"/>
              </a:xfrm>
              <a:prstGeom prst="rect">
                <a:avLst/>
              </a:prstGeom>
              <a:blipFill>
                <a:blip r:embed="rId3"/>
                <a:stretch>
                  <a:fillRect l="-562" t="-5804" r="-2622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35575" y="1307484"/>
                <a:ext cx="17567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B3516D"/>
                    </a:solidFill>
                  </a:rPr>
                  <a:t>In our case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75" y="1307484"/>
                <a:ext cx="1756757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93535" y="2181864"/>
                <a:ext cx="3456331" cy="1025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Information Filter</a:t>
                </a:r>
              </a:p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35" y="2181864"/>
                <a:ext cx="3456331" cy="1025922"/>
              </a:xfrm>
              <a:prstGeom prst="rect">
                <a:avLst/>
              </a:prstGeom>
              <a:blipFill>
                <a:blip r:embed="rId5"/>
                <a:stretch>
                  <a:fillRect l="-529" t="-7738" r="-2293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73" y="4606248"/>
            <a:ext cx="4784576" cy="892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2539" y="2181864"/>
                <a:ext cx="3254289" cy="1867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Kalman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9" y="2181864"/>
                <a:ext cx="3254289" cy="1867178"/>
              </a:xfrm>
              <a:prstGeom prst="rect">
                <a:avLst/>
              </a:prstGeom>
              <a:blipFill>
                <a:blip r:embed="rId7"/>
                <a:stretch>
                  <a:fillRect t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2539" y="6419071"/>
                <a:ext cx="6924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 am using a standard Kalman filer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9" y="6419071"/>
                <a:ext cx="6924588" cy="400110"/>
              </a:xfrm>
              <a:prstGeom prst="rect">
                <a:avLst/>
              </a:prstGeom>
              <a:blipFill>
                <a:blip r:embed="rId8"/>
                <a:stretch>
                  <a:fillRect l="-880" t="-9091" r="-18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2937" y="5773429"/>
                <a:ext cx="45397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7" y="5773429"/>
                <a:ext cx="4539704" cy="400110"/>
              </a:xfrm>
              <a:prstGeom prst="rect">
                <a:avLst/>
              </a:prstGeom>
              <a:blipFill>
                <a:blip r:embed="rId9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96491" y="4343219"/>
                <a:ext cx="1321131" cy="1331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B3516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rgbClr val="B3516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B3516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91" y="4343219"/>
                <a:ext cx="1321131" cy="1331134"/>
              </a:xfrm>
              <a:prstGeom prst="rect">
                <a:avLst/>
              </a:prstGeom>
              <a:blipFill>
                <a:blip r:embed="rId10"/>
                <a:stretch>
                  <a:fillRect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59134" y="4290295"/>
            <a:ext cx="10373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2000" b="1" dirty="0"/>
              <a:t>Maybeck: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8327" y="4353293"/>
                <a:ext cx="4599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3D8377"/>
                    </a:solidFill>
                  </a:rPr>
                  <a:t>Change the update in KalmanFiler.h</a:t>
                </a:r>
              </a:p>
              <a:p>
                <a:pPr algn="just"/>
                <a:r>
                  <a:rPr lang="en-US" b="1" dirty="0">
                    <a:solidFill>
                      <a:srgbClr val="3D8377"/>
                    </a:solidFill>
                  </a:rPr>
                  <a:t>to match kalman filter equations!</a:t>
                </a:r>
              </a:p>
              <a:p>
                <a:pPr algn="just"/>
                <a:r>
                  <a:rPr lang="en-US" dirty="0"/>
                  <a:t>The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reversed. Kalman filter uses the old version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I used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in the code by mistake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7" y="4353293"/>
                <a:ext cx="4599709" cy="1754326"/>
              </a:xfrm>
              <a:prstGeom prst="rect">
                <a:avLst/>
              </a:prstGeom>
              <a:blipFill>
                <a:blip r:embed="rId11"/>
                <a:stretch>
                  <a:fillRect l="-1194" t="-1736" r="-1061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18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2074" y="3507280"/>
                <a:ext cx="2611099" cy="302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Constant </a:t>
                </a:r>
                <a:endParaRPr lang="en-GB" sz="20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074" y="3507280"/>
                <a:ext cx="2611099" cy="3026470"/>
              </a:xfrm>
              <a:prstGeom prst="rect">
                <a:avLst/>
              </a:prstGeom>
              <a:blipFill>
                <a:blip r:embed="rId2"/>
                <a:stretch>
                  <a:fillRect l="-699" t="-2616" r="-4196" b="-1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7" y="166281"/>
            <a:ext cx="3502495" cy="32785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872" y="195388"/>
            <a:ext cx="3619066" cy="3189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2896" y="3507280"/>
                <a:ext cx="3751027" cy="30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Hand Tracking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000">
                  <a:solidFill>
                    <a:srgbClr val="CC0099"/>
                  </a:solidFill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96" y="3507280"/>
                <a:ext cx="3751027" cy="3051220"/>
              </a:xfrm>
              <a:prstGeom prst="rect">
                <a:avLst/>
              </a:prstGeom>
              <a:blipFill>
                <a:blip r:embed="rId5"/>
                <a:stretch>
                  <a:fillRect l="-1138" t="-2595" r="-2114" b="-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74172" y="1414626"/>
                <a:ext cx="5069145" cy="4571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Kalman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72" y="1414626"/>
                <a:ext cx="5069145" cy="4571508"/>
              </a:xfrm>
              <a:prstGeom prst="rect">
                <a:avLst/>
              </a:prstGeom>
              <a:blipFill>
                <a:blip r:embed="rId2"/>
                <a:stretch>
                  <a:fillRect l="-3005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0105" y="1414626"/>
                <a:ext cx="3275064" cy="3466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Extended Kalman Filter</a:t>
                </a: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  <a:endParaRPr lang="en-GB" sz="2000" b="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05" y="1414626"/>
                <a:ext cx="3275064" cy="3466975"/>
              </a:xfrm>
              <a:prstGeom prst="rect">
                <a:avLst/>
              </a:prstGeom>
              <a:blipFill>
                <a:blip r:embed="rId3"/>
                <a:stretch>
                  <a:fillRect l="-4842" t="-2285" r="-1304" b="-2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429369" y="1295400"/>
            <a:ext cx="0" cy="45796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3080" y="1737360"/>
            <a:ext cx="911266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83080" y="1295400"/>
            <a:ext cx="911266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83080" y="1277466"/>
            <a:ext cx="0" cy="45975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95743" y="1277466"/>
            <a:ext cx="0" cy="45975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3911" y="5875020"/>
            <a:ext cx="913183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3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5373" y="2085809"/>
                <a:ext cx="3277436" cy="277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Kalman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r>
                  <a:rPr lang="en-GB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73" y="2085809"/>
                <a:ext cx="3277436" cy="2772106"/>
              </a:xfrm>
              <a:prstGeom prst="rect">
                <a:avLst/>
              </a:prstGeom>
              <a:blipFill>
                <a:blip r:embed="rId2"/>
                <a:stretch>
                  <a:fillRect l="-4833" t="-2857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35540" y="2085809"/>
                <a:ext cx="3936462" cy="2538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Extended Information Filter</a:t>
                </a: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40" y="2085809"/>
                <a:ext cx="3936462" cy="2538259"/>
              </a:xfrm>
              <a:prstGeom prst="rect">
                <a:avLst/>
              </a:prstGeom>
              <a:blipFill>
                <a:blip r:embed="rId3"/>
                <a:stretch>
                  <a:fillRect l="-3870" t="-3118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825259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99534" y="2405608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226040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99534" y="4765826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99534" y="1970254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9534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4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76576" y="1414626"/>
                <a:ext cx="5064335" cy="3458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76" y="1414626"/>
                <a:ext cx="5064335" cy="3458639"/>
              </a:xfrm>
              <a:prstGeom prst="rect">
                <a:avLst/>
              </a:prstGeom>
              <a:blipFill>
                <a:blip r:embed="rId2"/>
                <a:stretch>
                  <a:fillRect l="-3133" t="-2293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429369" y="1295400"/>
            <a:ext cx="0" cy="3596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88720" y="1737360"/>
            <a:ext cx="97070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88720" y="1295400"/>
            <a:ext cx="97070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8720" y="127746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95743" y="127746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88720" y="4892040"/>
            <a:ext cx="969547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66045" y="1414626"/>
                <a:ext cx="3931654" cy="2815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45" y="1414626"/>
                <a:ext cx="3931654" cy="2815258"/>
              </a:xfrm>
              <a:prstGeom prst="rect">
                <a:avLst/>
              </a:prstGeom>
              <a:blipFill>
                <a:blip r:embed="rId3"/>
                <a:stretch>
                  <a:fillRect l="-3876" t="-2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3283" y="1346466"/>
                <a:ext cx="5064335" cy="3458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83" y="1346466"/>
                <a:ext cx="5064335" cy="3458639"/>
              </a:xfrm>
              <a:prstGeom prst="rect">
                <a:avLst/>
              </a:prstGeom>
              <a:blipFill>
                <a:blip r:embed="rId2"/>
                <a:stretch>
                  <a:fillRect l="-3008" t="-2293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cxnSpLocks/>
          </p:cNvCxnSpPr>
          <p:nvPr/>
        </p:nvCxnSpPr>
        <p:spPr>
          <a:xfrm>
            <a:off x="5668403" y="1277466"/>
            <a:ext cx="0" cy="384547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9181" y="1737360"/>
            <a:ext cx="1132528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9181" y="1295400"/>
            <a:ext cx="1132528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181" y="1284840"/>
            <a:ext cx="0" cy="383810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1736402" y="1290795"/>
            <a:ext cx="0" cy="38321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9181" y="5122945"/>
            <a:ext cx="113072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81719" y="1871627"/>
                <a:ext cx="6916124" cy="3125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Iterated Extended Information Filter</a:t>
                </a:r>
              </a:p>
              <a:p>
                <a:r>
                  <a:rPr lang="en-GB" sz="2000" b="1" i="0" dirty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 dirty="0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sup>
                              </m:sSubSup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19" y="1871627"/>
                <a:ext cx="6916124" cy="3125664"/>
              </a:xfrm>
              <a:prstGeom prst="rect">
                <a:avLst/>
              </a:prstGeom>
              <a:blipFill>
                <a:blip r:embed="rId3"/>
                <a:stretch>
                  <a:fillRect l="-2203" t="-2534" b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1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9158" y="295158"/>
                <a:ext cx="5064335" cy="312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endParaRPr lang="en-GB" sz="2000" b="1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8" y="295158"/>
                <a:ext cx="5064335" cy="3126112"/>
              </a:xfrm>
              <a:prstGeom prst="rect">
                <a:avLst/>
              </a:prstGeom>
              <a:blipFill>
                <a:blip r:embed="rId2"/>
                <a:stretch>
                  <a:fillRect l="-3133" t="-2534" b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32024" y="295158"/>
                <a:ext cx="4099007" cy="338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IEIF in LM notation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GB" sz="2000" dirty="0"/>
                  <a:t>denote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 dirty="0"/>
                  <a:t> - certainty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GB" sz="2000" dirty="0"/>
                  <a:t>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b="1" i="0" dirty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24" y="295158"/>
                <a:ext cx="4099007" cy="3384516"/>
              </a:xfrm>
              <a:prstGeom prst="rect">
                <a:avLst/>
              </a:prstGeom>
              <a:blipFill>
                <a:blip r:embed="rId3"/>
                <a:stretch>
                  <a:fillRect l="-3869" t="-2338" b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122789" y="160020"/>
            <a:ext cx="0" cy="3596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7700" y="601980"/>
            <a:ext cx="101108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700" y="142300"/>
            <a:ext cx="10110883" cy="177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7700" y="14208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758583" y="14208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" y="3756660"/>
            <a:ext cx="1009933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110621</TotalTime>
  <Words>3082</Words>
  <Application>Microsoft Office PowerPoint</Application>
  <PresentationFormat>Widescreen</PresentationFormat>
  <Paragraphs>558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Calisto MT</vt:lpstr>
      <vt:lpstr>Cambria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Iterated Extended Kalman Filter</vt:lpstr>
      <vt:lpstr>Iterated Extended Kalman Filter</vt:lpstr>
      <vt:lpstr>Bayesian Derivation of Kalman Filter – Part 1</vt:lpstr>
      <vt:lpstr>Bayesian Derivation of Kalman Filter – Part 2</vt:lpstr>
      <vt:lpstr>Bayesian Derivation of Kalman Filter – Part 3</vt:lpstr>
      <vt:lpstr>Bayesian Derivation of Batch Optimization</vt:lpstr>
      <vt:lpstr>Maximization vs. Marginalization</vt:lpstr>
      <vt:lpstr>Plug in normal distributions in place of p(⋅)</vt:lpstr>
      <vt:lpstr>PowerPoint Presentation</vt:lpstr>
      <vt:lpstr>Batch of two, quadratic expansion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524</cp:revision>
  <dcterms:created xsi:type="dcterms:W3CDTF">2016-09-06T14:55:02Z</dcterms:created>
  <dcterms:modified xsi:type="dcterms:W3CDTF">2017-02-24T08:08:02Z</dcterms:modified>
</cp:coreProperties>
</file>