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2" r:id="rId2"/>
    <p:sldId id="313" r:id="rId3"/>
    <p:sldId id="318" r:id="rId4"/>
    <p:sldId id="266" r:id="rId5"/>
    <p:sldId id="317" r:id="rId6"/>
    <p:sldId id="371" r:id="rId7"/>
    <p:sldId id="360" r:id="rId8"/>
    <p:sldId id="364" r:id="rId9"/>
    <p:sldId id="329" r:id="rId10"/>
    <p:sldId id="367" r:id="rId11"/>
    <p:sldId id="370" r:id="rId12"/>
    <p:sldId id="335" r:id="rId13"/>
    <p:sldId id="333" r:id="rId14"/>
    <p:sldId id="331" r:id="rId15"/>
    <p:sldId id="332" r:id="rId16"/>
    <p:sldId id="361" r:id="rId17"/>
    <p:sldId id="363" r:id="rId18"/>
    <p:sldId id="362" r:id="rId19"/>
    <p:sldId id="372" r:id="rId20"/>
    <p:sldId id="3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scellaneous" id="{D8E878B1-3FDC-4F16-8573-6078175BC045}">
          <p14:sldIdLst>
            <p14:sldId id="312"/>
            <p14:sldId id="313"/>
            <p14:sldId id="318"/>
            <p14:sldId id="266"/>
            <p14:sldId id="317"/>
            <p14:sldId id="371"/>
            <p14:sldId id="360"/>
            <p14:sldId id="364"/>
          </p14:sldIdLst>
        </p14:section>
        <p14:section name="Batch" id="{844347DC-8677-4FC7-9070-ABDA707169E3}">
          <p14:sldIdLst>
            <p14:sldId id="329"/>
            <p14:sldId id="367"/>
            <p14:sldId id="370"/>
          </p14:sldIdLst>
        </p14:section>
        <p14:section name="Semantics" id="{D50FB6FE-CA87-43E2-A687-012FD706882F}">
          <p14:sldIdLst>
            <p14:sldId id="335"/>
            <p14:sldId id="333"/>
            <p14:sldId id="331"/>
            <p14:sldId id="332"/>
            <p14:sldId id="361"/>
            <p14:sldId id="363"/>
            <p14:sldId id="362"/>
            <p14:sldId id="372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377"/>
    <a:srgbClr val="F8CBAD"/>
    <a:srgbClr val="B3516D"/>
    <a:srgbClr val="BFBFBF"/>
    <a:srgbClr val="BDEEFF"/>
    <a:srgbClr val="FFDBC5"/>
    <a:srgbClr val="EEEEEE"/>
    <a:srgbClr val="FFE3C5"/>
    <a:srgbClr val="99CB95"/>
    <a:srgbClr val="FCF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6744" autoAdjust="0"/>
  </p:normalViewPr>
  <p:slideViewPr>
    <p:cSldViewPr snapToGrid="0">
      <p:cViewPr varScale="1">
        <p:scale>
          <a:sx n="83" d="100"/>
          <a:sy n="83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72D2-8C6B-43CF-BA26-6FBE1981829C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C116-FCA2-43FC-8A02-8BBDA63C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2BAEF-1655-4B13-8CFF-4B50D7555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5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2BAEF-1655-4B13-8CFF-4B50D7555C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7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0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2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7890-242A-4A7F-882E-CF60CB35266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0.png"/><Relationship Id="rId13" Type="http://schemas.openxmlformats.org/officeDocument/2006/relationships/image" Target="../media/image266.png"/><Relationship Id="rId18" Type="http://schemas.openxmlformats.org/officeDocument/2006/relationships/image" Target="../media/image269.png"/><Relationship Id="rId3" Type="http://schemas.openxmlformats.org/officeDocument/2006/relationships/image" Target="../media/image2410.png"/><Relationship Id="rId7" Type="http://schemas.openxmlformats.org/officeDocument/2006/relationships/image" Target="../media/image2450.png"/><Relationship Id="rId12" Type="http://schemas.openxmlformats.org/officeDocument/2006/relationships/image" Target="../media/image2650.png"/><Relationship Id="rId17" Type="http://schemas.openxmlformats.org/officeDocument/2006/relationships/image" Target="../media/image26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0.png"/><Relationship Id="rId5" Type="http://schemas.openxmlformats.org/officeDocument/2006/relationships/image" Target="../media/image2430.png"/><Relationship Id="rId15" Type="http://schemas.openxmlformats.org/officeDocument/2006/relationships/image" Target="../media/image2490.png"/><Relationship Id="rId19" Type="http://schemas.openxmlformats.org/officeDocument/2006/relationships/image" Target="../media/image270.png"/><Relationship Id="rId4" Type="http://schemas.openxmlformats.org/officeDocument/2006/relationships/image" Target="../media/image2420.png"/><Relationship Id="rId9" Type="http://schemas.openxmlformats.org/officeDocument/2006/relationships/image" Target="../media/image2470.png"/><Relationship Id="rId14" Type="http://schemas.openxmlformats.org/officeDocument/2006/relationships/image" Target="../media/image24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3" Type="http://schemas.microsoft.com/office/2007/relationships/hdphoto" Target="../media/hdphoto1.wdp"/><Relationship Id="rId7" Type="http://schemas.openxmlformats.org/officeDocument/2006/relationships/image" Target="../media/image27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image" Target="../media/image273.png"/><Relationship Id="rId10" Type="http://schemas.openxmlformats.org/officeDocument/2006/relationships/image" Target="../media/image278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0.png"/><Relationship Id="rId7" Type="http://schemas.openxmlformats.org/officeDocument/2006/relationships/image" Target="../media/image209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1.png"/><Relationship Id="rId5" Type="http://schemas.openxmlformats.org/officeDocument/2006/relationships/image" Target="../media/image2071.png"/><Relationship Id="rId4" Type="http://schemas.openxmlformats.org/officeDocument/2006/relationships/image" Target="../media/image206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image" Target="../media/image262.png"/><Relationship Id="rId3" Type="http://schemas.openxmlformats.org/officeDocument/2006/relationships/image" Target="../media/image2422.png"/><Relationship Id="rId7" Type="http://schemas.openxmlformats.org/officeDocument/2006/relationships/image" Target="../media/image246.png"/><Relationship Id="rId12" Type="http://schemas.openxmlformats.org/officeDocument/2006/relationships/image" Target="../media/image261.png"/><Relationship Id="rId2" Type="http://schemas.openxmlformats.org/officeDocument/2006/relationships/image" Target="../media/image2412.png"/><Relationship Id="rId16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11" Type="http://schemas.openxmlformats.org/officeDocument/2006/relationships/image" Target="../media/image260.png"/><Relationship Id="rId5" Type="http://schemas.openxmlformats.org/officeDocument/2006/relationships/image" Target="../media/image244.png"/><Relationship Id="rId15" Type="http://schemas.openxmlformats.org/officeDocument/2006/relationships/image" Target="../media/image264.png"/><Relationship Id="rId10" Type="http://schemas.openxmlformats.org/officeDocument/2006/relationships/image" Target="../media/image249.png"/><Relationship Id="rId4" Type="http://schemas.openxmlformats.org/officeDocument/2006/relationships/image" Target="../media/image2432.png"/><Relationship Id="rId9" Type="http://schemas.openxmlformats.org/officeDocument/2006/relationships/image" Target="../media/image248.png"/><Relationship Id="rId14" Type="http://schemas.openxmlformats.org/officeDocument/2006/relationships/image" Target="../media/image2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image" Target="../media/image157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1.png"/><Relationship Id="rId3" Type="http://schemas.openxmlformats.org/officeDocument/2006/relationships/image" Target="../media/image1960.png"/><Relationship Id="rId7" Type="http://schemas.openxmlformats.org/officeDocument/2006/relationships/image" Target="../media/image2411.png"/><Relationship Id="rId2" Type="http://schemas.openxmlformats.org/officeDocument/2006/relationships/image" Target="../media/image1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0.png"/><Relationship Id="rId11" Type="http://schemas.openxmlformats.org/officeDocument/2006/relationships/image" Target="../media/image2441.png"/><Relationship Id="rId5" Type="http://schemas.openxmlformats.org/officeDocument/2006/relationships/image" Target="../media/image1980.png"/><Relationship Id="rId10" Type="http://schemas.openxmlformats.org/officeDocument/2006/relationships/image" Target="../media/image2020.png"/><Relationship Id="rId4" Type="http://schemas.openxmlformats.org/officeDocument/2006/relationships/image" Target="../media/image1970.png"/><Relationship Id="rId9" Type="http://schemas.openxmlformats.org/officeDocument/2006/relationships/image" Target="../media/image24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Iteratively reweighted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3296" y="1085669"/>
                <a:ext cx="3901440" cy="5535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700" b="0" dirty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Original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r>
                  <a:rPr lang="en-US" sz="1700" dirty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Robust version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=0  (∗)</m:t>
                      </m:r>
                    </m:oMath>
                  </m:oMathPara>
                </a14:m>
                <a:endParaRPr lang="en-US" sz="1600" dirty="0">
                  <a:solidFill>
                    <a:srgbClr val="BA4691"/>
                  </a:solidFill>
                </a:endParaRP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" y="1085669"/>
                <a:ext cx="3901440" cy="5535041"/>
              </a:xfrm>
              <a:prstGeom prst="rect">
                <a:avLst/>
              </a:prstGeom>
              <a:blipFill>
                <a:blip r:embed="rId2"/>
                <a:stretch>
                  <a:fillRect l="-3281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10784" y="1004278"/>
                <a:ext cx="3840480" cy="182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The system (*) is solving the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160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since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84" y="1004278"/>
                <a:ext cx="3840480" cy="1822487"/>
              </a:xfrm>
              <a:prstGeom prst="rect">
                <a:avLst/>
              </a:prstGeom>
              <a:blipFill>
                <a:blip r:embed="rId3"/>
                <a:stretch>
                  <a:fillRect l="-794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552759" y="2793386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57883" y="2546042"/>
            <a:ext cx="1107026" cy="2501446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0706" y="106530"/>
            <a:ext cx="873830" cy="494095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487" y="106310"/>
            <a:ext cx="2673218" cy="494117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4699" y="106309"/>
            <a:ext cx="233559" cy="2439733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0053" y="1215110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53" y="1215110"/>
                <a:ext cx="217559" cy="222625"/>
              </a:xfrm>
              <a:prstGeom prst="rect">
                <a:avLst/>
              </a:prstGeom>
              <a:blipFill>
                <a:blip r:embed="rId3"/>
                <a:stretch>
                  <a:fillRect l="-16667" t="-18919" r="-50000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56301" y="2472882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01" y="2472882"/>
                <a:ext cx="154529" cy="215444"/>
              </a:xfrm>
              <a:prstGeom prst="rect">
                <a:avLst/>
              </a:prstGeom>
              <a:blipFill>
                <a:blip r:embed="rId4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674172" y="106530"/>
            <a:ext cx="233559" cy="494095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15643" y="2472882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643" y="2472882"/>
                <a:ext cx="154529" cy="225126"/>
              </a:xfrm>
              <a:prstGeom prst="rect">
                <a:avLst/>
              </a:prstGeom>
              <a:blipFill>
                <a:blip r:embed="rId5"/>
                <a:stretch>
                  <a:fillRect l="-44000" t="-21622" r="-7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999290" y="105242"/>
            <a:ext cx="3790507" cy="3790800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65343" y="2546042"/>
            <a:ext cx="233559" cy="2501446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2616" y="3680598"/>
                <a:ext cx="21755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616" y="3680598"/>
                <a:ext cx="217559" cy="215444"/>
              </a:xfrm>
              <a:prstGeom prst="rect">
                <a:avLst/>
              </a:prstGeom>
              <a:blipFill>
                <a:blip r:embed="rId6"/>
                <a:stretch>
                  <a:fillRect l="-19444" r="-2778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75817" y="3673417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17" y="3673417"/>
                <a:ext cx="217559" cy="222625"/>
              </a:xfrm>
              <a:prstGeom prst="rect">
                <a:avLst/>
              </a:prstGeom>
              <a:blipFill>
                <a:blip r:embed="rId7"/>
                <a:stretch>
                  <a:fillRect l="-22857" t="-22222" r="-4857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998949" y="106310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2390" y="105242"/>
            <a:ext cx="1107026" cy="2440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761" y="1218164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1" y="1218164"/>
                <a:ext cx="213392" cy="215444"/>
              </a:xfrm>
              <a:prstGeom prst="rect">
                <a:avLst/>
              </a:prstGeom>
              <a:blipFill>
                <a:blip r:embed="rId8"/>
                <a:stretch>
                  <a:fillRect l="-22857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6105941" y="1215110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34783" y="1449110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444046" y="2557910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77605" y="2791910"/>
            <a:ext cx="873830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551435" y="3662042"/>
            <a:ext cx="233559" cy="2340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45766" y="552988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6" y="552988"/>
                <a:ext cx="213392" cy="215444"/>
              </a:xfrm>
              <a:prstGeom prst="rect">
                <a:avLst/>
              </a:prstGeom>
              <a:blipFill>
                <a:blip r:embed="rId9"/>
                <a:stretch>
                  <a:fillRect l="-20000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79516" y="1892920"/>
                <a:ext cx="21755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16" y="1892920"/>
                <a:ext cx="217559" cy="215444"/>
              </a:xfrm>
              <a:prstGeom prst="rect">
                <a:avLst/>
              </a:prstGeom>
              <a:blipFill>
                <a:blip r:embed="rId6"/>
                <a:stretch>
                  <a:fillRect l="-19444" r="-2778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037255" y="3121588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55" y="3121588"/>
                <a:ext cx="154529" cy="215444"/>
              </a:xfrm>
              <a:prstGeom prst="rect">
                <a:avLst/>
              </a:prstGeom>
              <a:blipFill>
                <a:blip r:embed="rId12"/>
                <a:stretch>
                  <a:fillRect l="-38462" r="-3461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90949" y="3674654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949" y="3674654"/>
                <a:ext cx="154529" cy="225126"/>
              </a:xfrm>
              <a:prstGeom prst="rect">
                <a:avLst/>
              </a:prstGeom>
              <a:blipFill>
                <a:blip r:embed="rId13"/>
                <a:stretch>
                  <a:fillRect l="-38462" t="-21622" r="-6923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105633" y="105243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5441032" y="777711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43605" y="1447428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6772020" y="2121986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7997579" y="3341877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77604" y="105242"/>
            <a:ext cx="874800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679343" y="1447413"/>
            <a:ext cx="874800" cy="1344482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5232024" y="2559710"/>
            <a:ext cx="873073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6566715" y="2558097"/>
            <a:ext cx="873073" cy="1344482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0644165" y="6350595"/>
            <a:ext cx="233559" cy="2340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429137" y="4132176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875954" y="4578854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954" y="4578854"/>
                <a:ext cx="213392" cy="215444"/>
              </a:xfrm>
              <a:prstGeom prst="rect">
                <a:avLst/>
              </a:prstGeom>
              <a:blipFill>
                <a:blip r:embed="rId14"/>
                <a:stretch>
                  <a:fillRect l="-20000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9535821" y="4131109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6200000">
            <a:off x="8867667" y="4805754"/>
            <a:ext cx="234000" cy="1102309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9768736" y="4131738"/>
            <a:ext cx="874800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 rot="16200000">
            <a:off x="8664230" y="5242807"/>
            <a:ext cx="871986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0645489" y="5473909"/>
            <a:ext cx="233559" cy="87597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766578" y="5475087"/>
            <a:ext cx="873830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0129985" y="5794901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985" y="5794901"/>
                <a:ext cx="154529" cy="215444"/>
              </a:xfrm>
              <a:prstGeom prst="rect">
                <a:avLst/>
              </a:prstGeom>
              <a:blipFill>
                <a:blip r:embed="rId15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0683679" y="6363207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79" y="6363207"/>
                <a:ext cx="154529" cy="225126"/>
              </a:xfrm>
              <a:prstGeom prst="rect">
                <a:avLst/>
              </a:prstGeom>
              <a:blipFill>
                <a:blip r:embed="rId16"/>
                <a:stretch>
                  <a:fillRect l="-44000" t="-21622" r="-7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 rot="16200000">
            <a:off x="10090309" y="6030430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429136" y="4130042"/>
            <a:ext cx="2449911" cy="245456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36129" y="5235896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552129" y="5234718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29" y="5234718"/>
                <a:ext cx="217559" cy="222625"/>
              </a:xfrm>
              <a:prstGeom prst="rect">
                <a:avLst/>
              </a:prstGeom>
              <a:blipFill>
                <a:blip r:embed="rId17"/>
                <a:stretch>
                  <a:fillRect l="-19444" t="-22222" r="-4722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129846" y="1215110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846" y="1215110"/>
                <a:ext cx="217559" cy="222625"/>
              </a:xfrm>
              <a:prstGeom prst="rect">
                <a:avLst/>
              </a:prstGeom>
              <a:blipFill>
                <a:blip r:embed="rId18"/>
                <a:stretch>
                  <a:fillRect l="-20000" t="-18919" r="-51429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452045" y="2563597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45" y="2563597"/>
                <a:ext cx="217559" cy="222625"/>
              </a:xfrm>
              <a:prstGeom prst="rect">
                <a:avLst/>
              </a:prstGeom>
              <a:blipFill>
                <a:blip r:embed="rId19"/>
                <a:stretch>
                  <a:fillRect l="-19444" t="-22222" r="-4722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79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081" y="105881"/>
            <a:ext cx="10076731" cy="6609325"/>
            <a:chOff x="132081" y="105881"/>
            <a:chExt cx="10076731" cy="6609325"/>
          </a:xfrm>
        </p:grpSpPr>
        <p:sp>
          <p:nvSpPr>
            <p:cNvPr id="69" name="Rectangle 68"/>
            <p:cNvSpPr/>
            <p:nvPr/>
          </p:nvSpPr>
          <p:spPr>
            <a:xfrm>
              <a:off x="6626997" y="6599723"/>
              <a:ext cx="69179" cy="74237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4622092" y="5100573"/>
              <a:ext cx="74235" cy="3072539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26997" y="3109958"/>
              <a:ext cx="69179" cy="30600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082" y="6169960"/>
              <a:ext cx="439408" cy="429764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1428002" y="4904785"/>
              <a:ext cx="425514" cy="296436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480" y="136359"/>
              <a:ext cx="432010" cy="29736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557045" y="5679842"/>
              <a:ext cx="233559" cy="2340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1114" y="3109959"/>
              <a:ext cx="2968281" cy="3060000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8022" y="134122"/>
              <a:ext cx="3064500" cy="2975837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3132524" y="3109960"/>
              <a:ext cx="3059998" cy="3059999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>
              <a:off x="158924" y="136361"/>
              <a:ext cx="2973600" cy="29736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5000"/>
                      </a14:imgEffect>
                      <a14:imgEffect>
                        <a14:brightnessContrast bright="28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081" y="105881"/>
              <a:ext cx="6634480" cy="6609325"/>
            </a:xfrm>
            <a:prstGeom prst="rect">
              <a:avLst/>
            </a:prstGeom>
          </p:spPr>
        </p:pic>
        <p:sp>
          <p:nvSpPr>
            <p:cNvPr id="22" name="Rectangle 21"/>
            <p:cNvSpPr>
              <a:spLocks/>
            </p:cNvSpPr>
            <p:nvPr/>
          </p:nvSpPr>
          <p:spPr>
            <a:xfrm>
              <a:off x="158923" y="136360"/>
              <a:ext cx="6033600" cy="6033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158576" y="136360"/>
              <a:ext cx="6537600" cy="6537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6402" y="510201"/>
              <a:ext cx="1191518" cy="119113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9693" y="2575119"/>
              <a:ext cx="229923" cy="234605"/>
            </a:xfrm>
            <a:prstGeom prst="rect">
              <a:avLst/>
            </a:prstGeom>
            <a:solidFill>
              <a:srgbClr val="F8CBAD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42016" y="171618"/>
              <a:ext cx="2637600" cy="2638106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42016" y="171618"/>
              <a:ext cx="1530210" cy="1529718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27313" y="998045"/>
                  <a:ext cx="2929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313" y="998045"/>
                  <a:ext cx="29290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4583"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8872226" y="1701336"/>
              <a:ext cx="873830" cy="87378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183634" y="2044629"/>
                  <a:ext cx="2916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634" y="2044629"/>
                  <a:ext cx="29161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404" r="-4255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765694" y="2572781"/>
                  <a:ext cx="213195" cy="222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694" y="2572781"/>
                  <a:ext cx="213195" cy="222625"/>
                </a:xfrm>
                <a:prstGeom prst="rect">
                  <a:avLst/>
                </a:prstGeom>
                <a:blipFill>
                  <a:blip r:embed="rId6"/>
                  <a:stretch>
                    <a:fillRect l="-22857" t="-18919" r="-45714" b="-135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9746057" y="510200"/>
              <a:ext cx="233559" cy="119113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8157534" y="2095032"/>
              <a:ext cx="233559" cy="1195824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83253" y="2809725"/>
              <a:ext cx="225559" cy="232034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75253" y="1701335"/>
              <a:ext cx="233559" cy="87378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192028" y="2485550"/>
              <a:ext cx="233559" cy="88177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42016" y="172023"/>
              <a:ext cx="2866796" cy="2871194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992535" y="2790915"/>
                  <a:ext cx="216277" cy="225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2535" y="2790915"/>
                  <a:ext cx="216277" cy="225126"/>
                </a:xfrm>
                <a:prstGeom prst="rect">
                  <a:avLst/>
                </a:prstGeom>
                <a:blipFill>
                  <a:blip r:embed="rId7"/>
                  <a:stretch>
                    <a:fillRect l="-27778" t="-21622" r="-50000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7342016" y="171550"/>
              <a:ext cx="2400404" cy="2404023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161890" y="134123"/>
              <a:ext cx="6465600" cy="6465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42017" y="3461423"/>
              <a:ext cx="1107026" cy="11088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788834" y="3908101"/>
                  <a:ext cx="21339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834" y="3908101"/>
                  <a:ext cx="21339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2857" r="-285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8448701" y="3460356"/>
              <a:ext cx="234000" cy="11088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7780547" y="4135001"/>
              <a:ext cx="234000" cy="1102309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81616" y="3460985"/>
              <a:ext cx="874800" cy="1342171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7577110" y="4572054"/>
              <a:ext cx="871986" cy="1342171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558369" y="4803156"/>
              <a:ext cx="233559" cy="875978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679458" y="4804334"/>
              <a:ext cx="873830" cy="8748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042865" y="5124148"/>
                  <a:ext cx="1545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865" y="5124148"/>
                  <a:ext cx="15452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8462" r="-34615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596559" y="5692454"/>
                  <a:ext cx="154529" cy="225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559" y="5692454"/>
                  <a:ext cx="154529" cy="225126"/>
                </a:xfrm>
                <a:prstGeom prst="rect">
                  <a:avLst/>
                </a:prstGeom>
                <a:blipFill>
                  <a:blip r:embed="rId10"/>
                  <a:stretch>
                    <a:fillRect l="-38462" t="-21622" r="-69231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 rot="16200000">
              <a:off x="9003189" y="5359677"/>
              <a:ext cx="233559" cy="8748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42016" y="3459289"/>
              <a:ext cx="2449911" cy="2454568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49009" y="4565143"/>
              <a:ext cx="233559" cy="2340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465009" y="4563965"/>
                  <a:ext cx="217559" cy="222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009" y="4563965"/>
                  <a:ext cx="217559" cy="222625"/>
                </a:xfrm>
                <a:prstGeom prst="rect">
                  <a:avLst/>
                </a:prstGeom>
                <a:blipFill>
                  <a:blip r:embed="rId11"/>
                  <a:stretch>
                    <a:fillRect l="-20000" t="-22222" r="-51429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435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27"/>
          <a:stretch/>
        </p:blipFill>
        <p:spPr>
          <a:xfrm>
            <a:off x="3136528" y="0"/>
            <a:ext cx="5453476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375535" y="3892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4</a:t>
            </a:r>
            <a:endParaRPr lang="fr-CH"/>
          </a:p>
        </p:txBody>
      </p:sp>
      <p:sp>
        <p:nvSpPr>
          <p:cNvPr id="26" name="TextBox 25"/>
          <p:cNvSpPr txBox="1"/>
          <p:nvPr/>
        </p:nvSpPr>
        <p:spPr>
          <a:xfrm>
            <a:off x="7930264" y="127383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500" b="1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67428" y="17158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22262" y="231008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2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09187" y="33237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3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4563" y="56515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4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0488" y="115481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5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8682" y="196241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6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98948" y="33448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7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5125" y="39454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8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2252" y="102988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9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3884" y="1877416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10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3361" y="335388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11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9251" y="49046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12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96866" y="1131480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13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12492" y="1927763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14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7774" y="338240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15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6528" y="3730523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16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9432" y="417101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17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4623" y="4756423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18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19561" y="5900055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19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36166" y="183466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79294" y="131639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0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46721" y="259682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2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4332" y="73249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84061" y="145618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97325" y="251312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67656" y="64730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6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48760" y="141246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94508" y="252750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80156" y="85389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9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69720" y="155963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10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05671" y="264778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11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2371" y="412806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12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93224" y="464321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13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68709" y="5606256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14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3390" y="98903"/>
            <a:ext cx="36732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>
                <a:solidFill>
                  <a:srgbClr val="7030A0"/>
                </a:solidFill>
                <a:latin typeface="Cambria" panose="02040503050406030204" pitchFamily="18" charset="0"/>
              </a:rPr>
              <a:t>Centers</a:t>
            </a:r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 </a:t>
            </a:r>
            <a:r>
              <a:rPr lang="en-US" sz="3400">
                <a:solidFill>
                  <a:srgbClr val="C9C9C9"/>
                </a:solidFill>
                <a:latin typeface="Cambria" panose="02040503050406030204" pitchFamily="18" charset="0"/>
              </a:rPr>
              <a:t>&amp;</a:t>
            </a:r>
          </a:p>
          <a:p>
            <a:r>
              <a:rPr lang="en-US" sz="3400">
                <a:solidFill>
                  <a:srgbClr val="00B050"/>
                </a:solidFill>
                <a:latin typeface="Cambria" panose="02040503050406030204" pitchFamily="18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113830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/>
          <a:srcRect l="6854" t="4974" r="5778" b="2752"/>
          <a:stretch/>
        </p:blipFill>
        <p:spPr>
          <a:xfrm>
            <a:off x="3136822" y="339115"/>
            <a:ext cx="5113679" cy="6328133"/>
          </a:xfrm>
          <a:prstGeom prst="rect">
            <a:avLst/>
          </a:prstGeom>
          <a:noFill/>
        </p:spPr>
      </p:pic>
      <p:sp>
        <p:nvSpPr>
          <p:cNvPr id="134" name="TextBox 133"/>
          <p:cNvSpPr txBox="1"/>
          <p:nvPr/>
        </p:nvSpPr>
        <p:spPr>
          <a:xfrm>
            <a:off x="4375182" y="569543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0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558168" y="472189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136822" y="4154674"/>
            <a:ext cx="308880" cy="32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2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131896" y="255373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6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951121" y="253252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9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727954" y="260932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12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70661" y="270925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109251" y="162212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029591" y="87172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72310" y="146469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208646" y="71014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43149" y="73824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11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155171" y="149688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10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379404" y="1298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14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134190" y="182890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13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3390" y="98903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BA4691"/>
                </a:solidFill>
                <a:latin typeface="Cambria" panose="02040503050406030204" pitchFamily="18" charset="0"/>
              </a:rPr>
              <a:t>Betas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09078" y="3362257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solidFill>
                      <a:srgbClr val="B3516D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sz="15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50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mr>
                        <m:mr>
                          <m:e>
                            <m:r>
                              <a:rPr lang="en-US" sz="1500">
                                <a:latin typeface="Cambria Math" panose="02040503050406030204" pitchFamily="18" charset="0"/>
                              </a:rPr>
                              <m:t>𝟏𝟗</m:t>
                            </m:r>
                          </m:e>
                        </m:mr>
                        <m:mr>
                          <m:e>
                            <m:r>
                              <a:rPr lang="en-US" sz="150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</m:mr>
                      </m:m>
                    </m:oMath>
                  </m:oMathPara>
                </a14:m>
                <a:endParaRPr lang="fr-CH" sz="15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078" y="3362257"/>
                <a:ext cx="457176" cy="702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41692" y="3362257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B3516D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e>
                        </m:mr>
                      </m:m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92" y="3362257"/>
                <a:ext cx="457176" cy="702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45184" y="5792482"/>
                <a:ext cx="457176" cy="706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solidFill>
                      <a:srgbClr val="B3516D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sz="15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50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mr>
                        <m:mr>
                          <m:e>
                            <m:r>
                              <a:rPr lang="en-US" sz="1500"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e>
                        </m:mr>
                        <m:m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mr>
                      </m:m>
                    </m:oMath>
                  </m:oMathPara>
                </a14:m>
                <a:endParaRPr lang="fr-CH" sz="15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84" y="5792482"/>
                <a:ext cx="457176" cy="7061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30641" y="3362258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solidFill>
                      <a:srgbClr val="B3516D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sz="15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mr>
                        <m:m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e>
                        </m:mr>
                        <m:m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𝟐𝟔</m:t>
                            </m:r>
                          </m:e>
                        </m:mr>
                      </m:m>
                    </m:oMath>
                  </m:oMathPara>
                </a14:m>
                <a:endParaRPr lang="fr-CH" sz="15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1" y="3362258"/>
                <a:ext cx="457176" cy="7026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19590" y="3362257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B3516D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𝟐𝟖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𝟐𝟗</m:t>
                            </m:r>
                          </m:e>
                        </m:mr>
                      </m:m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590" y="3362257"/>
                <a:ext cx="457176" cy="702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9505692" y="4358640"/>
            <a:ext cx="0" cy="566928"/>
          </a:xfrm>
          <a:prstGeom prst="straightConnector1">
            <a:avLst/>
          </a:prstGeom>
          <a:ln w="28575">
            <a:solidFill>
              <a:srgbClr val="755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597130" y="5023104"/>
            <a:ext cx="587192" cy="0"/>
          </a:xfrm>
          <a:prstGeom prst="straightConnector1">
            <a:avLst/>
          </a:prstGeom>
          <a:ln w="28575">
            <a:solidFill>
              <a:srgbClr val="755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127174" y="5065776"/>
            <a:ext cx="335846" cy="368686"/>
          </a:xfrm>
          <a:prstGeom prst="straightConnector1">
            <a:avLst/>
          </a:prstGeom>
          <a:ln w="28575">
            <a:solidFill>
              <a:srgbClr val="755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84322" y="4801832"/>
            <a:ext cx="678630" cy="263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[1, 0, 0]</a:t>
            </a:r>
            <a:endParaRPr lang="fr-CH" sz="15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04222" y="4442444"/>
            <a:ext cx="8002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1, 0]</a:t>
            </a:r>
            <a:endParaRPr lang="fr-CH" sz="15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04222" y="5434462"/>
            <a:ext cx="8002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0, 1]</a:t>
            </a:r>
            <a:endParaRPr lang="fr-CH" sz="15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71993" y="5023104"/>
            <a:ext cx="303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X</a:t>
            </a:r>
            <a:endParaRPr lang="fr-CH" dirty="0"/>
          </a:p>
        </p:txBody>
      </p:sp>
      <p:sp>
        <p:nvSpPr>
          <p:cNvPr id="32" name="TextBox 31"/>
          <p:cNvSpPr txBox="1"/>
          <p:nvPr/>
        </p:nvSpPr>
        <p:spPr>
          <a:xfrm>
            <a:off x="8957496" y="5695433"/>
            <a:ext cx="293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Z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43163" y="4684006"/>
            <a:ext cx="303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3442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27"/>
          <a:stretch/>
        </p:blipFill>
        <p:spPr>
          <a:xfrm>
            <a:off x="3136528" y="0"/>
            <a:ext cx="5453476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375535" y="3892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4</a:t>
            </a:r>
            <a:endParaRPr lang="fr-CH"/>
          </a:p>
        </p:txBody>
      </p:sp>
      <p:sp>
        <p:nvSpPr>
          <p:cNvPr id="26" name="TextBox 25"/>
          <p:cNvSpPr txBox="1"/>
          <p:nvPr/>
        </p:nvSpPr>
        <p:spPr>
          <a:xfrm>
            <a:off x="7930264" y="127383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500" b="1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67428" y="17158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22262" y="231008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2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09187" y="33237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3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4563" y="56515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4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0488" y="115481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5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8682" y="196241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6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98948" y="33448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7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5125" y="39454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8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2252" y="102988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9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3884" y="1877416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10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3361" y="335388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11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9251" y="49046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12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96866" y="1131480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13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12492" y="1927763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14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7774" y="338240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15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6528" y="3730523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16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9432" y="417101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17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4623" y="4756423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18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19561" y="5900055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7030A0"/>
                </a:solidFill>
              </a:rPr>
              <a:t>19</a:t>
            </a:r>
            <a:endParaRPr lang="fr-CH" sz="1500" b="1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74266" y="183466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17394" y="131639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6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4821" y="259682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07192" y="73249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9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22161" y="145618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5425" y="251312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67656" y="64730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12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48760" y="141246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11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94508" y="252750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10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09388" y="868299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15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00200" y="155963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14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43771" y="264778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13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2371" y="412806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93224" y="464321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2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68709" y="560625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49412" y="494436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0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3390" y="98903"/>
            <a:ext cx="36732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>
                <a:solidFill>
                  <a:srgbClr val="7030A0"/>
                </a:solidFill>
                <a:latin typeface="Cambria" panose="02040503050406030204" pitchFamily="18" charset="0"/>
              </a:rPr>
              <a:t>Centers</a:t>
            </a:r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 </a:t>
            </a:r>
            <a:r>
              <a:rPr lang="en-US" sz="3400">
                <a:solidFill>
                  <a:srgbClr val="C9C9C9"/>
                </a:solidFill>
                <a:latin typeface="Cambria" panose="02040503050406030204" pitchFamily="18" charset="0"/>
              </a:rPr>
              <a:t>&amp;</a:t>
            </a:r>
          </a:p>
          <a:p>
            <a:r>
              <a:rPr lang="en-US" sz="3400">
                <a:solidFill>
                  <a:srgbClr val="00B050"/>
                </a:solidFill>
                <a:latin typeface="Cambria" panose="02040503050406030204" pitchFamily="18" charset="0"/>
              </a:rPr>
              <a:t>Phalanges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36350" y="656454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16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3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/>
          <a:srcRect l="6854" t="4974" r="5778" b="2752"/>
          <a:stretch/>
        </p:blipFill>
        <p:spPr>
          <a:xfrm>
            <a:off x="3136822" y="339115"/>
            <a:ext cx="5113679" cy="6328133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/>
        </p:nvGrpSpPr>
        <p:grpSpPr>
          <a:xfrm>
            <a:off x="9127174" y="426720"/>
            <a:ext cx="1057150" cy="2575127"/>
            <a:chOff x="7830818" y="247417"/>
            <a:chExt cx="1246558" cy="3152909"/>
          </a:xfrm>
        </p:grpSpPr>
        <p:sp>
          <p:nvSpPr>
            <p:cNvPr id="55" name="TextBox 54"/>
            <p:cNvSpPr txBox="1"/>
            <p:nvPr/>
          </p:nvSpPr>
          <p:spPr>
            <a:xfrm>
              <a:off x="7830818" y="1350311"/>
              <a:ext cx="351958" cy="395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00B050"/>
                  </a:solidFill>
                  <a:latin typeface="Cambria" panose="02040503050406030204" pitchFamily="18" charset="0"/>
                </a:rPr>
                <a:t>2</a:t>
              </a:r>
              <a:endParaRPr lang="fr-CH" sz="1500" b="1">
                <a:solidFill>
                  <a:srgbClr val="00B05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30818" y="798864"/>
              <a:ext cx="351958" cy="395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00B050"/>
                  </a:solidFill>
                  <a:latin typeface="Cambria" panose="02040503050406030204" pitchFamily="18" charset="0"/>
                </a:rPr>
                <a:t>1</a:t>
              </a:r>
              <a:endParaRPr lang="fr-CH" sz="1500" b="1">
                <a:solidFill>
                  <a:srgbClr val="00B05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30818" y="247417"/>
              <a:ext cx="351958" cy="395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00B050"/>
                  </a:solidFill>
                  <a:latin typeface="Cambria" panose="02040503050406030204" pitchFamily="18" charset="0"/>
                </a:rPr>
                <a:t>0</a:t>
              </a:r>
              <a:endParaRPr lang="fr-CH" sz="1500" b="1">
                <a:solidFill>
                  <a:srgbClr val="00B05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30818" y="1901758"/>
              <a:ext cx="351958" cy="395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00B050"/>
                  </a:solidFill>
                  <a:latin typeface="Cambria" panose="02040503050406030204" pitchFamily="18" charset="0"/>
                </a:rPr>
                <a:t>3</a:t>
              </a:r>
              <a:endParaRPr lang="fr-CH" sz="1500" b="1">
                <a:solidFill>
                  <a:srgbClr val="00B05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830818" y="2453205"/>
              <a:ext cx="351958" cy="395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00B050"/>
                  </a:solidFill>
                  <a:latin typeface="Cambria" panose="02040503050406030204" pitchFamily="18" charset="0"/>
                </a:rPr>
                <a:t>4</a:t>
              </a:r>
              <a:endParaRPr lang="fr-CH" sz="1500" b="1">
                <a:solidFill>
                  <a:srgbClr val="00B05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32029" y="3004652"/>
              <a:ext cx="351958" cy="395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00B050"/>
                  </a:solidFill>
                  <a:latin typeface="Cambria" panose="02040503050406030204" pitchFamily="18" charset="0"/>
                </a:rPr>
                <a:t>5</a:t>
              </a:r>
              <a:endParaRPr lang="fr-CH" sz="1500" b="1">
                <a:solidFill>
                  <a:srgbClr val="00B05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277157" y="247417"/>
              <a:ext cx="800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[1, 0, 0]</a:t>
              </a:r>
              <a:endParaRPr lang="fr-CH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77156" y="832961"/>
              <a:ext cx="800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[0, 1, 0]</a:t>
              </a:r>
              <a:endParaRPr lang="fr-CH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77156" y="1350310"/>
              <a:ext cx="800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[0, 0, 1]</a:t>
              </a:r>
              <a:endParaRPr lang="fr-CH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277155" y="1901758"/>
              <a:ext cx="800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[1, 0, 0]</a:t>
              </a:r>
              <a:endParaRPr lang="fr-CH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77154" y="2453205"/>
              <a:ext cx="800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[0, 1, 0]</a:t>
              </a:r>
              <a:endParaRPr lang="fr-CH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277154" y="3004652"/>
              <a:ext cx="800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[0, 0, 1]</a:t>
              </a:r>
              <a:endParaRPr lang="fr-CH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9505692" y="4358640"/>
            <a:ext cx="0" cy="566928"/>
          </a:xfrm>
          <a:prstGeom prst="straightConnector1">
            <a:avLst/>
          </a:prstGeom>
          <a:ln w="28575">
            <a:solidFill>
              <a:srgbClr val="755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597130" y="5023104"/>
            <a:ext cx="587192" cy="0"/>
          </a:xfrm>
          <a:prstGeom prst="straightConnector1">
            <a:avLst/>
          </a:prstGeom>
          <a:ln w="28575">
            <a:solidFill>
              <a:srgbClr val="755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9127174" y="5065776"/>
            <a:ext cx="335846" cy="368686"/>
          </a:xfrm>
          <a:prstGeom prst="straightConnector1">
            <a:avLst/>
          </a:prstGeom>
          <a:ln w="28575">
            <a:solidFill>
              <a:srgbClr val="755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184322" y="4801832"/>
            <a:ext cx="678630" cy="263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[1, 0, 0]</a:t>
            </a:r>
            <a:endParaRPr lang="fr-CH" sz="15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704222" y="4442444"/>
            <a:ext cx="8002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1, 0]</a:t>
            </a:r>
            <a:endParaRPr lang="fr-CH" sz="15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704222" y="5434462"/>
            <a:ext cx="8002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0, 1]</a:t>
            </a:r>
            <a:endParaRPr lang="fr-CH" sz="15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216774" y="5023104"/>
            <a:ext cx="1134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flexion (X)</a:t>
            </a:r>
            <a:endParaRPr lang="fr-CH" dirty="0"/>
          </a:p>
        </p:txBody>
      </p:sp>
      <p:sp>
        <p:nvSpPr>
          <p:cNvPr id="132" name="TextBox 131"/>
          <p:cNvSpPr txBox="1"/>
          <p:nvPr/>
        </p:nvSpPr>
        <p:spPr>
          <a:xfrm>
            <a:off x="8598423" y="5659771"/>
            <a:ext cx="13853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6600"/>
                </a:solidFill>
                <a:latin typeface="Cambria" panose="02040503050406030204" pitchFamily="18" charset="0"/>
              </a:rPr>
              <a:t>abduction (Z)</a:t>
            </a:r>
            <a:endParaRPr lang="fr-CH" sz="1500" b="1" dirty="0">
              <a:solidFill>
                <a:srgbClr val="FF6600"/>
              </a:solidFill>
              <a:latin typeface="Cambria" panose="0204050305040603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787468" y="576518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6600"/>
                </a:solidFill>
                <a:latin typeface="Cambria" panose="02040503050406030204" pitchFamily="18" charset="0"/>
              </a:rPr>
              <a:t>9</a:t>
            </a:r>
            <a:endParaRPr lang="fr-CH" sz="1500" b="1">
              <a:solidFill>
                <a:srgbClr val="FF6600"/>
              </a:solidFill>
              <a:latin typeface="Cambria" panose="0204050305040603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95289" y="576810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10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59370" y="503834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11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72630" y="4415066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12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054863" y="313971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6600"/>
                </a:solidFill>
                <a:latin typeface="Cambria" panose="02040503050406030204" pitchFamily="18" charset="0"/>
              </a:rPr>
              <a:t>17</a:t>
            </a:r>
            <a:endParaRPr lang="fr-CH" sz="1500" b="1">
              <a:solidFill>
                <a:srgbClr val="FF6600"/>
              </a:solidFill>
              <a:latin typeface="Cambria" panose="0204050305040603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054863" y="297812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18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808463" y="307934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6600"/>
                </a:solidFill>
                <a:latin typeface="Cambria" panose="02040503050406030204" pitchFamily="18" charset="0"/>
              </a:rPr>
              <a:t>21</a:t>
            </a:r>
            <a:endParaRPr lang="fr-CH" sz="1500" b="1">
              <a:solidFill>
                <a:srgbClr val="FF6600"/>
              </a:solidFill>
              <a:latin typeface="Cambria" panose="020405030504060302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816083" y="291776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22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009999" y="380533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6600"/>
                </a:solidFill>
                <a:latin typeface="Cambria" panose="02040503050406030204" pitchFamily="18" charset="0"/>
              </a:rPr>
              <a:t>25</a:t>
            </a:r>
            <a:endParaRPr lang="fr-CH" sz="1500" b="1">
              <a:solidFill>
                <a:srgbClr val="FF6600"/>
              </a:solidFill>
              <a:latin typeface="Cambria" panose="020405030504060302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009999" y="364375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26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73391" y="340250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6600"/>
                </a:solidFill>
                <a:latin typeface="Cambria" panose="02040503050406030204" pitchFamily="18" charset="0"/>
              </a:rPr>
              <a:t>13</a:t>
            </a:r>
            <a:endParaRPr lang="fr-CH" sz="1500" b="1">
              <a:solidFill>
                <a:srgbClr val="FF6600"/>
              </a:solidFill>
              <a:latin typeface="Cambria" panose="020405030504060302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73391" y="324092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14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112130" y="201196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15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029145" y="114037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16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085948" y="189549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19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144529" y="97878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20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08909" y="105875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24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69075" y="189549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23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947259" y="182890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28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685894" y="247664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27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3390" y="98903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Thetas</a:t>
            </a:r>
          </a:p>
        </p:txBody>
      </p:sp>
    </p:spTree>
    <p:extLst>
      <p:ext uri="{BB962C8B-B14F-4D97-AF65-F5344CB8AC3E}">
        <p14:creationId xmlns:p14="http://schemas.microsoft.com/office/powerpoint/2010/main" val="420653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>
            <a:off x="2001057" y="3096077"/>
            <a:ext cx="1557739" cy="0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1975199" y="2602439"/>
            <a:ext cx="1728067" cy="0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 flipH="1">
            <a:off x="714286" y="3015047"/>
            <a:ext cx="456534" cy="456533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1" name="Oval 110"/>
          <p:cNvSpPr/>
          <p:nvPr/>
        </p:nvSpPr>
        <p:spPr>
          <a:xfrm flipH="1">
            <a:off x="943017" y="3699421"/>
            <a:ext cx="561888" cy="56188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2" name="Oval 111"/>
          <p:cNvSpPr/>
          <p:nvPr/>
        </p:nvSpPr>
        <p:spPr>
          <a:xfrm flipH="1">
            <a:off x="1476136" y="4295742"/>
            <a:ext cx="700651" cy="700537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3" name="Oval 112"/>
          <p:cNvSpPr/>
          <p:nvPr/>
        </p:nvSpPr>
        <p:spPr>
          <a:xfrm flipH="1">
            <a:off x="3341763" y="2848348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4" name="Oval 113"/>
          <p:cNvSpPr/>
          <p:nvPr/>
        </p:nvSpPr>
        <p:spPr>
          <a:xfrm flipH="1">
            <a:off x="2813783" y="2848348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5" name="Oval 114"/>
          <p:cNvSpPr/>
          <p:nvPr/>
        </p:nvSpPr>
        <p:spPr>
          <a:xfrm flipH="1">
            <a:off x="2286776" y="2841273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6" name="Oval 115"/>
          <p:cNvSpPr/>
          <p:nvPr/>
        </p:nvSpPr>
        <p:spPr>
          <a:xfrm flipH="1">
            <a:off x="1770956" y="2848348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7" name="Oval 116"/>
          <p:cNvSpPr/>
          <p:nvPr/>
        </p:nvSpPr>
        <p:spPr>
          <a:xfrm flipH="1">
            <a:off x="3221003" y="2730723"/>
            <a:ext cx="713477" cy="713477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8" name="Oval 127"/>
          <p:cNvSpPr/>
          <p:nvPr/>
        </p:nvSpPr>
        <p:spPr>
          <a:xfrm flipH="1">
            <a:off x="2682108" y="2714256"/>
            <a:ext cx="732252" cy="732253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9" name="Oval 128"/>
          <p:cNvSpPr/>
          <p:nvPr/>
        </p:nvSpPr>
        <p:spPr>
          <a:xfrm flipH="1">
            <a:off x="2152020" y="2714256"/>
            <a:ext cx="732252" cy="732253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0" name="Oval 129"/>
          <p:cNvSpPr/>
          <p:nvPr/>
        </p:nvSpPr>
        <p:spPr>
          <a:xfrm flipH="1">
            <a:off x="1646849" y="2733879"/>
            <a:ext cx="713477" cy="713477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56" name="Straight Connector 155"/>
          <p:cNvCxnSpPr/>
          <p:nvPr/>
        </p:nvCxnSpPr>
        <p:spPr>
          <a:xfrm flipH="1" flipV="1">
            <a:off x="1962809" y="2602439"/>
            <a:ext cx="49709" cy="485019"/>
          </a:xfrm>
          <a:prstGeom prst="line">
            <a:avLst/>
          </a:prstGeom>
          <a:ln w="44450">
            <a:solidFill>
              <a:srgbClr val="335963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579092" y="2609515"/>
            <a:ext cx="115682" cy="463923"/>
          </a:xfrm>
          <a:prstGeom prst="line">
            <a:avLst/>
          </a:prstGeom>
          <a:ln w="44450">
            <a:solidFill>
              <a:srgbClr val="335963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2527260" y="2614937"/>
            <a:ext cx="19249" cy="472520"/>
          </a:xfrm>
          <a:prstGeom prst="line">
            <a:avLst/>
          </a:prstGeom>
          <a:ln w="44450">
            <a:solidFill>
              <a:srgbClr val="335963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 flipH="1">
            <a:off x="1703958" y="1860642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5" name="Oval 164"/>
          <p:cNvSpPr/>
          <p:nvPr/>
        </p:nvSpPr>
        <p:spPr>
          <a:xfrm flipH="1">
            <a:off x="2357256" y="1793093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6" name="Oval 165"/>
          <p:cNvSpPr/>
          <p:nvPr/>
        </p:nvSpPr>
        <p:spPr>
          <a:xfrm flipH="1">
            <a:off x="2979802" y="1854392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7" name="Oval 166"/>
          <p:cNvSpPr/>
          <p:nvPr/>
        </p:nvSpPr>
        <p:spPr>
          <a:xfrm flipH="1">
            <a:off x="3598232" y="1948667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8" name="Oval 167"/>
          <p:cNvSpPr/>
          <p:nvPr/>
        </p:nvSpPr>
        <p:spPr>
          <a:xfrm flipH="1">
            <a:off x="1634353" y="1073185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169" name="Oval 168"/>
          <p:cNvSpPr/>
          <p:nvPr/>
        </p:nvSpPr>
        <p:spPr>
          <a:xfrm flipH="1">
            <a:off x="2386997" y="1001218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0" name="Oval 169"/>
          <p:cNvSpPr/>
          <p:nvPr/>
        </p:nvSpPr>
        <p:spPr>
          <a:xfrm flipH="1">
            <a:off x="3094753" y="1131835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1" name="Oval 170"/>
          <p:cNvSpPr/>
          <p:nvPr/>
        </p:nvSpPr>
        <p:spPr>
          <a:xfrm flipH="1">
            <a:off x="3757320" y="1370737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 flipH="1">
            <a:off x="1588928" y="342269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 flipH="1">
            <a:off x="2442694" y="196857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 flipH="1">
            <a:off x="3232066" y="338155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 flipH="1">
            <a:off x="3925832" y="833956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 flipH="1">
            <a:off x="2608517" y="5015054"/>
            <a:ext cx="905188" cy="905188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flipH="1">
            <a:off x="2102788" y="5015054"/>
            <a:ext cx="905188" cy="905188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flipH="1">
            <a:off x="2617391" y="5557018"/>
            <a:ext cx="905188" cy="905188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2093918" y="5539943"/>
            <a:ext cx="905186" cy="905188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3572355" y="102089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3044805" y="52662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2527262" y="38778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770956" y="52662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 flipH="1">
            <a:off x="1522347" y="3774202"/>
            <a:ext cx="216458" cy="216459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1223961" y="397970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1223962" y="3882431"/>
            <a:ext cx="398022" cy="97935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 rot="3223901" flipH="1">
            <a:off x="762116" y="2481105"/>
            <a:ext cx="387346" cy="39650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88" name="Oval 187"/>
          <p:cNvSpPr/>
          <p:nvPr/>
        </p:nvSpPr>
        <p:spPr>
          <a:xfrm rot="3223901" flipH="1">
            <a:off x="761739" y="2285222"/>
            <a:ext cx="314849" cy="31484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9" name="Straight Connector 188"/>
          <p:cNvCxnSpPr>
            <a:endCxn id="220" idx="2"/>
          </p:cNvCxnSpPr>
          <p:nvPr/>
        </p:nvCxnSpPr>
        <p:spPr>
          <a:xfrm>
            <a:off x="919162" y="2442646"/>
            <a:ext cx="28306" cy="2799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 flipH="1">
            <a:off x="1669038" y="3518125"/>
            <a:ext cx="314848" cy="314849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91" name="Oval 190"/>
          <p:cNvSpPr/>
          <p:nvPr/>
        </p:nvSpPr>
        <p:spPr>
          <a:xfrm flipH="1">
            <a:off x="2367050" y="4431114"/>
            <a:ext cx="863683" cy="863682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92" name="Oval 191"/>
          <p:cNvSpPr/>
          <p:nvPr/>
        </p:nvSpPr>
        <p:spPr>
          <a:xfrm flipH="1">
            <a:off x="2901233" y="4449889"/>
            <a:ext cx="826130" cy="82613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93" name="Oval 192"/>
          <p:cNvSpPr/>
          <p:nvPr/>
        </p:nvSpPr>
        <p:spPr>
          <a:xfrm flipH="1">
            <a:off x="1864921" y="4449889"/>
            <a:ext cx="826130" cy="82613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3319616" y="3087461"/>
            <a:ext cx="261257" cy="1799065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003589" y="3087458"/>
            <a:ext cx="264192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2804505" y="3087459"/>
            <a:ext cx="246372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2516611" y="3087458"/>
            <a:ext cx="282280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3052355" y="3087458"/>
            <a:ext cx="267262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2267781" y="3087458"/>
            <a:ext cx="252794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267781" y="4886527"/>
            <a:ext cx="1051836" cy="0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950884" y="266947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2001057" y="2597413"/>
            <a:ext cx="541093" cy="500096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 flipV="1">
            <a:off x="3061112" y="5475763"/>
            <a:ext cx="0" cy="564383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2546509" y="6020241"/>
            <a:ext cx="514603" cy="0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2546509" y="5475763"/>
            <a:ext cx="0" cy="564381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2555382" y="5496009"/>
            <a:ext cx="505729" cy="0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1826460" y="3673446"/>
            <a:ext cx="0" cy="972565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/>
          <p:cNvSpPr/>
          <p:nvPr/>
        </p:nvSpPr>
        <p:spPr>
          <a:xfrm rot="5400000" flipH="1">
            <a:off x="1763414" y="4582052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 rot="5400000" flipH="1">
            <a:off x="2492321" y="5447075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 rot="5400000" flipH="1">
            <a:off x="3012969" y="5447075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 rot="5400000" flipH="1">
            <a:off x="3013698" y="5969174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 rot="5400000" flipH="1">
            <a:off x="2489809" y="5971046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 rot="5400000" flipH="1">
            <a:off x="2747334" y="4839157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 rot="5400000" flipH="1">
            <a:off x="898273" y="2624159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 rot="5400000" flipH="1">
            <a:off x="866421" y="239257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 rot="5400000" flipH="1">
            <a:off x="2477537" y="3038570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 rot="5400000" flipH="1">
            <a:off x="4063175" y="971701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 rot="5400000" flipH="1">
            <a:off x="3919595" y="1529062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 rot="5400000" flipH="1">
            <a:off x="3765301" y="2115931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 rot="5400000" flipH="1">
            <a:off x="3373084" y="46804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 rot="5400000" flipH="1">
            <a:off x="3246755" y="128359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 rot="5400000" flipH="1">
            <a:off x="3139419" y="201703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 rot="5400000" flipH="1">
            <a:off x="2518286" y="195283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 rot="5400000" flipH="1">
            <a:off x="2577485" y="33167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 rot="5400000" flipH="1">
            <a:off x="2547961" y="115990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 rot="5400000" flipH="1">
            <a:off x="1719535" y="474109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 rot="5400000" flipH="1">
            <a:off x="1791176" y="122758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 rot="5400000" flipH="1">
            <a:off x="1866194" y="202264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/>
          <p:nvPr/>
        </p:nvCxnSpPr>
        <p:spPr>
          <a:xfrm>
            <a:off x="943017" y="324331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 rot="5400000" flipH="1">
            <a:off x="1174768" y="393289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 rot="5400000" flipH="1">
            <a:off x="898273" y="318305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18" idx="6"/>
            <a:endCxn id="210" idx="6"/>
          </p:cNvCxnSpPr>
          <p:nvPr/>
        </p:nvCxnSpPr>
        <p:spPr>
          <a:xfrm>
            <a:off x="1627165" y="3835521"/>
            <a:ext cx="185444" cy="746531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105567" y="2596625"/>
            <a:ext cx="478241" cy="503399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2545590" y="2608252"/>
            <a:ext cx="501151" cy="488029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 rot="5400000" flipH="1">
            <a:off x="3003973" y="3047735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 flipH="1">
            <a:off x="3603670" y="2501688"/>
            <a:ext cx="199191" cy="19919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4" name="Oval 223"/>
          <p:cNvSpPr/>
          <p:nvPr/>
        </p:nvSpPr>
        <p:spPr>
          <a:xfrm rot="5400000" flipH="1">
            <a:off x="1922251" y="2547974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 rot="5400000" flipH="1">
            <a:off x="3650772" y="2552969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 rot="5400000" flipH="1">
            <a:off x="3069699" y="2545572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 rot="5400000" flipH="1">
            <a:off x="2494988" y="2550241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575952" y="2574468"/>
            <a:ext cx="132444" cy="512693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3047889" y="2616821"/>
            <a:ext cx="66562" cy="463561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2528133" y="2616459"/>
            <a:ext cx="16986" cy="45654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964943" y="2613483"/>
            <a:ext cx="44973" cy="486046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 flipH="1">
            <a:off x="3018094" y="2497817"/>
            <a:ext cx="199191" cy="19919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5" name="Oval 154"/>
          <p:cNvSpPr/>
          <p:nvPr/>
        </p:nvSpPr>
        <p:spPr>
          <a:xfrm flipH="1">
            <a:off x="1875603" y="2500345"/>
            <a:ext cx="199191" cy="19919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0" name="Oval 159"/>
          <p:cNvSpPr/>
          <p:nvPr/>
        </p:nvSpPr>
        <p:spPr>
          <a:xfrm flipH="1">
            <a:off x="2442553" y="2502569"/>
            <a:ext cx="199191" cy="19919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2010065" y="308745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>
            <a:spLocks noChangeAspect="1"/>
          </p:cNvSpPr>
          <p:nvPr/>
        </p:nvSpPr>
        <p:spPr>
          <a:xfrm rot="5400000" flipH="1">
            <a:off x="3265086" y="4834748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>
            <a:spLocks noChangeAspect="1"/>
          </p:cNvSpPr>
          <p:nvPr/>
        </p:nvSpPr>
        <p:spPr>
          <a:xfrm rot="5400000" flipH="1">
            <a:off x="2202143" y="4843286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>
            <a:spLocks noChangeAspect="1"/>
          </p:cNvSpPr>
          <p:nvPr/>
        </p:nvSpPr>
        <p:spPr>
          <a:xfrm rot="5400000" flipH="1">
            <a:off x="1951544" y="3038262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>
            <a:spLocks noChangeAspect="1"/>
          </p:cNvSpPr>
          <p:nvPr/>
        </p:nvSpPr>
        <p:spPr>
          <a:xfrm rot="5400000" flipH="1">
            <a:off x="3521951" y="3041232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/>
          <p:nvPr/>
        </p:nvCxnSpPr>
        <p:spPr>
          <a:xfrm flipH="1">
            <a:off x="1619895" y="3673446"/>
            <a:ext cx="206566" cy="208985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1767658" y="362179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 rot="5400000" flipH="1">
            <a:off x="1577970" y="3835521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Straight Connector 169"/>
          <p:cNvCxnSpPr/>
          <p:nvPr/>
        </p:nvCxnSpPr>
        <p:spPr>
          <a:xfrm flipV="1">
            <a:off x="2523007" y="5493479"/>
            <a:ext cx="523160" cy="54276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64943" y="2613483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528133" y="261645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047889" y="2616821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105567" y="2596625"/>
            <a:ext cx="478241" cy="503399"/>
          </a:xfrm>
          <a:prstGeom prst="line">
            <a:avLst/>
          </a:prstGeom>
          <a:ln w="38100">
            <a:solidFill>
              <a:srgbClr val="C4B2BE"/>
            </a:solidFill>
            <a:prstDash val="solid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575952" y="257446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322529" y="2816339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01057" y="3096077"/>
            <a:ext cx="1557739" cy="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975199" y="2602439"/>
            <a:ext cx="1728067" cy="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>
            <a:off x="714286" y="3015047"/>
            <a:ext cx="456534" cy="456533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943017" y="3699421"/>
            <a:ext cx="561888" cy="56188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1476136" y="4295742"/>
            <a:ext cx="700651" cy="700537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3341763" y="2848348"/>
            <a:ext cx="478219" cy="47821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813783" y="2848348"/>
            <a:ext cx="478219" cy="47821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2286776" y="2841273"/>
            <a:ext cx="478219" cy="47821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770956" y="2848348"/>
            <a:ext cx="478219" cy="47821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3221003" y="2730723"/>
            <a:ext cx="713477" cy="713477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682108" y="2714256"/>
            <a:ext cx="732252" cy="732253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2152020" y="2714256"/>
            <a:ext cx="732252" cy="732253"/>
          </a:xfrm>
          <a:prstGeom prst="ellips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646849" y="2733879"/>
            <a:ext cx="713477" cy="713477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962809" y="260243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579092" y="260951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27260" y="261493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703958" y="1860642"/>
            <a:ext cx="432916" cy="432916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2357256" y="1793093"/>
            <a:ext cx="432916" cy="432916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979802" y="1854392"/>
            <a:ext cx="432916" cy="432916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598232" y="1948667"/>
            <a:ext cx="432916" cy="432916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634353" y="1073185"/>
            <a:ext cx="413238" cy="41323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2386997" y="1001218"/>
            <a:ext cx="413238" cy="41323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3094753" y="1131835"/>
            <a:ext cx="413238" cy="41323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757320" y="1370737"/>
            <a:ext cx="413238" cy="41323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1588928" y="342269"/>
            <a:ext cx="373882" cy="373882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2442694" y="196857"/>
            <a:ext cx="373882" cy="373882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3232066" y="338155"/>
            <a:ext cx="373882" cy="373882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925832" y="833956"/>
            <a:ext cx="373882" cy="373882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flipH="1">
            <a:off x="2608517" y="5015054"/>
            <a:ext cx="905188" cy="90518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flipH="1">
            <a:off x="2102788" y="5015054"/>
            <a:ext cx="905188" cy="90518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 flipH="1">
            <a:off x="2617391" y="5557018"/>
            <a:ext cx="905188" cy="90518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 flipH="1">
            <a:off x="2093918" y="5539943"/>
            <a:ext cx="905186" cy="90518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572355" y="1020897"/>
            <a:ext cx="536455" cy="2076612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44805" y="526629"/>
            <a:ext cx="369555" cy="257370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527262" y="387789"/>
            <a:ext cx="100445" cy="2699765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70956" y="526629"/>
            <a:ext cx="237221" cy="256373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1522347" y="3774202"/>
            <a:ext cx="216458" cy="21645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" name="Straight Connector 41"/>
          <p:cNvCxnSpPr/>
          <p:nvPr/>
        </p:nvCxnSpPr>
        <p:spPr>
          <a:xfrm>
            <a:off x="1223961" y="3979700"/>
            <a:ext cx="602498" cy="666312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223962" y="3882431"/>
            <a:ext cx="398022" cy="97935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3223901" flipH="1">
            <a:off x="762116" y="2481105"/>
            <a:ext cx="387346" cy="39650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761739" y="2285222"/>
            <a:ext cx="314849" cy="31484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919162" y="2442646"/>
            <a:ext cx="28306" cy="27990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flipH="1">
            <a:off x="1669038" y="3518125"/>
            <a:ext cx="314848" cy="31484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2367050" y="4431114"/>
            <a:ext cx="863683" cy="863682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901233" y="4449889"/>
            <a:ext cx="826130" cy="826131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864921" y="4449889"/>
            <a:ext cx="826130" cy="826131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3319616" y="3087461"/>
            <a:ext cx="261257" cy="1799065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003589" y="3087458"/>
            <a:ext cx="264192" cy="179906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04505" y="3087459"/>
            <a:ext cx="246372" cy="179906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516611" y="3087458"/>
            <a:ext cx="282280" cy="179906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052355" y="3087458"/>
            <a:ext cx="267262" cy="179906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267781" y="3087458"/>
            <a:ext cx="252794" cy="179906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267781" y="4886527"/>
            <a:ext cx="1051836" cy="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950884" y="2669470"/>
            <a:ext cx="0" cy="590397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001057" y="2597413"/>
            <a:ext cx="541093" cy="500096"/>
          </a:xfrm>
          <a:prstGeom prst="line">
            <a:avLst/>
          </a:prstGeom>
          <a:ln w="38100">
            <a:solidFill>
              <a:srgbClr val="C4B2BE"/>
            </a:solidFill>
            <a:prstDash val="solid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3061112" y="5475763"/>
            <a:ext cx="0" cy="56438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546509" y="6020241"/>
            <a:ext cx="514603" cy="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546509" y="5475763"/>
            <a:ext cx="0" cy="56438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55382" y="5496009"/>
            <a:ext cx="505729" cy="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826460" y="3673446"/>
            <a:ext cx="0" cy="972565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763414" y="4582052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400000" flipH="1">
            <a:off x="2492321" y="5447075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3012969" y="5447075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3013698" y="5969174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2489809" y="5971046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747334" y="4839157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898273" y="2624159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866421" y="2392570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2477537" y="3038570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4063175" y="971701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919595" y="1529062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765301" y="2115931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3373084" y="468046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3246755" y="1283590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3139419" y="2017030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2518286" y="1952833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2577485" y="331676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2547961" y="1159905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719535" y="474109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791176" y="1227583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866194" y="2022645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943017" y="3243312"/>
            <a:ext cx="280945" cy="73638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1174768" y="3932894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898273" y="3183054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627165" y="3835521"/>
            <a:ext cx="185444" cy="74653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545590" y="2608252"/>
            <a:ext cx="501151" cy="48802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3003973" y="3047735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flipH="1">
            <a:off x="3603670" y="2501688"/>
            <a:ext cx="199191" cy="199191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4" name="Oval 93"/>
          <p:cNvSpPr/>
          <p:nvPr/>
        </p:nvSpPr>
        <p:spPr>
          <a:xfrm rot="5400000" flipH="1">
            <a:off x="1922251" y="2547974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650772" y="2552969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3069699" y="2545572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2494988" y="2550241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flipH="1">
            <a:off x="3018094" y="2497817"/>
            <a:ext cx="199191" cy="199191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875603" y="2500345"/>
            <a:ext cx="199191" cy="199191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2442553" y="2502569"/>
            <a:ext cx="199191" cy="199191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2010065" y="308745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3265086" y="4834748"/>
            <a:ext cx="107999" cy="108000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2202143" y="4843286"/>
            <a:ext cx="107999" cy="108000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 rot="5400000" flipH="1">
            <a:off x="1951544" y="3038262"/>
            <a:ext cx="107999" cy="108000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 rot="5400000" flipH="1">
            <a:off x="3521951" y="3041232"/>
            <a:ext cx="107999" cy="108000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619895" y="3673446"/>
            <a:ext cx="206566" cy="208985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767658" y="3621795"/>
            <a:ext cx="107999" cy="108000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1577970" y="3835521"/>
            <a:ext cx="98390" cy="98391"/>
          </a:xfrm>
          <a:prstGeom prst="ellipse">
            <a:avLst/>
          </a:prstGeom>
          <a:solidFill>
            <a:srgbClr val="A8869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774867" y="1051930"/>
            <a:ext cx="15883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z="1200" dirty="0">
                <a:solidFill>
                  <a:srgbClr val="448C6A"/>
                </a:solidFill>
              </a:rPr>
              <a:t>pinky-top = 0</a:t>
            </a:r>
          </a:p>
          <a:p>
            <a:r>
              <a:rPr lang="en-US" sz="1200" dirty="0">
                <a:solidFill>
                  <a:srgbClr val="448C6A"/>
                </a:solidFill>
              </a:rPr>
              <a:t>pinky-middle = 1</a:t>
            </a:r>
          </a:p>
          <a:p>
            <a:r>
              <a:rPr lang="en-US" sz="1200" dirty="0">
                <a:solidFill>
                  <a:srgbClr val="448C6A"/>
                </a:solidFill>
              </a:rPr>
              <a:t>pinky-bottom = 2</a:t>
            </a:r>
          </a:p>
          <a:p>
            <a:r>
              <a:rPr lang="en-US" sz="1200" dirty="0">
                <a:solidFill>
                  <a:srgbClr val="448C6A"/>
                </a:solidFill>
              </a:rPr>
              <a:t>pinky-base = 3</a:t>
            </a:r>
          </a:p>
          <a:p>
            <a:endParaRPr lang="en-US" sz="1200" dirty="0">
              <a:solidFill>
                <a:srgbClr val="448C6A"/>
              </a:solidFill>
            </a:endParaRPr>
          </a:p>
          <a:p>
            <a:r>
              <a:rPr lang="en-US" sz="1200" dirty="0">
                <a:solidFill>
                  <a:srgbClr val="448C6A"/>
                </a:solidFill>
              </a:rPr>
              <a:t>ring-top = 4</a:t>
            </a:r>
          </a:p>
          <a:p>
            <a:r>
              <a:rPr lang="en-US" sz="1200" dirty="0">
                <a:solidFill>
                  <a:srgbClr val="448C6A"/>
                </a:solidFill>
              </a:rPr>
              <a:t>ring-middle = 5</a:t>
            </a:r>
          </a:p>
          <a:p>
            <a:r>
              <a:rPr lang="en-US" sz="1200" dirty="0">
                <a:solidFill>
                  <a:srgbClr val="448C6A"/>
                </a:solidFill>
              </a:rPr>
              <a:t>ring-bottom = 6</a:t>
            </a:r>
          </a:p>
          <a:p>
            <a:r>
              <a:rPr lang="en-US" sz="1200" dirty="0">
                <a:solidFill>
                  <a:srgbClr val="448C6A"/>
                </a:solidFill>
              </a:rPr>
              <a:t>ring-base = 7</a:t>
            </a:r>
          </a:p>
          <a:p>
            <a:endParaRPr lang="en-US" sz="1200" dirty="0">
              <a:solidFill>
                <a:srgbClr val="448C6A"/>
              </a:solidFill>
            </a:endParaRPr>
          </a:p>
          <a:p>
            <a:r>
              <a:rPr lang="en-US" sz="1200" dirty="0">
                <a:solidFill>
                  <a:srgbClr val="448C6A"/>
                </a:solidFill>
              </a:rPr>
              <a:t>middle-top = 8</a:t>
            </a:r>
          </a:p>
          <a:p>
            <a:r>
              <a:rPr lang="en-US" sz="1200" dirty="0">
                <a:solidFill>
                  <a:srgbClr val="448C6A"/>
                </a:solidFill>
              </a:rPr>
              <a:t>middle-middle = 9</a:t>
            </a:r>
          </a:p>
          <a:p>
            <a:r>
              <a:rPr lang="en-US" sz="1200" dirty="0">
                <a:solidFill>
                  <a:srgbClr val="448C6A"/>
                </a:solidFill>
              </a:rPr>
              <a:t>middle-bottom = 10</a:t>
            </a:r>
          </a:p>
          <a:p>
            <a:r>
              <a:rPr lang="en-US" sz="1200" dirty="0">
                <a:solidFill>
                  <a:srgbClr val="448C6A"/>
                </a:solidFill>
              </a:rPr>
              <a:t>middle-base = 11</a:t>
            </a:r>
          </a:p>
          <a:p>
            <a:endParaRPr lang="en-US" sz="1200" dirty="0">
              <a:solidFill>
                <a:srgbClr val="448C6A"/>
              </a:solidFill>
            </a:endParaRPr>
          </a:p>
          <a:p>
            <a:r>
              <a:rPr lang="en-US" sz="1200" dirty="0">
                <a:solidFill>
                  <a:srgbClr val="448C6A"/>
                </a:solidFill>
              </a:rPr>
              <a:t>thumb-top = 16</a:t>
            </a:r>
          </a:p>
          <a:p>
            <a:r>
              <a:rPr lang="en-US" sz="1200" dirty="0">
                <a:solidFill>
                  <a:srgbClr val="448C6A"/>
                </a:solidFill>
              </a:rPr>
              <a:t>thumb-middle = 17</a:t>
            </a:r>
          </a:p>
          <a:p>
            <a:r>
              <a:rPr lang="en-US" sz="1200" dirty="0">
                <a:solidFill>
                  <a:srgbClr val="448C6A"/>
                </a:solidFill>
              </a:rPr>
              <a:t>thumb-bottom = 18</a:t>
            </a:r>
          </a:p>
          <a:p>
            <a:r>
              <a:rPr lang="en-US" sz="1200" dirty="0">
                <a:solidFill>
                  <a:srgbClr val="448C6A"/>
                </a:solidFill>
              </a:rPr>
              <a:t>thumb-base = 19</a:t>
            </a:r>
          </a:p>
          <a:p>
            <a:endParaRPr lang="en-US" sz="1200" dirty="0">
              <a:solidFill>
                <a:srgbClr val="448C6A"/>
              </a:solidFill>
            </a:endParaRPr>
          </a:p>
          <a:p>
            <a:r>
              <a:rPr lang="en-US" sz="1200" dirty="0">
                <a:solidFill>
                  <a:srgbClr val="448C6A"/>
                </a:solidFill>
              </a:rPr>
              <a:t>index-top = 12</a:t>
            </a:r>
          </a:p>
          <a:p>
            <a:r>
              <a:rPr lang="en-US" sz="1200" dirty="0">
                <a:solidFill>
                  <a:srgbClr val="448C6A"/>
                </a:solidFill>
              </a:rPr>
              <a:t>index-middle = 13</a:t>
            </a:r>
          </a:p>
          <a:p>
            <a:r>
              <a:rPr lang="en-US" sz="1200" dirty="0">
                <a:solidFill>
                  <a:srgbClr val="448C6A"/>
                </a:solidFill>
              </a:rPr>
              <a:t>index-bottom = 14</a:t>
            </a:r>
          </a:p>
          <a:p>
            <a:r>
              <a:rPr lang="en-US" sz="1200" dirty="0">
                <a:solidFill>
                  <a:srgbClr val="448C6A"/>
                </a:solidFill>
              </a:rPr>
              <a:t>index-base = 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207989" y="1131835"/>
            <a:ext cx="18566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448C6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z="1200" dirty="0"/>
              <a:t>palm-pinky = 20</a:t>
            </a:r>
          </a:p>
          <a:p>
            <a:r>
              <a:rPr lang="en-US" sz="1200" dirty="0"/>
              <a:t>palm-ring = 21</a:t>
            </a:r>
          </a:p>
          <a:p>
            <a:r>
              <a:rPr lang="en-US" sz="1200" dirty="0"/>
              <a:t>palm-middle = 22</a:t>
            </a:r>
          </a:p>
          <a:p>
            <a:r>
              <a:rPr lang="en-US" sz="1200" dirty="0"/>
              <a:t>palm-index = 23</a:t>
            </a:r>
          </a:p>
          <a:p>
            <a:r>
              <a:rPr lang="en-US" sz="1200" dirty="0"/>
              <a:t>palm-thumb = 24</a:t>
            </a:r>
          </a:p>
          <a:p>
            <a:endParaRPr lang="en-US" sz="1200" dirty="0"/>
          </a:p>
          <a:p>
            <a:r>
              <a:rPr lang="en-US" sz="1200" dirty="0"/>
              <a:t>palm-back = 25</a:t>
            </a:r>
          </a:p>
          <a:p>
            <a:r>
              <a:rPr lang="en-US" sz="1200" dirty="0"/>
              <a:t>palm-right = 26</a:t>
            </a:r>
          </a:p>
          <a:p>
            <a:r>
              <a:rPr lang="en-US" sz="1200" dirty="0"/>
              <a:t>palm-left = 27</a:t>
            </a:r>
          </a:p>
          <a:p>
            <a:endParaRPr lang="en-US" sz="1200" dirty="0"/>
          </a:p>
          <a:p>
            <a:r>
              <a:rPr lang="en-US" sz="1200" dirty="0"/>
              <a:t>pinky-membrane = 28</a:t>
            </a:r>
          </a:p>
          <a:p>
            <a:r>
              <a:rPr lang="en-US" sz="1200" dirty="0"/>
              <a:t>ring-membrane = 29</a:t>
            </a:r>
          </a:p>
          <a:p>
            <a:r>
              <a:rPr lang="en-US" sz="1200" dirty="0"/>
              <a:t>middle-membrane = 30</a:t>
            </a:r>
          </a:p>
          <a:p>
            <a:r>
              <a:rPr lang="en-US" sz="1200" dirty="0"/>
              <a:t>index-membrane = 31</a:t>
            </a:r>
          </a:p>
          <a:p>
            <a:endParaRPr lang="en-US" sz="1200" dirty="0"/>
          </a:p>
          <a:p>
            <a:r>
              <a:rPr lang="en-US" sz="1200" dirty="0"/>
              <a:t>thumb-additional = 32</a:t>
            </a:r>
          </a:p>
          <a:p>
            <a:r>
              <a:rPr lang="en-US" sz="1200" dirty="0"/>
              <a:t>thumb-fold = 33</a:t>
            </a:r>
          </a:p>
          <a:p>
            <a:endParaRPr lang="en-US" sz="1200" dirty="0"/>
          </a:p>
          <a:p>
            <a:r>
              <a:rPr lang="en-US" sz="1200" dirty="0"/>
              <a:t>wrist-top-left = 34</a:t>
            </a:r>
          </a:p>
          <a:p>
            <a:r>
              <a:rPr lang="en-US" sz="1200" dirty="0"/>
              <a:t>wrist-top-right = 35</a:t>
            </a:r>
          </a:p>
          <a:p>
            <a:r>
              <a:rPr lang="en-US" sz="1200" dirty="0"/>
              <a:t>wrist-bottom-left = 36</a:t>
            </a:r>
          </a:p>
          <a:p>
            <a:r>
              <a:rPr lang="en-US" sz="1200" dirty="0"/>
              <a:t>wrist-bottom-right = 37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716317" y="1387205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54240" y="839635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0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64396" y="1971968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2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62696" y="358401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46666" y="1167450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31102" y="1890172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6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369299" y="231472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330554" y="1046793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9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194347" y="182538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10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95275" y="281398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11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399274" y="341069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12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450696" y="1112782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13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25455" y="1911689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14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652520" y="2815943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15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17736" y="4576362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19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93804" y="303908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20</a:t>
            </a:r>
            <a:endParaRPr lang="fr-CH" dirty="0"/>
          </a:p>
        </p:txBody>
      </p:sp>
      <p:sp>
        <p:nvSpPr>
          <p:cNvPr id="136" name="TextBox 135"/>
          <p:cNvSpPr txBox="1"/>
          <p:nvPr/>
        </p:nvSpPr>
        <p:spPr>
          <a:xfrm>
            <a:off x="3014035" y="304148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21</a:t>
            </a:r>
            <a:endParaRPr lang="fr-CH" dirty="0"/>
          </a:p>
        </p:txBody>
      </p:sp>
      <p:sp>
        <p:nvSpPr>
          <p:cNvPr id="164" name="TextBox 163"/>
          <p:cNvSpPr txBox="1"/>
          <p:nvPr/>
        </p:nvSpPr>
        <p:spPr>
          <a:xfrm>
            <a:off x="2463168" y="3049142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22</a:t>
            </a:r>
            <a:endParaRPr lang="fr-CH" dirty="0"/>
          </a:p>
        </p:txBody>
      </p:sp>
      <p:sp>
        <p:nvSpPr>
          <p:cNvPr id="165" name="TextBox 164"/>
          <p:cNvSpPr txBox="1"/>
          <p:nvPr/>
        </p:nvSpPr>
        <p:spPr>
          <a:xfrm>
            <a:off x="1963824" y="3042669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23</a:t>
            </a:r>
            <a:endParaRPr lang="fr-CH" dirty="0"/>
          </a:p>
        </p:txBody>
      </p:sp>
      <p:sp>
        <p:nvSpPr>
          <p:cNvPr id="167" name="TextBox 166"/>
          <p:cNvSpPr txBox="1"/>
          <p:nvPr/>
        </p:nvSpPr>
        <p:spPr>
          <a:xfrm>
            <a:off x="2630708" y="4591890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25</a:t>
            </a:r>
            <a:endParaRPr lang="fr-CH" dirty="0"/>
          </a:p>
        </p:txBody>
      </p:sp>
      <p:sp>
        <p:nvSpPr>
          <p:cNvPr id="168" name="TextBox 167"/>
          <p:cNvSpPr txBox="1"/>
          <p:nvPr/>
        </p:nvSpPr>
        <p:spPr>
          <a:xfrm>
            <a:off x="3263565" y="4597993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26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922424" y="4596026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27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330696" y="2433612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28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187323" y="529983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34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007995" y="531357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35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181984" y="5854522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36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14857" y="5848029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37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779291" y="2432326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29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809484" y="2824566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182058" y="2434336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30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634855" y="243043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31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73217" y="223098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32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90762" y="2507540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16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1669" y="307577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17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77250" y="3878373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18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31080" y="3610702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33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773153" y="3518799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24</a:t>
            </a:r>
            <a:endParaRPr lang="fr-CH" dirty="0"/>
          </a:p>
        </p:txBody>
      </p:sp>
      <p:sp>
        <p:nvSpPr>
          <p:cNvPr id="154" name="Rectangle 153"/>
          <p:cNvSpPr/>
          <p:nvPr/>
        </p:nvSpPr>
        <p:spPr>
          <a:xfrm>
            <a:off x="5707368" y="-49116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Centers</a:t>
            </a:r>
          </a:p>
        </p:txBody>
      </p:sp>
    </p:spTree>
    <p:extLst>
      <p:ext uri="{BB962C8B-B14F-4D97-AF65-F5344CB8AC3E}">
        <p14:creationId xmlns:p14="http://schemas.microsoft.com/office/powerpoint/2010/main" val="68357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0446" y="593440"/>
            <a:ext cx="15295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0: (1, 0,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1: (2, 1,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2: (3, 2,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3: (5, 4,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4: (6, 5,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5: (7, 6,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6: (9, 8,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7: (10, 9,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8: (11, 10,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9: (13, 12,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10: (14, 13,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11: (15, 14,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12: (17, 16,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13: (18, 17,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14: (19, 18, 33)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15: (26, 21, 20)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16: (25, 26, 21)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17: (25, 22, 21)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18: (25, 27, 22)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19: (27, 22, 23)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20: (20, 29, 28)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21: (21, 20, 29)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22: (21, 30, 29)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23: (22, 21, 30)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24: (22, 23, 30)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25: (23, 30, 31)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26: (19, 33, 24)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27: (16, 32, 32767)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28: (36, 34, 35)</a:t>
            </a:r>
          </a:p>
          <a:p>
            <a:r>
              <a:rPr lang="en-US" sz="1200" b="1" dirty="0">
                <a:solidFill>
                  <a:srgbClr val="448C6A"/>
                </a:solidFill>
                <a:latin typeface="Cambria" panose="02040503050406030204" pitchFamily="18" charset="0"/>
              </a:rPr>
              <a:t>29: (37, 36, 35)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01057" y="3096077"/>
            <a:ext cx="1557739" cy="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975199" y="2602439"/>
            <a:ext cx="1728067" cy="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>
            <a:off x="714286" y="3015047"/>
            <a:ext cx="456534" cy="456533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943017" y="3699421"/>
            <a:ext cx="561888" cy="56188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1476136" y="4295742"/>
            <a:ext cx="700651" cy="700537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3341763" y="2848348"/>
            <a:ext cx="478219" cy="47821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813783" y="2848348"/>
            <a:ext cx="478219" cy="47821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2286776" y="2841273"/>
            <a:ext cx="478219" cy="47821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770956" y="2848348"/>
            <a:ext cx="478219" cy="47821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3221003" y="2730723"/>
            <a:ext cx="713477" cy="713477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682108" y="2714256"/>
            <a:ext cx="732252" cy="732253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2152020" y="2714256"/>
            <a:ext cx="732252" cy="732253"/>
          </a:xfrm>
          <a:prstGeom prst="ellips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646849" y="2733879"/>
            <a:ext cx="713477" cy="713477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962809" y="260243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579092" y="260951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27260" y="261493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703958" y="1860642"/>
            <a:ext cx="432916" cy="432916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2357256" y="1793093"/>
            <a:ext cx="432916" cy="432916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979802" y="1854392"/>
            <a:ext cx="432916" cy="432916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598232" y="1948667"/>
            <a:ext cx="432916" cy="432916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634353" y="1073185"/>
            <a:ext cx="413238" cy="41323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2386997" y="1001218"/>
            <a:ext cx="413238" cy="41323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3094753" y="1131835"/>
            <a:ext cx="413238" cy="41323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757320" y="1370737"/>
            <a:ext cx="413238" cy="41323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1588928" y="342269"/>
            <a:ext cx="373882" cy="373882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2442694" y="196857"/>
            <a:ext cx="373882" cy="373882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3232066" y="338155"/>
            <a:ext cx="373882" cy="373882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925832" y="833956"/>
            <a:ext cx="373882" cy="373882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flipH="1">
            <a:off x="2608517" y="5015054"/>
            <a:ext cx="905188" cy="90518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flipH="1">
            <a:off x="2102788" y="5015054"/>
            <a:ext cx="905188" cy="90518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 flipH="1">
            <a:off x="2617391" y="5557018"/>
            <a:ext cx="905188" cy="90518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 flipH="1">
            <a:off x="2093918" y="5539943"/>
            <a:ext cx="905186" cy="90518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572355" y="1020897"/>
            <a:ext cx="536455" cy="2076612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44805" y="526629"/>
            <a:ext cx="369555" cy="257370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527262" y="387789"/>
            <a:ext cx="100445" cy="2699765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70956" y="526629"/>
            <a:ext cx="237221" cy="256373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1522347" y="3774202"/>
            <a:ext cx="216458" cy="21645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" name="Straight Connector 41"/>
          <p:cNvCxnSpPr/>
          <p:nvPr/>
        </p:nvCxnSpPr>
        <p:spPr>
          <a:xfrm>
            <a:off x="1223961" y="3979700"/>
            <a:ext cx="602498" cy="666312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223962" y="3882431"/>
            <a:ext cx="398022" cy="97935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3223901" flipH="1">
            <a:off x="762116" y="2481105"/>
            <a:ext cx="387346" cy="39650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761739" y="2285222"/>
            <a:ext cx="314849" cy="314848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919162" y="2442646"/>
            <a:ext cx="28306" cy="27990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flipH="1">
            <a:off x="1669038" y="3518125"/>
            <a:ext cx="314848" cy="314849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2367050" y="4431114"/>
            <a:ext cx="863683" cy="863682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901233" y="4449889"/>
            <a:ext cx="826130" cy="826131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864921" y="4449889"/>
            <a:ext cx="826130" cy="826131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3319616" y="3087461"/>
            <a:ext cx="261257" cy="1799065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003589" y="3087458"/>
            <a:ext cx="264192" cy="179906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04505" y="3087459"/>
            <a:ext cx="246372" cy="179906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516611" y="3087458"/>
            <a:ext cx="282280" cy="179906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052355" y="3087458"/>
            <a:ext cx="267262" cy="179906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267781" y="3087458"/>
            <a:ext cx="252794" cy="179906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267781" y="4886527"/>
            <a:ext cx="1051836" cy="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950884" y="2669470"/>
            <a:ext cx="0" cy="590397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001057" y="2597413"/>
            <a:ext cx="541093" cy="500096"/>
          </a:xfrm>
          <a:prstGeom prst="line">
            <a:avLst/>
          </a:prstGeom>
          <a:ln w="38100">
            <a:solidFill>
              <a:srgbClr val="C4B2BE"/>
            </a:solidFill>
            <a:prstDash val="solid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3061112" y="5475763"/>
            <a:ext cx="0" cy="56438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546509" y="6020241"/>
            <a:ext cx="514603" cy="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546509" y="5475763"/>
            <a:ext cx="0" cy="56438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55382" y="5496009"/>
            <a:ext cx="505729" cy="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826460" y="3673446"/>
            <a:ext cx="0" cy="972565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763414" y="4582052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400000" flipH="1">
            <a:off x="2492321" y="5447075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3012969" y="5447075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3013698" y="5969174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2489809" y="5971046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747334" y="4839157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898273" y="2624159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866421" y="2392570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2477537" y="3038570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4063175" y="971701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919595" y="1529062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765301" y="2115931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3373084" y="468046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3246755" y="1283590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3139419" y="2017030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2518286" y="1952833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2577485" y="331676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2547961" y="1159905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719535" y="474109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791176" y="1227583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866194" y="2022645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943017" y="3243312"/>
            <a:ext cx="280945" cy="73638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1174768" y="3932894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898273" y="3183054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627165" y="3835521"/>
            <a:ext cx="185444" cy="74653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105567" y="2596625"/>
            <a:ext cx="478241" cy="503399"/>
          </a:xfrm>
          <a:prstGeom prst="line">
            <a:avLst/>
          </a:prstGeom>
          <a:ln w="38100">
            <a:solidFill>
              <a:srgbClr val="C4B2BE"/>
            </a:solidFill>
            <a:prstDash val="solid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545590" y="2608252"/>
            <a:ext cx="501151" cy="48802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3003973" y="3047735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flipH="1">
            <a:off x="3603670" y="2501688"/>
            <a:ext cx="199191" cy="199191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4" name="Oval 93"/>
          <p:cNvSpPr/>
          <p:nvPr/>
        </p:nvSpPr>
        <p:spPr>
          <a:xfrm rot="5400000" flipH="1">
            <a:off x="1922251" y="2547974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650772" y="2552969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3069699" y="2545572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2494988" y="2550241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3575952" y="257446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047889" y="2616821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528133" y="261645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64943" y="2613483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 flipH="1">
            <a:off x="3018094" y="2497817"/>
            <a:ext cx="199191" cy="199191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875603" y="2500345"/>
            <a:ext cx="199191" cy="199191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2442553" y="2502569"/>
            <a:ext cx="199191" cy="199191"/>
          </a:xfrm>
          <a:prstGeom prst="ellipse">
            <a:avLst/>
          </a:prstGeom>
          <a:noFill/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2010065" y="308745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3265086" y="4834748"/>
            <a:ext cx="107999" cy="108000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2202143" y="4843286"/>
            <a:ext cx="107999" cy="108000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 rot="5400000" flipH="1">
            <a:off x="1951544" y="3038262"/>
            <a:ext cx="107999" cy="108000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 rot="5400000" flipH="1">
            <a:off x="3521951" y="3041232"/>
            <a:ext cx="107999" cy="108000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619895" y="3673446"/>
            <a:ext cx="206566" cy="208985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767658" y="3621795"/>
            <a:ext cx="107999" cy="108000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1577970" y="3835521"/>
            <a:ext cx="98390" cy="98391"/>
          </a:xfrm>
          <a:prstGeom prst="ellipse">
            <a:avLst/>
          </a:prstGeom>
          <a:solidFill>
            <a:srgbClr val="CFBCC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628715" y="1051930"/>
            <a:ext cx="15883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z="1200" dirty="0">
                <a:solidFill>
                  <a:srgbClr val="448C6A"/>
                </a:solidFill>
              </a:rPr>
              <a:t>pinky-top = 0</a:t>
            </a:r>
          </a:p>
          <a:p>
            <a:r>
              <a:rPr lang="en-US" sz="1200" dirty="0">
                <a:solidFill>
                  <a:srgbClr val="448C6A"/>
                </a:solidFill>
              </a:rPr>
              <a:t>pinky-middle = 1</a:t>
            </a:r>
          </a:p>
          <a:p>
            <a:r>
              <a:rPr lang="en-US" sz="1200" dirty="0">
                <a:solidFill>
                  <a:srgbClr val="448C6A"/>
                </a:solidFill>
              </a:rPr>
              <a:t>pinky-bottom = 2</a:t>
            </a:r>
          </a:p>
          <a:p>
            <a:r>
              <a:rPr lang="en-US" sz="1200" dirty="0">
                <a:solidFill>
                  <a:srgbClr val="448C6A"/>
                </a:solidFill>
              </a:rPr>
              <a:t>pinky-base = 3</a:t>
            </a:r>
          </a:p>
          <a:p>
            <a:endParaRPr lang="en-US" sz="1200" dirty="0">
              <a:solidFill>
                <a:srgbClr val="448C6A"/>
              </a:solidFill>
            </a:endParaRPr>
          </a:p>
          <a:p>
            <a:r>
              <a:rPr lang="en-US" sz="1200" dirty="0">
                <a:solidFill>
                  <a:srgbClr val="448C6A"/>
                </a:solidFill>
              </a:rPr>
              <a:t>ring-top = 4</a:t>
            </a:r>
          </a:p>
          <a:p>
            <a:r>
              <a:rPr lang="en-US" sz="1200" dirty="0">
                <a:solidFill>
                  <a:srgbClr val="448C6A"/>
                </a:solidFill>
              </a:rPr>
              <a:t>ring-middle = 5</a:t>
            </a:r>
          </a:p>
          <a:p>
            <a:r>
              <a:rPr lang="en-US" sz="1200" dirty="0">
                <a:solidFill>
                  <a:srgbClr val="448C6A"/>
                </a:solidFill>
              </a:rPr>
              <a:t>ring-bottom = 6</a:t>
            </a:r>
          </a:p>
          <a:p>
            <a:r>
              <a:rPr lang="en-US" sz="1200" dirty="0">
                <a:solidFill>
                  <a:srgbClr val="448C6A"/>
                </a:solidFill>
              </a:rPr>
              <a:t>ring-base = 7</a:t>
            </a:r>
          </a:p>
          <a:p>
            <a:endParaRPr lang="en-US" sz="1200" dirty="0">
              <a:solidFill>
                <a:srgbClr val="448C6A"/>
              </a:solidFill>
            </a:endParaRPr>
          </a:p>
          <a:p>
            <a:r>
              <a:rPr lang="en-US" sz="1200" dirty="0">
                <a:solidFill>
                  <a:srgbClr val="448C6A"/>
                </a:solidFill>
              </a:rPr>
              <a:t>middle-top = 8</a:t>
            </a:r>
          </a:p>
          <a:p>
            <a:r>
              <a:rPr lang="en-US" sz="1200" dirty="0">
                <a:solidFill>
                  <a:srgbClr val="448C6A"/>
                </a:solidFill>
              </a:rPr>
              <a:t>middle-middle = 9</a:t>
            </a:r>
          </a:p>
          <a:p>
            <a:r>
              <a:rPr lang="en-US" sz="1200" dirty="0">
                <a:solidFill>
                  <a:srgbClr val="448C6A"/>
                </a:solidFill>
              </a:rPr>
              <a:t>middle-bottom = 10</a:t>
            </a:r>
          </a:p>
          <a:p>
            <a:r>
              <a:rPr lang="en-US" sz="1200" dirty="0">
                <a:solidFill>
                  <a:srgbClr val="448C6A"/>
                </a:solidFill>
              </a:rPr>
              <a:t>middle-base = 11</a:t>
            </a:r>
          </a:p>
          <a:p>
            <a:endParaRPr lang="en-US" sz="1200" dirty="0">
              <a:solidFill>
                <a:srgbClr val="448C6A"/>
              </a:solidFill>
            </a:endParaRPr>
          </a:p>
          <a:p>
            <a:r>
              <a:rPr lang="en-US" sz="1200" dirty="0">
                <a:solidFill>
                  <a:srgbClr val="448C6A"/>
                </a:solidFill>
              </a:rPr>
              <a:t>thumb-top = 16</a:t>
            </a:r>
          </a:p>
          <a:p>
            <a:r>
              <a:rPr lang="en-US" sz="1200" dirty="0">
                <a:solidFill>
                  <a:srgbClr val="448C6A"/>
                </a:solidFill>
              </a:rPr>
              <a:t>thumb-middle = 17</a:t>
            </a:r>
          </a:p>
          <a:p>
            <a:r>
              <a:rPr lang="en-US" sz="1200" dirty="0">
                <a:solidFill>
                  <a:srgbClr val="448C6A"/>
                </a:solidFill>
              </a:rPr>
              <a:t>thumb-bottom = 18</a:t>
            </a:r>
          </a:p>
          <a:p>
            <a:r>
              <a:rPr lang="en-US" sz="1200" dirty="0">
                <a:solidFill>
                  <a:srgbClr val="448C6A"/>
                </a:solidFill>
              </a:rPr>
              <a:t>thumb-base = 19</a:t>
            </a:r>
          </a:p>
          <a:p>
            <a:endParaRPr lang="en-US" sz="1200" dirty="0">
              <a:solidFill>
                <a:srgbClr val="448C6A"/>
              </a:solidFill>
            </a:endParaRPr>
          </a:p>
          <a:p>
            <a:r>
              <a:rPr lang="en-US" sz="1200" dirty="0">
                <a:solidFill>
                  <a:srgbClr val="448C6A"/>
                </a:solidFill>
              </a:rPr>
              <a:t>index-top = 12</a:t>
            </a:r>
          </a:p>
          <a:p>
            <a:r>
              <a:rPr lang="en-US" sz="1200" dirty="0">
                <a:solidFill>
                  <a:srgbClr val="448C6A"/>
                </a:solidFill>
              </a:rPr>
              <a:t>index-middle = 13</a:t>
            </a:r>
          </a:p>
          <a:p>
            <a:r>
              <a:rPr lang="en-US" sz="1200" dirty="0">
                <a:solidFill>
                  <a:srgbClr val="448C6A"/>
                </a:solidFill>
              </a:rPr>
              <a:t>index-bottom = 14</a:t>
            </a:r>
          </a:p>
          <a:p>
            <a:r>
              <a:rPr lang="en-US" sz="1200" dirty="0">
                <a:solidFill>
                  <a:srgbClr val="448C6A"/>
                </a:solidFill>
              </a:rPr>
              <a:t>index-base = 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061837" y="1131835"/>
            <a:ext cx="18566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448C6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z="1200" dirty="0"/>
              <a:t>palm-pinky = 20</a:t>
            </a:r>
          </a:p>
          <a:p>
            <a:r>
              <a:rPr lang="en-US" sz="1200" dirty="0"/>
              <a:t>palm-ring = 21</a:t>
            </a:r>
          </a:p>
          <a:p>
            <a:r>
              <a:rPr lang="en-US" sz="1200" dirty="0"/>
              <a:t>palm-middle = 22</a:t>
            </a:r>
          </a:p>
          <a:p>
            <a:r>
              <a:rPr lang="en-US" sz="1200" dirty="0"/>
              <a:t>palm-index = 23</a:t>
            </a:r>
          </a:p>
          <a:p>
            <a:r>
              <a:rPr lang="en-US" sz="1200" dirty="0"/>
              <a:t>palm-thumb = 24</a:t>
            </a:r>
          </a:p>
          <a:p>
            <a:endParaRPr lang="en-US" sz="1200" dirty="0"/>
          </a:p>
          <a:p>
            <a:r>
              <a:rPr lang="en-US" sz="1200" dirty="0"/>
              <a:t>palm-back = 25</a:t>
            </a:r>
          </a:p>
          <a:p>
            <a:r>
              <a:rPr lang="en-US" sz="1200" dirty="0"/>
              <a:t>palm-right = 26</a:t>
            </a:r>
          </a:p>
          <a:p>
            <a:r>
              <a:rPr lang="en-US" sz="1200" dirty="0"/>
              <a:t>palm-left = 27</a:t>
            </a:r>
          </a:p>
          <a:p>
            <a:endParaRPr lang="en-US" sz="1200" dirty="0"/>
          </a:p>
          <a:p>
            <a:r>
              <a:rPr lang="en-US" sz="1200" dirty="0"/>
              <a:t>pinky-membrane = 28</a:t>
            </a:r>
          </a:p>
          <a:p>
            <a:r>
              <a:rPr lang="en-US" sz="1200" dirty="0"/>
              <a:t>ring-membrane = 29</a:t>
            </a:r>
          </a:p>
          <a:p>
            <a:r>
              <a:rPr lang="en-US" sz="1200" dirty="0"/>
              <a:t>middle-membrane = 30</a:t>
            </a:r>
          </a:p>
          <a:p>
            <a:r>
              <a:rPr lang="en-US" sz="1200" dirty="0"/>
              <a:t>index-membrane = 31</a:t>
            </a:r>
          </a:p>
          <a:p>
            <a:endParaRPr lang="en-US" sz="1200" dirty="0"/>
          </a:p>
          <a:p>
            <a:r>
              <a:rPr lang="en-US" sz="1200" dirty="0"/>
              <a:t>thumb-additional = 32</a:t>
            </a:r>
          </a:p>
          <a:p>
            <a:r>
              <a:rPr lang="en-US" sz="1200" dirty="0"/>
              <a:t>thumb-fold = 33</a:t>
            </a:r>
          </a:p>
          <a:p>
            <a:endParaRPr lang="en-US" sz="1200" dirty="0"/>
          </a:p>
          <a:p>
            <a:r>
              <a:rPr lang="en-US" sz="1200" dirty="0"/>
              <a:t>wrist-top-left = 34</a:t>
            </a:r>
          </a:p>
          <a:p>
            <a:r>
              <a:rPr lang="en-US" sz="1200" dirty="0"/>
              <a:t>wrist-top-right = 35</a:t>
            </a:r>
          </a:p>
          <a:p>
            <a:r>
              <a:rPr lang="en-US" sz="1200" dirty="0"/>
              <a:t>wrist-bottom-left = 36</a:t>
            </a:r>
          </a:p>
          <a:p>
            <a:r>
              <a:rPr lang="en-US" sz="1200" dirty="0"/>
              <a:t>wrist-bottom-right = 37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629656" y="1675540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82277" y="1095450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0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476935" y="2254482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2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96840" y="728878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94077" y="1523516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90134" y="2214234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354322" y="611929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6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335725" y="1420996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300360" y="2191995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endParaRPr lang="fr-CH" sz="1500" b="1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49655" y="750494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9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19914" y="1504428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10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82238" y="2231740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11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47352" y="275349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12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5079" y="347800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13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356254" y="3990660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14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106079" y="342428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15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850809" y="4019153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16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577484" y="343268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17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317344" y="4016506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18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49285" y="342428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19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286345" y="2586956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20</a:t>
            </a:r>
            <a:endParaRPr lang="fr-CH" dirty="0"/>
          </a:p>
        </p:txBody>
      </p:sp>
      <p:sp>
        <p:nvSpPr>
          <p:cNvPr id="136" name="TextBox 135"/>
          <p:cNvSpPr txBox="1"/>
          <p:nvPr/>
        </p:nvSpPr>
        <p:spPr>
          <a:xfrm>
            <a:off x="3025029" y="278984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21</a:t>
            </a:r>
            <a:endParaRPr lang="fr-CH" dirty="0"/>
          </a:p>
        </p:txBody>
      </p:sp>
      <p:sp>
        <p:nvSpPr>
          <p:cNvPr id="164" name="TextBox 163"/>
          <p:cNvSpPr txBox="1"/>
          <p:nvPr/>
        </p:nvSpPr>
        <p:spPr>
          <a:xfrm>
            <a:off x="2707917" y="259117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22</a:t>
            </a:r>
            <a:endParaRPr lang="fr-CH" dirty="0"/>
          </a:p>
        </p:txBody>
      </p:sp>
      <p:sp>
        <p:nvSpPr>
          <p:cNvPr id="165" name="TextBox 164"/>
          <p:cNvSpPr txBox="1"/>
          <p:nvPr/>
        </p:nvSpPr>
        <p:spPr>
          <a:xfrm>
            <a:off x="2478060" y="279189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23</a:t>
            </a:r>
            <a:endParaRPr lang="fr-CH" dirty="0"/>
          </a:p>
        </p:txBody>
      </p:sp>
      <p:sp>
        <p:nvSpPr>
          <p:cNvPr id="166" name="TextBox 165"/>
          <p:cNvSpPr txBox="1"/>
          <p:nvPr/>
        </p:nvSpPr>
        <p:spPr>
          <a:xfrm>
            <a:off x="2156792" y="279252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24</a:t>
            </a:r>
            <a:endParaRPr lang="fr-CH" dirty="0"/>
          </a:p>
        </p:txBody>
      </p:sp>
      <p:sp>
        <p:nvSpPr>
          <p:cNvPr id="167" name="TextBox 166"/>
          <p:cNvSpPr txBox="1"/>
          <p:nvPr/>
        </p:nvSpPr>
        <p:spPr>
          <a:xfrm>
            <a:off x="1933990" y="2595600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25</a:t>
            </a:r>
            <a:endParaRPr lang="fr-CH" dirty="0"/>
          </a:p>
        </p:txBody>
      </p:sp>
      <p:sp>
        <p:nvSpPr>
          <p:cNvPr id="168" name="TextBox 167"/>
          <p:cNvSpPr txBox="1"/>
          <p:nvPr/>
        </p:nvSpPr>
        <p:spPr>
          <a:xfrm>
            <a:off x="1539564" y="374854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26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1922" y="2368069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27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523007" y="5493479"/>
            <a:ext cx="523160" cy="54276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484905" y="548957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28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678126" y="573264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Cambria" panose="02040503050406030204" pitchFamily="18" charset="0"/>
              </a:rPr>
              <a:t>29</a:t>
            </a:r>
            <a:endParaRPr lang="fr-CH" sz="15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707368" y="-49116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225921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642443" y="5398"/>
            <a:ext cx="2843125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Phalanges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59714" y="535967"/>
            <a:ext cx="3644238" cy="6265349"/>
            <a:chOff x="3519758" y="465258"/>
            <a:chExt cx="3644238" cy="6265349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5132063" y="3355859"/>
              <a:ext cx="252794" cy="1799068"/>
            </a:xfrm>
            <a:prstGeom prst="line">
              <a:avLst/>
            </a:prstGeom>
            <a:noFill/>
            <a:ln w="44450">
              <a:solidFill>
                <a:srgbClr val="F8CBA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5916637" y="3355859"/>
              <a:ext cx="267262" cy="1799068"/>
            </a:xfrm>
            <a:prstGeom prst="line">
              <a:avLst/>
            </a:prstGeom>
            <a:noFill/>
            <a:ln w="44450">
              <a:solidFill>
                <a:srgbClr val="F8CBA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5387289" y="5761880"/>
              <a:ext cx="523160" cy="54276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829225" y="2881884"/>
              <a:ext cx="44973" cy="486046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392415" y="2884860"/>
              <a:ext cx="16986" cy="456548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912171" y="2885222"/>
              <a:ext cx="66562" cy="463561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969849" y="2865026"/>
              <a:ext cx="478241" cy="503399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6440234" y="2842869"/>
              <a:ext cx="132444" cy="51269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839481" y="2870840"/>
              <a:ext cx="1728067" cy="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Oval 6"/>
            <p:cNvSpPr/>
            <p:nvPr/>
          </p:nvSpPr>
          <p:spPr>
            <a:xfrm flipH="1">
              <a:off x="3578568" y="3283448"/>
              <a:ext cx="456534" cy="456533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3807299" y="3967822"/>
              <a:ext cx="561888" cy="5618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9" name="Oval 8"/>
            <p:cNvSpPr/>
            <p:nvPr/>
          </p:nvSpPr>
          <p:spPr>
            <a:xfrm flipH="1">
              <a:off x="4340418" y="4564143"/>
              <a:ext cx="700651" cy="700537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0" name="Oval 9"/>
            <p:cNvSpPr/>
            <p:nvPr/>
          </p:nvSpPr>
          <p:spPr>
            <a:xfrm flipH="1">
              <a:off x="6206045" y="3116749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1" name="Oval 10"/>
            <p:cNvSpPr/>
            <p:nvPr/>
          </p:nvSpPr>
          <p:spPr>
            <a:xfrm flipH="1">
              <a:off x="5678065" y="3116749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2" name="Oval 11"/>
            <p:cNvSpPr/>
            <p:nvPr/>
          </p:nvSpPr>
          <p:spPr>
            <a:xfrm flipH="1">
              <a:off x="5151058" y="3109674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3" name="Oval 12"/>
            <p:cNvSpPr/>
            <p:nvPr/>
          </p:nvSpPr>
          <p:spPr>
            <a:xfrm flipH="1">
              <a:off x="4635238" y="3116749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4" name="Oval 13"/>
            <p:cNvSpPr/>
            <p:nvPr/>
          </p:nvSpPr>
          <p:spPr>
            <a:xfrm flipH="1">
              <a:off x="6085285" y="2999124"/>
              <a:ext cx="713477" cy="713477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5546390" y="2982657"/>
              <a:ext cx="732252" cy="732253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5016302" y="2982657"/>
              <a:ext cx="732252" cy="732253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chemeClr val="lt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4511131" y="3002280"/>
              <a:ext cx="713477" cy="713477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4827091" y="2870840"/>
              <a:ext cx="49709" cy="485019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443374" y="2877916"/>
              <a:ext cx="115682" cy="46392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391542" y="2883338"/>
              <a:ext cx="19249" cy="472520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 flipH="1">
              <a:off x="4568240" y="2129043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5221538" y="2061494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5844084" y="2122793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6462514" y="2217068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4498635" y="1341586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/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5251279" y="1269619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5959035" y="1400236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6621602" y="1639138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flipH="1">
              <a:off x="4453210" y="610670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 flipH="1">
              <a:off x="5306976" y="465258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flipH="1">
              <a:off x="6096348" y="606556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flipH="1">
              <a:off x="6790114" y="1102357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 flipH="1">
              <a:off x="5472799" y="5283455"/>
              <a:ext cx="905188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flipH="1">
              <a:off x="4967070" y="5283455"/>
              <a:ext cx="905188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 flipH="1">
              <a:off x="5481673" y="5825419"/>
              <a:ext cx="905188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H="1">
              <a:off x="4958200" y="5808344"/>
              <a:ext cx="905186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6436637" y="1289298"/>
              <a:ext cx="536455" cy="20766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909087" y="795030"/>
              <a:ext cx="369555" cy="257370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391544" y="656190"/>
              <a:ext cx="100445" cy="26997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635238" y="795030"/>
              <a:ext cx="237221" cy="2563739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 flipH="1">
              <a:off x="4386629" y="4042603"/>
              <a:ext cx="216458" cy="21645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88243" y="4248101"/>
              <a:ext cx="602498" cy="6663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088244" y="4150832"/>
              <a:ext cx="398022" cy="9793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Oval 43"/>
            <p:cNvSpPr/>
            <p:nvPr/>
          </p:nvSpPr>
          <p:spPr>
            <a:xfrm rot="3223901" flipH="1">
              <a:off x="3626398" y="2749506"/>
              <a:ext cx="387346" cy="39650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5" name="Oval 44"/>
            <p:cNvSpPr/>
            <p:nvPr/>
          </p:nvSpPr>
          <p:spPr>
            <a:xfrm rot="3223901" flipH="1">
              <a:off x="3626021" y="2553623"/>
              <a:ext cx="314849" cy="31484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46" name="Straight Connector 45"/>
            <p:cNvCxnSpPr>
              <a:endCxn id="71" idx="2"/>
            </p:cNvCxnSpPr>
            <p:nvPr/>
          </p:nvCxnSpPr>
          <p:spPr>
            <a:xfrm>
              <a:off x="3783444" y="2711047"/>
              <a:ext cx="28306" cy="279903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Oval 46"/>
            <p:cNvSpPr/>
            <p:nvPr/>
          </p:nvSpPr>
          <p:spPr>
            <a:xfrm flipH="1">
              <a:off x="4533320" y="3786526"/>
              <a:ext cx="314848" cy="31484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8" name="Oval 47"/>
            <p:cNvSpPr/>
            <p:nvPr/>
          </p:nvSpPr>
          <p:spPr>
            <a:xfrm flipH="1">
              <a:off x="5231332" y="4699515"/>
              <a:ext cx="863683" cy="8636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9" name="Oval 48"/>
            <p:cNvSpPr/>
            <p:nvPr/>
          </p:nvSpPr>
          <p:spPr>
            <a:xfrm flipH="1">
              <a:off x="5765515" y="4718290"/>
              <a:ext cx="826130" cy="82613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50" name="Oval 49"/>
            <p:cNvSpPr/>
            <p:nvPr/>
          </p:nvSpPr>
          <p:spPr>
            <a:xfrm flipH="1">
              <a:off x="4729203" y="4718290"/>
              <a:ext cx="826130" cy="82613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6183898" y="3355862"/>
              <a:ext cx="261257" cy="1799065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67871" y="3355859"/>
              <a:ext cx="264192" cy="1799068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668787" y="3355860"/>
              <a:ext cx="246372" cy="1799068"/>
            </a:xfrm>
            <a:prstGeom prst="line">
              <a:avLst/>
            </a:prstGeom>
            <a:noFill/>
            <a:ln w="44450">
              <a:solidFill>
                <a:srgbClr val="F8CBA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5380893" y="3355859"/>
              <a:ext cx="282280" cy="1799068"/>
            </a:xfrm>
            <a:prstGeom prst="line">
              <a:avLst/>
            </a:prstGeom>
            <a:noFill/>
            <a:ln w="44450">
              <a:solidFill>
                <a:srgbClr val="F8CBA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132063" y="5154928"/>
              <a:ext cx="1051836" cy="0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815166" y="2937871"/>
              <a:ext cx="0" cy="590397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865339" y="2865814"/>
              <a:ext cx="541093" cy="500096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5925394" y="5744164"/>
              <a:ext cx="0" cy="564383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410791" y="6288642"/>
              <a:ext cx="514603" cy="0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410791" y="5744164"/>
              <a:ext cx="0" cy="564381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419664" y="5764410"/>
              <a:ext cx="505729" cy="0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690742" y="3941847"/>
              <a:ext cx="0" cy="97256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Oval 64"/>
            <p:cNvSpPr/>
            <p:nvPr/>
          </p:nvSpPr>
          <p:spPr>
            <a:xfrm rot="5400000" flipH="1">
              <a:off x="4627696" y="4850453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rot="5400000" flipH="1">
              <a:off x="5356603" y="571547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5400000" flipH="1">
              <a:off x="5877251" y="571547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5400000" flipH="1">
              <a:off x="5877980" y="623757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5400000" flipH="1">
              <a:off x="5354091" y="6239447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5400000" flipH="1">
              <a:off x="5611616" y="5107558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rot="5400000" flipH="1">
              <a:off x="3762555" y="2892560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3730703" y="266097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5400000" flipH="1">
              <a:off x="6927457" y="1240102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5400000" flipH="1">
              <a:off x="6783877" y="1797463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5400000" flipH="1">
              <a:off x="6629583" y="2384332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5400000" flipH="1">
              <a:off x="6237366" y="736447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5400000" flipH="1">
              <a:off x="6111037" y="155199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5400000" flipH="1">
              <a:off x="6003701" y="228543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5400000" flipH="1">
              <a:off x="5382568" y="2221234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5400000" flipH="1">
              <a:off x="5441767" y="600077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rot="5400000" flipH="1">
              <a:off x="5412243" y="142830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5400000" flipH="1">
              <a:off x="4583817" y="742510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rot="5400000" flipH="1">
              <a:off x="4655458" y="1495984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5400000" flipH="1">
              <a:off x="4730476" y="229104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807299" y="3511713"/>
              <a:ext cx="280945" cy="736386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 rot="5400000" flipH="1">
              <a:off x="4039050" y="420129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5400000" flipH="1">
              <a:off x="3762555" y="345145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112" idx="6"/>
              <a:endCxn id="65" idx="6"/>
            </p:cNvCxnSpPr>
            <p:nvPr/>
          </p:nvCxnSpPr>
          <p:spPr>
            <a:xfrm>
              <a:off x="4491447" y="4103922"/>
              <a:ext cx="185444" cy="746531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409872" y="2876653"/>
              <a:ext cx="501151" cy="488029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Oval 92"/>
            <p:cNvSpPr/>
            <p:nvPr/>
          </p:nvSpPr>
          <p:spPr>
            <a:xfrm flipH="1">
              <a:off x="6467952" y="2770089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94" name="Oval 93"/>
            <p:cNvSpPr/>
            <p:nvPr/>
          </p:nvSpPr>
          <p:spPr>
            <a:xfrm rot="5400000" flipH="1">
              <a:off x="4786533" y="281637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 flipH="1">
              <a:off x="6515054" y="2821370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5400000" flipH="1">
              <a:off x="5933981" y="2813973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5400000" flipH="1">
              <a:off x="5359270" y="2818642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 flipH="1">
              <a:off x="5882376" y="2766218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03" name="Oval 102"/>
            <p:cNvSpPr/>
            <p:nvPr/>
          </p:nvSpPr>
          <p:spPr>
            <a:xfrm flipH="1">
              <a:off x="4739885" y="2768746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04" name="Oval 103"/>
            <p:cNvSpPr/>
            <p:nvPr/>
          </p:nvSpPr>
          <p:spPr>
            <a:xfrm flipH="1">
              <a:off x="5306835" y="2770970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>
              <a:off x="4484177" y="3941847"/>
              <a:ext cx="206566" cy="20898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1" name="Oval 110"/>
            <p:cNvSpPr>
              <a:spLocks noChangeAspect="1"/>
            </p:cNvSpPr>
            <p:nvPr/>
          </p:nvSpPr>
          <p:spPr>
            <a:xfrm rot="5400000" flipH="1">
              <a:off x="4631940" y="3890196"/>
              <a:ext cx="107999" cy="108000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 rot="5400000" flipH="1">
              <a:off x="4442252" y="4103922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055342" y="2477684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10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760579" y="2492488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7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285011" y="2503272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4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416782" y="2505548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13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362143" y="1772829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14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276169" y="954931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B3516D"/>
                  </a:solidFill>
                  <a:latin typeface="Cambria" panose="02040503050406030204" pitchFamily="18" charset="0"/>
                </a:rPr>
                <a:t>15</a:t>
              </a:r>
              <a:endParaRPr lang="fr-CH" sz="1500" b="1" dirty="0">
                <a:solidFill>
                  <a:srgbClr val="B3516D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22582" y="841359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12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960483" y="988485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9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610572" y="1345145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6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135792" y="4465396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695461" y="3728613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2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459164" y="1923454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B3516D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/>
                <a:t>5</a:t>
              </a:r>
              <a:endParaRPr lang="fr-CH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849886" y="1794793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8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094890" y="1699933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11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519758" y="3037141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3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 rot="5400000" flipH="1">
              <a:off x="5066425" y="5111687"/>
              <a:ext cx="107999" cy="108000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 rot="5400000" flipH="1">
              <a:off x="6129368" y="5103149"/>
              <a:ext cx="107999" cy="108000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4874347" y="3355858"/>
              <a:ext cx="1570807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865339" y="3364478"/>
              <a:ext cx="1557739" cy="0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Oval 91"/>
            <p:cNvSpPr/>
            <p:nvPr/>
          </p:nvSpPr>
          <p:spPr>
            <a:xfrm rot="5400000" flipH="1">
              <a:off x="5868255" y="331613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>
              <a:spLocks noChangeAspect="1"/>
            </p:cNvSpPr>
            <p:nvPr/>
          </p:nvSpPr>
          <p:spPr>
            <a:xfrm rot="5400000" flipH="1">
              <a:off x="6386233" y="3309633"/>
              <a:ext cx="107999" cy="108000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5400000" flipH="1">
              <a:off x="5341819" y="330697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>
              <a:spLocks noChangeAspect="1"/>
            </p:cNvSpPr>
            <p:nvPr/>
          </p:nvSpPr>
          <p:spPr>
            <a:xfrm rot="5400000" flipH="1">
              <a:off x="4822089" y="3306663"/>
              <a:ext cx="107999" cy="108000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8629305" y="1274528"/>
                <a:ext cx="3009157" cy="44610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phalange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thetas its shape depends on</a:t>
                </a:r>
              </a:p>
              <a:p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0: “”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2: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3: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4: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5: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6: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7: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8: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9: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10: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1" dirty="0">
                  <a:solidFill>
                    <a:srgbClr val="BD5774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11: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1" dirty="0">
                  <a:solidFill>
                    <a:srgbClr val="BD5774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12: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13: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14: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15: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endParaRPr lang="en-US" sz="1200" b="1" dirty="0">
                  <a:solidFill>
                    <a:srgbClr val="99CDB5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16: “”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305" y="1274528"/>
                <a:ext cx="3009157" cy="4461029"/>
              </a:xfrm>
              <a:prstGeom prst="rect">
                <a:avLst/>
              </a:prstGeom>
              <a:blipFill>
                <a:blip r:embed="rId2"/>
                <a:stretch>
                  <a:fillRect l="-2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8197518" y="-1471"/>
            <a:ext cx="4016415" cy="819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Kinematic Chains (Chain of Thetas)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4421101" y="533600"/>
            <a:ext cx="3754888" cy="6265349"/>
            <a:chOff x="-80286" y="475887"/>
            <a:chExt cx="3754888" cy="6265349"/>
          </a:xfrm>
        </p:grpSpPr>
        <p:cxnSp>
          <p:nvCxnSpPr>
            <p:cNvPr id="323" name="Straight Connector 322"/>
            <p:cNvCxnSpPr/>
            <p:nvPr/>
          </p:nvCxnSpPr>
          <p:spPr>
            <a:xfrm flipV="1">
              <a:off x="1897895" y="5772509"/>
              <a:ext cx="523160" cy="54276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1339831" y="2892513"/>
              <a:ext cx="44973" cy="486046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H="1">
              <a:off x="1903021" y="2895489"/>
              <a:ext cx="16986" cy="456548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V="1">
              <a:off x="2422777" y="2895851"/>
              <a:ext cx="66562" cy="463561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2480455" y="2875655"/>
              <a:ext cx="478241" cy="503399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V="1">
              <a:off x="2950840" y="2853498"/>
              <a:ext cx="132444" cy="51269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H="1">
              <a:off x="1350087" y="2881469"/>
              <a:ext cx="1728067" cy="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1" name="Oval 330"/>
            <p:cNvSpPr/>
            <p:nvPr/>
          </p:nvSpPr>
          <p:spPr>
            <a:xfrm flipH="1">
              <a:off x="89174" y="3294077"/>
              <a:ext cx="456534" cy="456533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2" name="Oval 331"/>
            <p:cNvSpPr/>
            <p:nvPr/>
          </p:nvSpPr>
          <p:spPr>
            <a:xfrm flipH="1">
              <a:off x="317905" y="3978451"/>
              <a:ext cx="561888" cy="5618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3" name="Oval 332"/>
            <p:cNvSpPr/>
            <p:nvPr/>
          </p:nvSpPr>
          <p:spPr>
            <a:xfrm flipH="1">
              <a:off x="851024" y="4574772"/>
              <a:ext cx="700651" cy="700537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4" name="Oval 333"/>
            <p:cNvSpPr/>
            <p:nvPr/>
          </p:nvSpPr>
          <p:spPr>
            <a:xfrm flipH="1">
              <a:off x="2716651" y="3127378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5" name="Oval 334"/>
            <p:cNvSpPr/>
            <p:nvPr/>
          </p:nvSpPr>
          <p:spPr>
            <a:xfrm flipH="1">
              <a:off x="2188671" y="3127378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6" name="Oval 335"/>
            <p:cNvSpPr/>
            <p:nvPr/>
          </p:nvSpPr>
          <p:spPr>
            <a:xfrm flipH="1">
              <a:off x="1661664" y="3120303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7" name="Oval 336"/>
            <p:cNvSpPr/>
            <p:nvPr/>
          </p:nvSpPr>
          <p:spPr>
            <a:xfrm flipH="1">
              <a:off x="1145844" y="3127378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8" name="Oval 337"/>
            <p:cNvSpPr/>
            <p:nvPr/>
          </p:nvSpPr>
          <p:spPr>
            <a:xfrm flipH="1">
              <a:off x="2595891" y="3009753"/>
              <a:ext cx="713477" cy="713477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9" name="Oval 338"/>
            <p:cNvSpPr/>
            <p:nvPr/>
          </p:nvSpPr>
          <p:spPr>
            <a:xfrm flipH="1">
              <a:off x="2056996" y="2993286"/>
              <a:ext cx="732252" cy="732253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40" name="Oval 339"/>
            <p:cNvSpPr/>
            <p:nvPr/>
          </p:nvSpPr>
          <p:spPr>
            <a:xfrm flipH="1">
              <a:off x="1526908" y="2993286"/>
              <a:ext cx="732252" cy="732253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chemeClr val="lt1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 flipH="1">
              <a:off x="1021737" y="3012909"/>
              <a:ext cx="713477" cy="713477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342" name="Straight Connector 341"/>
            <p:cNvCxnSpPr/>
            <p:nvPr/>
          </p:nvCxnSpPr>
          <p:spPr>
            <a:xfrm flipH="1" flipV="1">
              <a:off x="1337697" y="2881469"/>
              <a:ext cx="49709" cy="485019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V="1">
              <a:off x="2953980" y="2888545"/>
              <a:ext cx="115682" cy="46392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flipV="1">
              <a:off x="1902148" y="2893967"/>
              <a:ext cx="19249" cy="472520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Oval 344"/>
            <p:cNvSpPr/>
            <p:nvPr/>
          </p:nvSpPr>
          <p:spPr>
            <a:xfrm flipH="1">
              <a:off x="1078846" y="2139672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46" name="Oval 345"/>
            <p:cNvSpPr/>
            <p:nvPr/>
          </p:nvSpPr>
          <p:spPr>
            <a:xfrm flipH="1">
              <a:off x="1732144" y="2072123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47" name="Oval 346"/>
            <p:cNvSpPr/>
            <p:nvPr/>
          </p:nvSpPr>
          <p:spPr>
            <a:xfrm flipH="1">
              <a:off x="2354690" y="2133422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48" name="Oval 347"/>
            <p:cNvSpPr/>
            <p:nvPr/>
          </p:nvSpPr>
          <p:spPr>
            <a:xfrm flipH="1">
              <a:off x="2973120" y="2227697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49" name="Oval 348"/>
            <p:cNvSpPr/>
            <p:nvPr/>
          </p:nvSpPr>
          <p:spPr>
            <a:xfrm flipH="1">
              <a:off x="1009241" y="1352215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/>
            </a:p>
          </p:txBody>
        </p:sp>
        <p:sp>
          <p:nvSpPr>
            <p:cNvPr id="350" name="Oval 349"/>
            <p:cNvSpPr/>
            <p:nvPr/>
          </p:nvSpPr>
          <p:spPr>
            <a:xfrm flipH="1">
              <a:off x="1761885" y="1280248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1" name="Oval 350"/>
            <p:cNvSpPr/>
            <p:nvPr/>
          </p:nvSpPr>
          <p:spPr>
            <a:xfrm flipH="1">
              <a:off x="2469641" y="1410865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2" name="Oval 351"/>
            <p:cNvSpPr/>
            <p:nvPr/>
          </p:nvSpPr>
          <p:spPr>
            <a:xfrm flipH="1">
              <a:off x="3132208" y="1649767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3" name="Oval 352"/>
            <p:cNvSpPr>
              <a:spLocks noChangeAspect="1"/>
            </p:cNvSpPr>
            <p:nvPr/>
          </p:nvSpPr>
          <p:spPr>
            <a:xfrm flipH="1">
              <a:off x="963816" y="621299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4" name="Oval 353"/>
            <p:cNvSpPr>
              <a:spLocks noChangeAspect="1"/>
            </p:cNvSpPr>
            <p:nvPr/>
          </p:nvSpPr>
          <p:spPr>
            <a:xfrm flipH="1">
              <a:off x="1817582" y="475887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5" name="Oval 354"/>
            <p:cNvSpPr>
              <a:spLocks noChangeAspect="1"/>
            </p:cNvSpPr>
            <p:nvPr/>
          </p:nvSpPr>
          <p:spPr>
            <a:xfrm flipH="1">
              <a:off x="2606954" y="617185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6" name="Oval 355"/>
            <p:cNvSpPr>
              <a:spLocks noChangeAspect="1"/>
            </p:cNvSpPr>
            <p:nvPr/>
          </p:nvSpPr>
          <p:spPr>
            <a:xfrm flipH="1">
              <a:off x="3300720" y="1112986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7" name="Oval 356"/>
            <p:cNvSpPr>
              <a:spLocks noChangeAspect="1"/>
            </p:cNvSpPr>
            <p:nvPr/>
          </p:nvSpPr>
          <p:spPr>
            <a:xfrm flipH="1">
              <a:off x="1983405" y="5294084"/>
              <a:ext cx="905188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8" name="Oval 357"/>
            <p:cNvSpPr>
              <a:spLocks noChangeAspect="1"/>
            </p:cNvSpPr>
            <p:nvPr/>
          </p:nvSpPr>
          <p:spPr>
            <a:xfrm flipH="1">
              <a:off x="1477676" y="5294084"/>
              <a:ext cx="905188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9" name="Oval 358"/>
            <p:cNvSpPr>
              <a:spLocks noChangeAspect="1"/>
            </p:cNvSpPr>
            <p:nvPr/>
          </p:nvSpPr>
          <p:spPr>
            <a:xfrm flipH="1">
              <a:off x="1992279" y="5836048"/>
              <a:ext cx="905188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60" name="Oval 359"/>
            <p:cNvSpPr>
              <a:spLocks noChangeAspect="1"/>
            </p:cNvSpPr>
            <p:nvPr/>
          </p:nvSpPr>
          <p:spPr>
            <a:xfrm flipH="1">
              <a:off x="1468806" y="5818973"/>
              <a:ext cx="905186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/>
            </a:p>
          </p:txBody>
        </p:sp>
        <p:cxnSp>
          <p:nvCxnSpPr>
            <p:cNvPr id="361" name="Straight Connector 360"/>
            <p:cNvCxnSpPr/>
            <p:nvPr/>
          </p:nvCxnSpPr>
          <p:spPr>
            <a:xfrm flipV="1">
              <a:off x="2947243" y="1299927"/>
              <a:ext cx="536455" cy="20766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flipV="1">
              <a:off x="2419693" y="805659"/>
              <a:ext cx="369555" cy="257370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flipH="1">
              <a:off x="1902150" y="666819"/>
              <a:ext cx="100445" cy="26997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1145844" y="805659"/>
              <a:ext cx="237221" cy="2563739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Oval 364"/>
            <p:cNvSpPr/>
            <p:nvPr/>
          </p:nvSpPr>
          <p:spPr>
            <a:xfrm flipH="1">
              <a:off x="897235" y="4053232"/>
              <a:ext cx="216458" cy="21645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366" name="Straight Connector 365"/>
            <p:cNvCxnSpPr/>
            <p:nvPr/>
          </p:nvCxnSpPr>
          <p:spPr>
            <a:xfrm>
              <a:off x="598849" y="4258730"/>
              <a:ext cx="602498" cy="6663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H="1">
              <a:off x="598850" y="4161461"/>
              <a:ext cx="398022" cy="9793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8" name="Oval 367"/>
            <p:cNvSpPr/>
            <p:nvPr/>
          </p:nvSpPr>
          <p:spPr>
            <a:xfrm rot="3223901" flipH="1">
              <a:off x="137004" y="2760135"/>
              <a:ext cx="387346" cy="39650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69" name="Oval 368"/>
            <p:cNvSpPr/>
            <p:nvPr/>
          </p:nvSpPr>
          <p:spPr>
            <a:xfrm rot="3223901" flipH="1">
              <a:off x="136627" y="2564252"/>
              <a:ext cx="314849" cy="31484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370" name="Straight Connector 369"/>
            <p:cNvCxnSpPr>
              <a:endCxn id="395" idx="2"/>
            </p:cNvCxnSpPr>
            <p:nvPr/>
          </p:nvCxnSpPr>
          <p:spPr>
            <a:xfrm>
              <a:off x="294050" y="2721676"/>
              <a:ext cx="28306" cy="279903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1" name="Oval 370"/>
            <p:cNvSpPr/>
            <p:nvPr/>
          </p:nvSpPr>
          <p:spPr>
            <a:xfrm flipH="1">
              <a:off x="1043926" y="3797155"/>
              <a:ext cx="314848" cy="31484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72" name="Oval 371"/>
            <p:cNvSpPr/>
            <p:nvPr/>
          </p:nvSpPr>
          <p:spPr>
            <a:xfrm flipH="1">
              <a:off x="1741938" y="4710144"/>
              <a:ext cx="863683" cy="8636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73" name="Oval 372"/>
            <p:cNvSpPr/>
            <p:nvPr/>
          </p:nvSpPr>
          <p:spPr>
            <a:xfrm flipH="1">
              <a:off x="2276121" y="4728919"/>
              <a:ext cx="826130" cy="82613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74" name="Oval 373"/>
            <p:cNvSpPr/>
            <p:nvPr/>
          </p:nvSpPr>
          <p:spPr>
            <a:xfrm flipH="1">
              <a:off x="1239809" y="4728919"/>
              <a:ext cx="826130" cy="82613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375" name="Straight Connector 374"/>
            <p:cNvCxnSpPr/>
            <p:nvPr/>
          </p:nvCxnSpPr>
          <p:spPr>
            <a:xfrm flipV="1">
              <a:off x="2694504" y="3366491"/>
              <a:ext cx="261257" cy="1799065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378477" y="3366488"/>
              <a:ext cx="264192" cy="1799068"/>
            </a:xfrm>
            <a:prstGeom prst="line">
              <a:avLst/>
            </a:prstGeom>
            <a:solidFill>
              <a:srgbClr val="F8CBAD"/>
            </a:solidFill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1642669" y="5165557"/>
              <a:ext cx="1051836" cy="0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flipH="1">
              <a:off x="325772" y="2948500"/>
              <a:ext cx="0" cy="590397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1375945" y="2876443"/>
              <a:ext cx="541093" cy="500096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 flipV="1">
              <a:off x="2436000" y="5754793"/>
              <a:ext cx="0" cy="564383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H="1">
              <a:off x="1921397" y="6299271"/>
              <a:ext cx="514603" cy="0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flipH="1">
              <a:off x="1921397" y="5754793"/>
              <a:ext cx="0" cy="564381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1930270" y="5775039"/>
              <a:ext cx="505729" cy="0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H="1">
              <a:off x="1201348" y="3952476"/>
              <a:ext cx="0" cy="97256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9" name="Oval 388"/>
            <p:cNvSpPr/>
            <p:nvPr/>
          </p:nvSpPr>
          <p:spPr>
            <a:xfrm rot="5400000" flipH="1">
              <a:off x="1138302" y="4861082"/>
              <a:ext cx="98390" cy="98391"/>
            </a:xfrm>
            <a:prstGeom prst="ellipse">
              <a:avLst/>
            </a:prstGeom>
            <a:solidFill>
              <a:srgbClr val="F8CBA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 rot="5400000" flipH="1">
              <a:off x="1867209" y="572610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 rot="5400000" flipH="1">
              <a:off x="2387857" y="572610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 rot="5400000" flipH="1">
              <a:off x="2388586" y="6248204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 rot="5400000" flipH="1">
              <a:off x="1864697" y="625007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 rot="5400000" flipH="1">
              <a:off x="2122222" y="5118187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 rot="5400000" flipH="1">
              <a:off x="273161" y="2903189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 rot="5400000" flipH="1">
              <a:off x="241309" y="2671600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 rot="5400000" flipH="1">
              <a:off x="3438063" y="125073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 rot="5400000" flipH="1">
              <a:off x="3294483" y="1808092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 rot="5400000" flipH="1">
              <a:off x="3140189" y="239496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 rot="5400000" flipH="1">
              <a:off x="2747972" y="74707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 rot="5400000" flipH="1">
              <a:off x="2621643" y="1562620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 rot="5400000" flipH="1">
              <a:off x="2514307" y="2296060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 rot="5400000" flipH="1">
              <a:off x="1893174" y="2231863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 rot="5400000" flipH="1">
              <a:off x="1952373" y="61070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 rot="5400000" flipH="1">
              <a:off x="1922849" y="143893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 rot="5400000" flipH="1">
              <a:off x="1094423" y="753139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 rot="5400000" flipH="1">
              <a:off x="1166064" y="1506613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 rot="5400000" flipH="1">
              <a:off x="1241082" y="230167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/>
            <p:cNvCxnSpPr/>
            <p:nvPr/>
          </p:nvCxnSpPr>
          <p:spPr>
            <a:xfrm>
              <a:off x="317905" y="3522342"/>
              <a:ext cx="280945" cy="736386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Oval 410"/>
            <p:cNvSpPr/>
            <p:nvPr/>
          </p:nvSpPr>
          <p:spPr>
            <a:xfrm rot="5400000" flipH="1">
              <a:off x="549656" y="4211924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 rot="5400000" flipH="1">
              <a:off x="273161" y="3462084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3" name="Straight Connector 412"/>
            <p:cNvCxnSpPr>
              <a:stCxn id="429" idx="6"/>
              <a:endCxn id="389" idx="6"/>
            </p:cNvCxnSpPr>
            <p:nvPr/>
          </p:nvCxnSpPr>
          <p:spPr>
            <a:xfrm>
              <a:off x="1002053" y="4114551"/>
              <a:ext cx="185444" cy="746531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1920478" y="2887282"/>
              <a:ext cx="501151" cy="488029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6" name="Oval 415"/>
            <p:cNvSpPr/>
            <p:nvPr/>
          </p:nvSpPr>
          <p:spPr>
            <a:xfrm flipH="1">
              <a:off x="2978558" y="2780718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17" name="Oval 416"/>
            <p:cNvSpPr/>
            <p:nvPr/>
          </p:nvSpPr>
          <p:spPr>
            <a:xfrm rot="5400000" flipH="1">
              <a:off x="1297139" y="2827004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 rot="5400000" flipH="1">
              <a:off x="3025660" y="2831999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/>
            <p:cNvSpPr/>
            <p:nvPr/>
          </p:nvSpPr>
          <p:spPr>
            <a:xfrm rot="5400000" flipH="1">
              <a:off x="2444587" y="2824602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 rot="5400000" flipH="1">
              <a:off x="1869876" y="282927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 flipH="1">
              <a:off x="2392982" y="2776847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22" name="Oval 421"/>
            <p:cNvSpPr/>
            <p:nvPr/>
          </p:nvSpPr>
          <p:spPr>
            <a:xfrm flipH="1">
              <a:off x="1250491" y="2779375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23" name="Oval 422"/>
            <p:cNvSpPr/>
            <p:nvPr/>
          </p:nvSpPr>
          <p:spPr>
            <a:xfrm flipH="1">
              <a:off x="1817441" y="2781599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424" name="Straight Connector 423"/>
            <p:cNvCxnSpPr/>
            <p:nvPr/>
          </p:nvCxnSpPr>
          <p:spPr>
            <a:xfrm>
              <a:off x="1384953" y="3366487"/>
              <a:ext cx="1570807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/>
            <p:cNvSpPr>
              <a:spLocks noChangeAspect="1"/>
            </p:cNvSpPr>
            <p:nvPr/>
          </p:nvSpPr>
          <p:spPr>
            <a:xfrm rot="5400000" flipH="1">
              <a:off x="2639974" y="5113778"/>
              <a:ext cx="107999" cy="108000"/>
            </a:xfrm>
            <a:prstGeom prst="ellipse">
              <a:avLst/>
            </a:prstGeom>
            <a:solidFill>
              <a:srgbClr val="F8CBA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>
              <a:spLocks noChangeAspect="1"/>
            </p:cNvSpPr>
            <p:nvPr/>
          </p:nvSpPr>
          <p:spPr>
            <a:xfrm rot="5400000" flipH="1">
              <a:off x="1577031" y="5122316"/>
              <a:ext cx="107999" cy="108000"/>
            </a:xfrm>
            <a:prstGeom prst="ellipse">
              <a:avLst/>
            </a:prstGeom>
            <a:solidFill>
              <a:srgbClr val="F8CBA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7" name="Straight Connector 426"/>
            <p:cNvCxnSpPr/>
            <p:nvPr/>
          </p:nvCxnSpPr>
          <p:spPr>
            <a:xfrm flipH="1">
              <a:off x="994783" y="3952476"/>
              <a:ext cx="206566" cy="20898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8" name="Oval 427"/>
            <p:cNvSpPr>
              <a:spLocks noChangeAspect="1"/>
            </p:cNvSpPr>
            <p:nvPr/>
          </p:nvSpPr>
          <p:spPr>
            <a:xfrm rot="5400000" flipH="1">
              <a:off x="1142546" y="3900825"/>
              <a:ext cx="107999" cy="108000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 rot="5400000" flipH="1">
              <a:off x="952858" y="411455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1492056" y="2645325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00"/>
                </a:lnSpc>
                <a:defRPr sz="1500" b="1">
                  <a:solidFill>
                    <a:srgbClr val="B3516D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fr-CH" dirty="0"/>
                <a:t>17</a:t>
              </a:r>
            </a:p>
            <a:p>
              <a:r>
                <a:rPr lang="fr-CH" dirty="0">
                  <a:solidFill>
                    <a:srgbClr val="3D8377"/>
                  </a:solidFill>
                </a:rPr>
                <a:t>18</a:t>
              </a: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2058748" y="2650895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00"/>
                </a:lnSpc>
                <a:defRPr sz="1500" b="1">
                  <a:solidFill>
                    <a:srgbClr val="B3516D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/>
                <a:t>21</a:t>
              </a:r>
            </a:p>
            <a:p>
              <a:r>
                <a:rPr lang="en-US" dirty="0">
                  <a:solidFill>
                    <a:srgbClr val="3D8377"/>
                  </a:solidFill>
                </a:rPr>
                <a:t>22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2675549" y="2652443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00"/>
                </a:lnSpc>
                <a:defRPr sz="1500" b="1">
                  <a:solidFill>
                    <a:srgbClr val="B3516D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/>
                <a:t>25</a:t>
              </a:r>
            </a:p>
            <a:p>
              <a:r>
                <a:rPr lang="en-US" dirty="0">
                  <a:solidFill>
                    <a:srgbClr val="3D8377"/>
                  </a:solidFill>
                </a:rPr>
                <a:t>26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908913" y="2645484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00"/>
                </a:lnSpc>
                <a:defRPr sz="1500" b="1">
                  <a:solidFill>
                    <a:srgbClr val="B3516D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/>
                <a:t>13</a:t>
              </a:r>
            </a:p>
            <a:p>
              <a:r>
                <a:rPr lang="en-US" dirty="0">
                  <a:solidFill>
                    <a:srgbClr val="3D8377"/>
                  </a:solidFill>
                </a:rPr>
                <a:t>14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891216" y="2189853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B3516D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fr-CH" dirty="0">
                  <a:solidFill>
                    <a:srgbClr val="3D8377"/>
                  </a:solidFill>
                </a:rPr>
                <a:t>15</a:t>
              </a: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835908" y="1392869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3D8377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fr-CH" dirty="0"/>
                <a:t>16</a:t>
              </a: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577278" y="1321958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3D8377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fr-CH" dirty="0"/>
                <a:t>20</a:t>
              </a: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2277485" y="1406782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3D8377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/>
                <a:t>24</a:t>
              </a:r>
              <a:endParaRPr lang="fr-CH" dirty="0"/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2973727" y="1650923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3D8377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/>
                <a:t>28</a:t>
              </a:r>
              <a:endParaRPr lang="fr-CH" dirty="0"/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934551" y="4930418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B3516D"/>
                  </a:solidFill>
                </a:rPr>
                <a:t>9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3D8377"/>
                  </a:solidFill>
                </a:rPr>
                <a:t>10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289294" y="4218967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11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2824785" y="2248382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3D8377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/>
                <a:t>27</a:t>
              </a:r>
              <a:endParaRPr lang="fr-CH" dirty="0"/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2176147" y="2166170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3D8377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/>
                <a:t>23</a:t>
              </a:r>
              <a:endParaRPr lang="fr-CH" dirty="0"/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550292" y="2125495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3D8377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fr-CH" dirty="0"/>
                <a:t>19</a:t>
              </a: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-80286" y="3361779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12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cxnSp>
          <p:nvCxnSpPr>
            <p:cNvPr id="329" name="Straight Connector 328"/>
            <p:cNvCxnSpPr/>
            <p:nvPr/>
          </p:nvCxnSpPr>
          <p:spPr>
            <a:xfrm>
              <a:off x="1375945" y="3375107"/>
              <a:ext cx="1557739" cy="0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5" name="Oval 414"/>
            <p:cNvSpPr/>
            <p:nvPr/>
          </p:nvSpPr>
          <p:spPr>
            <a:xfrm rot="5400000" flipH="1">
              <a:off x="2378861" y="3326765"/>
              <a:ext cx="98390" cy="98391"/>
            </a:xfrm>
            <a:prstGeom prst="ellipse">
              <a:avLst/>
            </a:prstGeom>
            <a:solidFill>
              <a:srgbClr val="F8CBA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 rot="5400000" flipH="1">
              <a:off x="1852425" y="3317600"/>
              <a:ext cx="98390" cy="98391"/>
            </a:xfrm>
            <a:prstGeom prst="ellipse">
              <a:avLst/>
            </a:prstGeom>
            <a:solidFill>
              <a:srgbClr val="F8CBA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>
              <a:spLocks noChangeAspect="1"/>
            </p:cNvSpPr>
            <p:nvPr/>
          </p:nvSpPr>
          <p:spPr>
            <a:xfrm rot="5400000" flipH="1">
              <a:off x="2896839" y="3320262"/>
              <a:ext cx="107999" cy="108000"/>
            </a:xfrm>
            <a:prstGeom prst="ellipse">
              <a:avLst/>
            </a:prstGeom>
            <a:solidFill>
              <a:srgbClr val="F8CBA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/>
            <p:cNvSpPr>
              <a:spLocks noChangeAspect="1"/>
            </p:cNvSpPr>
            <p:nvPr/>
          </p:nvSpPr>
          <p:spPr>
            <a:xfrm rot="5400000" flipH="1">
              <a:off x="1332695" y="3317292"/>
              <a:ext cx="107999" cy="108000"/>
            </a:xfrm>
            <a:prstGeom prst="ellipse">
              <a:avLst/>
            </a:prstGeom>
            <a:solidFill>
              <a:srgbClr val="F8CBA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8" name="Rectangle 457"/>
          <p:cNvSpPr/>
          <p:nvPr/>
        </p:nvSpPr>
        <p:spPr>
          <a:xfrm>
            <a:off x="5986004" y="2172"/>
            <a:ext cx="154104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Thetas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506216" y="3958538"/>
            <a:ext cx="86868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/>
              <p:cNvSpPr txBox="1"/>
              <p:nvPr/>
            </p:nvSpPr>
            <p:spPr>
              <a:xfrm>
                <a:off x="2028012" y="4123828"/>
                <a:ext cx="34176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12" y="4123828"/>
                <a:ext cx="341760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/>
              <p:cNvSpPr txBox="1"/>
              <p:nvPr/>
            </p:nvSpPr>
            <p:spPr>
              <a:xfrm>
                <a:off x="1959539" y="5919857"/>
                <a:ext cx="4571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39" y="5919857"/>
                <a:ext cx="457176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Arrow Connector 274"/>
          <p:cNvCxnSpPr>
            <a:cxnSpLocks/>
          </p:cNvCxnSpPr>
          <p:nvPr/>
        </p:nvCxnSpPr>
        <p:spPr>
          <a:xfrm flipV="1">
            <a:off x="3931363" y="5247843"/>
            <a:ext cx="0" cy="461003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/>
          </p:cNvCxnSpPr>
          <p:nvPr/>
        </p:nvCxnSpPr>
        <p:spPr>
          <a:xfrm>
            <a:off x="3959537" y="5741978"/>
            <a:ext cx="477481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/>
          </p:cNvCxnSpPr>
          <p:nvPr/>
        </p:nvCxnSpPr>
        <p:spPr>
          <a:xfrm flipH="1">
            <a:off x="3632804" y="5758205"/>
            <a:ext cx="273096" cy="29980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4483196" y="5571285"/>
            <a:ext cx="72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[1, 0, 0]</a:t>
            </a:r>
            <a:endParaRPr lang="fr-CH" sz="12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3279640" y="5279045"/>
            <a:ext cx="77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1, 0]</a:t>
            </a:r>
            <a:endParaRPr lang="fr-CH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279640" y="6085713"/>
            <a:ext cx="886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0, 1]</a:t>
            </a:r>
            <a:endParaRPr lang="fr-CH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278684" y="5751214"/>
            <a:ext cx="1105494" cy="28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 algn="ctr"/>
            <a:r>
              <a:rPr lang="en-US" sz="1200" dirty="0">
                <a:solidFill>
                  <a:srgbClr val="3D8377"/>
                </a:solidFill>
              </a:rPr>
              <a:t>flexion (X)</a:t>
            </a:r>
            <a:endParaRPr lang="fr-CH" sz="1200" dirty="0">
              <a:solidFill>
                <a:srgbClr val="3D8377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944233" y="6268925"/>
            <a:ext cx="138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abduction (Z)</a:t>
            </a:r>
            <a:endParaRPr lang="fr-CH" sz="12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107667" y="4143830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>
                <a:solidFill>
                  <a:srgbClr val="3D8377"/>
                </a:solidFill>
                <a:latin typeface="Cambria" panose="02040503050406030204" pitchFamily="18" charset="0"/>
              </a:rPr>
              <a:t>2</a:t>
            </a:r>
            <a:endParaRPr lang="fr-CH" sz="1500" b="1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107667" y="3850452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>
                <a:solidFill>
                  <a:srgbClr val="3D8377"/>
                </a:solidFill>
                <a:latin typeface="Cambria" panose="02040503050406030204" pitchFamily="18" charset="0"/>
              </a:rPr>
              <a:t>1</a:t>
            </a:r>
            <a:endParaRPr lang="fr-CH" sz="1500" b="1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107667" y="3621722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>
                <a:solidFill>
                  <a:srgbClr val="3D8377"/>
                </a:solidFill>
                <a:latin typeface="Cambria" panose="02040503050406030204" pitchFamily="18" charset="0"/>
              </a:rPr>
              <a:t>0</a:t>
            </a:r>
            <a:endParaRPr lang="fr-CH" sz="1500" b="1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107667" y="4400258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>
                <a:solidFill>
                  <a:srgbClr val="3D8377"/>
                </a:solidFill>
                <a:latin typeface="Cambria" panose="02040503050406030204" pitchFamily="18" charset="0"/>
              </a:rPr>
              <a:t>3</a:t>
            </a:r>
            <a:endParaRPr lang="fr-CH" sz="1500" b="1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107667" y="4647453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>
                <a:solidFill>
                  <a:srgbClr val="3D8377"/>
                </a:solidFill>
                <a:latin typeface="Cambria" panose="02040503050406030204" pitchFamily="18" charset="0"/>
              </a:rPr>
              <a:t>4</a:t>
            </a:r>
            <a:endParaRPr lang="fr-CH" sz="1500" b="1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08694" y="4885410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>
                <a:solidFill>
                  <a:srgbClr val="3D8377"/>
                </a:solidFill>
                <a:latin typeface="Cambria" panose="02040503050406030204" pitchFamily="18" charset="0"/>
              </a:rPr>
              <a:t>5</a:t>
            </a:r>
            <a:endParaRPr lang="fr-CH" sz="1500" b="1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6412299" y="3621722"/>
            <a:ext cx="80021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[1, 0, 0]</a:t>
            </a:r>
            <a:endParaRPr lang="fr-CH" sz="15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412298" y="3878301"/>
            <a:ext cx="80021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1, 0]</a:t>
            </a:r>
            <a:endParaRPr lang="fr-CH" sz="15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6412298" y="4143829"/>
            <a:ext cx="80021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0, 1]</a:t>
            </a:r>
            <a:endParaRPr lang="fr-CH" sz="15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412297" y="4400258"/>
            <a:ext cx="80021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[1, 0, 0]</a:t>
            </a:r>
            <a:endParaRPr lang="fr-CH" sz="15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412297" y="4647453"/>
            <a:ext cx="80021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1, 0]</a:t>
            </a:r>
            <a:endParaRPr lang="fr-CH" sz="15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412297" y="4885410"/>
            <a:ext cx="80021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0, 1]</a:t>
            </a:r>
            <a:endParaRPr lang="fr-CH" sz="15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0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8" t="2552" b="3510"/>
          <a:stretch/>
        </p:blipFill>
        <p:spPr>
          <a:xfrm>
            <a:off x="1560903" y="866366"/>
            <a:ext cx="9051903" cy="5838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Square-rooting the kernel</a:t>
            </a:r>
          </a:p>
        </p:txBody>
      </p:sp>
    </p:spTree>
    <p:extLst>
      <p:ext uri="{BB962C8B-B14F-4D97-AF65-F5344CB8AC3E}">
        <p14:creationId xmlns:p14="http://schemas.microsoft.com/office/powerpoint/2010/main" val="73707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642443" y="5398"/>
            <a:ext cx="284312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Shape Units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59714" y="535967"/>
            <a:ext cx="3644238" cy="6265349"/>
            <a:chOff x="3519758" y="465258"/>
            <a:chExt cx="3644238" cy="6265349"/>
          </a:xfrm>
        </p:grpSpPr>
        <p:cxnSp>
          <p:nvCxnSpPr>
            <p:cNvPr id="170" name="Straight Connector 169"/>
            <p:cNvCxnSpPr/>
            <p:nvPr/>
          </p:nvCxnSpPr>
          <p:spPr>
            <a:xfrm flipV="1">
              <a:off x="5387289" y="5761880"/>
              <a:ext cx="523160" cy="54276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829225" y="2881884"/>
              <a:ext cx="44973" cy="486046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392415" y="2884860"/>
              <a:ext cx="16986" cy="456548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912171" y="2885222"/>
              <a:ext cx="66562" cy="463561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969849" y="2865026"/>
              <a:ext cx="478241" cy="503399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6440234" y="2842869"/>
              <a:ext cx="132444" cy="51269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839481" y="2870840"/>
              <a:ext cx="1728067" cy="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Oval 6"/>
            <p:cNvSpPr/>
            <p:nvPr/>
          </p:nvSpPr>
          <p:spPr>
            <a:xfrm flipH="1">
              <a:off x="3578568" y="3283448"/>
              <a:ext cx="456534" cy="456533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3807299" y="3967822"/>
              <a:ext cx="561888" cy="5618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9" name="Oval 8"/>
            <p:cNvSpPr/>
            <p:nvPr/>
          </p:nvSpPr>
          <p:spPr>
            <a:xfrm flipH="1">
              <a:off x="4340418" y="4564143"/>
              <a:ext cx="700651" cy="700537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0" name="Oval 9"/>
            <p:cNvSpPr/>
            <p:nvPr/>
          </p:nvSpPr>
          <p:spPr>
            <a:xfrm flipH="1">
              <a:off x="6206045" y="3116749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1" name="Oval 10"/>
            <p:cNvSpPr/>
            <p:nvPr/>
          </p:nvSpPr>
          <p:spPr>
            <a:xfrm flipH="1">
              <a:off x="5678065" y="3116749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2" name="Oval 11"/>
            <p:cNvSpPr/>
            <p:nvPr/>
          </p:nvSpPr>
          <p:spPr>
            <a:xfrm flipH="1">
              <a:off x="5151058" y="3109674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3" name="Oval 12"/>
            <p:cNvSpPr/>
            <p:nvPr/>
          </p:nvSpPr>
          <p:spPr>
            <a:xfrm flipH="1">
              <a:off x="4635238" y="3116749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4" name="Oval 13"/>
            <p:cNvSpPr/>
            <p:nvPr/>
          </p:nvSpPr>
          <p:spPr>
            <a:xfrm flipH="1">
              <a:off x="6085285" y="2999124"/>
              <a:ext cx="713477" cy="713477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5546390" y="2982657"/>
              <a:ext cx="732252" cy="732253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5016302" y="2982657"/>
              <a:ext cx="732252" cy="732253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chemeClr val="lt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4511131" y="3002280"/>
              <a:ext cx="713477" cy="713477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4827091" y="2870840"/>
              <a:ext cx="49709" cy="485019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443374" y="2877916"/>
              <a:ext cx="115682" cy="46392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391542" y="2883338"/>
              <a:ext cx="19249" cy="472520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 flipH="1">
              <a:off x="4568240" y="2129043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5221538" y="2061494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5844084" y="2122793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6462514" y="2217068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4498635" y="1341586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/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5251279" y="1269619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5959035" y="1400236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6621602" y="1639138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flipH="1">
              <a:off x="4453210" y="610670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 flipH="1">
              <a:off x="5306976" y="465258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flipH="1">
              <a:off x="6096348" y="606556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flipH="1">
              <a:off x="6790114" y="1102357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 flipH="1">
              <a:off x="5472799" y="5283455"/>
              <a:ext cx="905188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flipH="1">
              <a:off x="4967070" y="5283455"/>
              <a:ext cx="905188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 flipH="1">
              <a:off x="5481673" y="5825419"/>
              <a:ext cx="905188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H="1">
              <a:off x="4958200" y="5808344"/>
              <a:ext cx="905186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6436637" y="1289298"/>
              <a:ext cx="536455" cy="20766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909087" y="795030"/>
              <a:ext cx="369555" cy="257370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391544" y="656190"/>
              <a:ext cx="100445" cy="26997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635238" y="795030"/>
              <a:ext cx="237221" cy="2563739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 flipH="1">
              <a:off x="4386629" y="4042603"/>
              <a:ext cx="216458" cy="21645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88243" y="4248101"/>
              <a:ext cx="602498" cy="6663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088244" y="4150832"/>
              <a:ext cx="398022" cy="9793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Oval 43"/>
            <p:cNvSpPr/>
            <p:nvPr/>
          </p:nvSpPr>
          <p:spPr>
            <a:xfrm rot="3223901" flipH="1">
              <a:off x="3626398" y="2749506"/>
              <a:ext cx="387346" cy="39650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5" name="Oval 44"/>
            <p:cNvSpPr/>
            <p:nvPr/>
          </p:nvSpPr>
          <p:spPr>
            <a:xfrm rot="3223901" flipH="1">
              <a:off x="3626021" y="2553623"/>
              <a:ext cx="314849" cy="31484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46" name="Straight Connector 45"/>
            <p:cNvCxnSpPr>
              <a:endCxn id="71" idx="2"/>
            </p:cNvCxnSpPr>
            <p:nvPr/>
          </p:nvCxnSpPr>
          <p:spPr>
            <a:xfrm>
              <a:off x="3783444" y="2711047"/>
              <a:ext cx="28306" cy="279903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Oval 46"/>
            <p:cNvSpPr/>
            <p:nvPr/>
          </p:nvSpPr>
          <p:spPr>
            <a:xfrm flipH="1">
              <a:off x="4533320" y="3786526"/>
              <a:ext cx="314848" cy="31484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8" name="Oval 47"/>
            <p:cNvSpPr/>
            <p:nvPr/>
          </p:nvSpPr>
          <p:spPr>
            <a:xfrm flipH="1">
              <a:off x="5231332" y="4699515"/>
              <a:ext cx="863683" cy="8636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9" name="Oval 48"/>
            <p:cNvSpPr/>
            <p:nvPr/>
          </p:nvSpPr>
          <p:spPr>
            <a:xfrm flipH="1">
              <a:off x="5765515" y="4718290"/>
              <a:ext cx="826130" cy="82613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50" name="Oval 49"/>
            <p:cNvSpPr/>
            <p:nvPr/>
          </p:nvSpPr>
          <p:spPr>
            <a:xfrm flipH="1">
              <a:off x="4729203" y="4718290"/>
              <a:ext cx="826130" cy="82613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6183898" y="3355862"/>
              <a:ext cx="261257" cy="1799065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67871" y="3355859"/>
              <a:ext cx="264192" cy="1799068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668787" y="3355860"/>
              <a:ext cx="246372" cy="1799068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5380893" y="3355859"/>
              <a:ext cx="282280" cy="1799068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132063" y="5154928"/>
              <a:ext cx="1051836" cy="0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815166" y="2937871"/>
              <a:ext cx="0" cy="590397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865339" y="2865814"/>
              <a:ext cx="541093" cy="500096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5925394" y="5744164"/>
              <a:ext cx="0" cy="564383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410791" y="6288642"/>
              <a:ext cx="514603" cy="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410791" y="5744164"/>
              <a:ext cx="0" cy="564381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419664" y="5764410"/>
              <a:ext cx="505729" cy="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690742" y="3941847"/>
              <a:ext cx="0" cy="97256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Oval 64"/>
            <p:cNvSpPr/>
            <p:nvPr/>
          </p:nvSpPr>
          <p:spPr>
            <a:xfrm rot="5400000" flipH="1">
              <a:off x="4627696" y="4850453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rot="5400000" flipH="1">
              <a:off x="5356603" y="571547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5400000" flipH="1">
              <a:off x="5877251" y="571547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5400000" flipH="1">
              <a:off x="5877980" y="623757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5400000" flipH="1">
              <a:off x="5354091" y="6239447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5400000" flipH="1">
              <a:off x="5611616" y="5107558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rot="5400000" flipH="1">
              <a:off x="3762555" y="2892560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3730703" y="266097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5400000" flipH="1">
              <a:off x="6927457" y="1240102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5400000" flipH="1">
              <a:off x="6783877" y="1797463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5400000" flipH="1">
              <a:off x="6629583" y="2384332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5400000" flipH="1">
              <a:off x="6237366" y="736447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5400000" flipH="1">
              <a:off x="6111037" y="155199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5400000" flipH="1">
              <a:off x="6003701" y="228543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5400000" flipH="1">
              <a:off x="5382568" y="2221234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5400000" flipH="1">
              <a:off x="5441767" y="600077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rot="5400000" flipH="1">
              <a:off x="5412243" y="142830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5400000" flipH="1">
              <a:off x="4583817" y="742510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rot="5400000" flipH="1">
              <a:off x="4655458" y="1495984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5400000" flipH="1">
              <a:off x="4730476" y="229104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807299" y="3511713"/>
              <a:ext cx="280945" cy="736386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 rot="5400000" flipH="1">
              <a:off x="4039050" y="420129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5400000" flipH="1">
              <a:off x="3762555" y="345145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112" idx="6"/>
              <a:endCxn id="65" idx="6"/>
            </p:cNvCxnSpPr>
            <p:nvPr/>
          </p:nvCxnSpPr>
          <p:spPr>
            <a:xfrm>
              <a:off x="4491447" y="4103922"/>
              <a:ext cx="185444" cy="746531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409872" y="2876653"/>
              <a:ext cx="501151" cy="488029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Oval 92"/>
            <p:cNvSpPr/>
            <p:nvPr/>
          </p:nvSpPr>
          <p:spPr>
            <a:xfrm flipH="1">
              <a:off x="6467952" y="2770089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94" name="Oval 93"/>
            <p:cNvSpPr/>
            <p:nvPr/>
          </p:nvSpPr>
          <p:spPr>
            <a:xfrm rot="5400000" flipH="1">
              <a:off x="4786533" y="281637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 flipH="1">
              <a:off x="6515054" y="2821370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5400000" flipH="1">
              <a:off x="5933981" y="2813973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5400000" flipH="1">
              <a:off x="5359270" y="2818642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 flipH="1">
              <a:off x="5882376" y="2766218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03" name="Oval 102"/>
            <p:cNvSpPr/>
            <p:nvPr/>
          </p:nvSpPr>
          <p:spPr>
            <a:xfrm flipH="1">
              <a:off x="4739885" y="2768746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04" name="Oval 103"/>
            <p:cNvSpPr/>
            <p:nvPr/>
          </p:nvSpPr>
          <p:spPr>
            <a:xfrm flipH="1">
              <a:off x="5306835" y="2770970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>
              <a:off x="4484177" y="3941847"/>
              <a:ext cx="206566" cy="20898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1" name="Oval 110"/>
            <p:cNvSpPr>
              <a:spLocks noChangeAspect="1"/>
            </p:cNvSpPr>
            <p:nvPr/>
          </p:nvSpPr>
          <p:spPr>
            <a:xfrm rot="5400000" flipH="1">
              <a:off x="4631940" y="3890196"/>
              <a:ext cx="107999" cy="108000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 rot="5400000" flipH="1">
              <a:off x="4442252" y="4103922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184646" y="2477684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6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760579" y="2492488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9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192651" y="2503272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12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573794" y="2505548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3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491447" y="1772829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4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23945" y="954931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B3516D"/>
                  </a:solidFill>
                  <a:latin typeface="Cambria" panose="02040503050406030204" pitchFamily="18" charset="0"/>
                </a:rPr>
                <a:t>5</a:t>
              </a:r>
              <a:endParaRPr lang="fr-CH" sz="1500" b="1" dirty="0">
                <a:solidFill>
                  <a:srgbClr val="B3516D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224178" y="841359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8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858887" y="979249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11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99740" y="1345145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14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135792" y="4465396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0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695461" y="3728613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357568" y="1923454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B3516D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/>
                <a:t>13</a:t>
              </a:r>
              <a:endParaRPr lang="fr-CH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757526" y="1794793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10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205722" y="1699933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7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519758" y="3037141"/>
              <a:ext cx="308880" cy="326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2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5437996" y="3728583"/>
                  <a:ext cx="41563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F98536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3D8377"/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oMath>
                    </m:oMathPara>
                  </a14:m>
                  <a:endParaRPr lang="fr-CH" dirty="0">
                    <a:solidFill>
                      <a:srgbClr val="3D8377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996" y="3728583"/>
                  <a:ext cx="415635" cy="3231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/>
                <p:cNvSpPr txBox="1"/>
                <p:nvPr/>
              </p:nvSpPr>
              <p:spPr>
                <a:xfrm>
                  <a:off x="4907973" y="3745373"/>
                  <a:ext cx="41563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F98536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3D8377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oMath>
                    </m:oMathPara>
                  </a14:m>
                  <a:endParaRPr lang="fr-CH" dirty="0">
                    <a:solidFill>
                      <a:srgbClr val="3D8377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TextBox 2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973" y="3745373"/>
                  <a:ext cx="415635" cy="3231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713377" y="4244388"/>
                  <a:ext cx="41563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F98536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3D8377"/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fr-CH" dirty="0">
                    <a:solidFill>
                      <a:srgbClr val="3D8377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3377" y="4244388"/>
                  <a:ext cx="415635" cy="3231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5952547" y="3715206"/>
                  <a:ext cx="41563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F98536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3D8377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</m:oMath>
                    </m:oMathPara>
                  </a14:m>
                  <a:endParaRPr lang="fr-CH" dirty="0">
                    <a:solidFill>
                      <a:srgbClr val="3D8377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547" y="3715206"/>
                  <a:ext cx="415635" cy="3231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5132063" y="3355859"/>
              <a:ext cx="252794" cy="1799068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5184139" y="4255393"/>
                  <a:ext cx="41563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F98536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3D8377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oMath>
                    </m:oMathPara>
                  </a14:m>
                  <a:endParaRPr lang="fr-CH" dirty="0">
                    <a:solidFill>
                      <a:srgbClr val="3D8377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139" y="4255393"/>
                  <a:ext cx="415635" cy="3231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>
              <a:spLocks noChangeAspect="1"/>
            </p:cNvSpPr>
            <p:nvPr/>
          </p:nvSpPr>
          <p:spPr>
            <a:xfrm rot="5400000" flipH="1">
              <a:off x="5066425" y="5111687"/>
              <a:ext cx="107999" cy="108000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 flipV="1">
              <a:off x="5916637" y="3355859"/>
              <a:ext cx="267262" cy="1799068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 rot="5400000" flipH="1">
              <a:off x="6129368" y="5103149"/>
              <a:ext cx="107999" cy="108000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4874347" y="3355858"/>
              <a:ext cx="1570807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865339" y="3364478"/>
              <a:ext cx="1557739" cy="0"/>
            </a:xfrm>
            <a:prstGeom prst="lin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Oval 91"/>
            <p:cNvSpPr/>
            <p:nvPr/>
          </p:nvSpPr>
          <p:spPr>
            <a:xfrm rot="5400000" flipH="1">
              <a:off x="5868255" y="331613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>
              <a:spLocks noChangeAspect="1"/>
            </p:cNvSpPr>
            <p:nvPr/>
          </p:nvSpPr>
          <p:spPr>
            <a:xfrm rot="5400000" flipH="1">
              <a:off x="6386233" y="3309633"/>
              <a:ext cx="107999" cy="108000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5400000" flipH="1">
              <a:off x="5341819" y="330697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>
              <a:spLocks noChangeAspect="1"/>
            </p:cNvSpPr>
            <p:nvPr/>
          </p:nvSpPr>
          <p:spPr>
            <a:xfrm rot="5400000" flipH="1">
              <a:off x="4822089" y="3306663"/>
              <a:ext cx="107999" cy="108000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8629305" y="1274528"/>
                <a:ext cx="3557320" cy="5132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shape-unit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betas its shape depends on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0: “thumb1”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1: “thumb2”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0, 1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2: “thumb3”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0, 1, 2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3: “index1”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4: “index2”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3, 4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5: “index3”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6: “middle1”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7: “middle2”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6, 7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8: “middle3”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6, 7, 8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9: “ring1”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10: “ring2”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9, 10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11: “ring3”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9, 10, 11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12: “pinky1”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13: “pinky2”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12, 13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14: “pinky3”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12, 13, 14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15: “palm-top-left”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30, 31, 32, 33, 34, 35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16: “palm-bottom-left”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 30, 31, 32, 33, 34, 35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17: “palm-middle”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18: “palm-bottom-right”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30, 31, 32, 33, 36, 37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19: “palm-top-right”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30, 31, 32, 33, 36, 37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305" y="1274528"/>
                <a:ext cx="3557320" cy="5132239"/>
              </a:xfrm>
              <a:prstGeom prst="rect">
                <a:avLst/>
              </a:prstGeom>
              <a:blipFill>
                <a:blip r:embed="rId7"/>
                <a:stretch>
                  <a:fillRect l="-1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8782926" y="-1471"/>
            <a:ext cx="321857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Shape Chains (Chain of Betas)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4531751" y="533600"/>
            <a:ext cx="3714139" cy="6265349"/>
            <a:chOff x="30364" y="475887"/>
            <a:chExt cx="3714139" cy="6265349"/>
          </a:xfrm>
        </p:grpSpPr>
        <p:cxnSp>
          <p:nvCxnSpPr>
            <p:cNvPr id="323" name="Straight Connector 322"/>
            <p:cNvCxnSpPr/>
            <p:nvPr/>
          </p:nvCxnSpPr>
          <p:spPr>
            <a:xfrm flipV="1">
              <a:off x="1897895" y="5772509"/>
              <a:ext cx="523160" cy="54276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1339831" y="2892513"/>
              <a:ext cx="44973" cy="486046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H="1">
              <a:off x="1903021" y="2895489"/>
              <a:ext cx="16986" cy="456548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V="1">
              <a:off x="2422777" y="2895851"/>
              <a:ext cx="66562" cy="463561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2480455" y="2875655"/>
              <a:ext cx="478241" cy="503399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V="1">
              <a:off x="2950840" y="2853498"/>
              <a:ext cx="132444" cy="51269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1375945" y="3375107"/>
              <a:ext cx="1557739" cy="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H="1">
              <a:off x="1350087" y="2881469"/>
              <a:ext cx="1728067" cy="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1" name="Oval 330"/>
            <p:cNvSpPr/>
            <p:nvPr/>
          </p:nvSpPr>
          <p:spPr>
            <a:xfrm flipH="1">
              <a:off x="89174" y="3294077"/>
              <a:ext cx="456534" cy="456533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2" name="Oval 331"/>
            <p:cNvSpPr/>
            <p:nvPr/>
          </p:nvSpPr>
          <p:spPr>
            <a:xfrm flipH="1">
              <a:off x="317905" y="3978451"/>
              <a:ext cx="561888" cy="5618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3" name="Oval 332"/>
            <p:cNvSpPr/>
            <p:nvPr/>
          </p:nvSpPr>
          <p:spPr>
            <a:xfrm flipH="1">
              <a:off x="851024" y="4574772"/>
              <a:ext cx="700651" cy="700537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4" name="Oval 333"/>
            <p:cNvSpPr/>
            <p:nvPr/>
          </p:nvSpPr>
          <p:spPr>
            <a:xfrm flipH="1">
              <a:off x="2716651" y="3127378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5" name="Oval 334"/>
            <p:cNvSpPr/>
            <p:nvPr/>
          </p:nvSpPr>
          <p:spPr>
            <a:xfrm flipH="1">
              <a:off x="2188671" y="3127378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6" name="Oval 335"/>
            <p:cNvSpPr/>
            <p:nvPr/>
          </p:nvSpPr>
          <p:spPr>
            <a:xfrm flipH="1">
              <a:off x="1661664" y="3120303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7" name="Oval 336"/>
            <p:cNvSpPr/>
            <p:nvPr/>
          </p:nvSpPr>
          <p:spPr>
            <a:xfrm flipH="1">
              <a:off x="1145844" y="3127378"/>
              <a:ext cx="478219" cy="47821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8" name="Oval 337"/>
            <p:cNvSpPr/>
            <p:nvPr/>
          </p:nvSpPr>
          <p:spPr>
            <a:xfrm flipH="1">
              <a:off x="2595891" y="3009753"/>
              <a:ext cx="713477" cy="713477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9" name="Oval 338"/>
            <p:cNvSpPr/>
            <p:nvPr/>
          </p:nvSpPr>
          <p:spPr>
            <a:xfrm flipH="1">
              <a:off x="2056996" y="2993286"/>
              <a:ext cx="732252" cy="732253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40" name="Oval 339"/>
            <p:cNvSpPr/>
            <p:nvPr/>
          </p:nvSpPr>
          <p:spPr>
            <a:xfrm flipH="1">
              <a:off x="1526908" y="2993286"/>
              <a:ext cx="732252" cy="732253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chemeClr val="lt1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 flipH="1">
              <a:off x="1021737" y="3012909"/>
              <a:ext cx="713477" cy="713477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342" name="Straight Connector 341"/>
            <p:cNvCxnSpPr/>
            <p:nvPr/>
          </p:nvCxnSpPr>
          <p:spPr>
            <a:xfrm flipH="1" flipV="1">
              <a:off x="1337697" y="2881469"/>
              <a:ext cx="49709" cy="485019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V="1">
              <a:off x="2953980" y="2888545"/>
              <a:ext cx="115682" cy="46392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flipV="1">
              <a:off x="1902148" y="2893967"/>
              <a:ext cx="19249" cy="472520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Oval 344"/>
            <p:cNvSpPr/>
            <p:nvPr/>
          </p:nvSpPr>
          <p:spPr>
            <a:xfrm flipH="1">
              <a:off x="1078846" y="2139672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46" name="Oval 345"/>
            <p:cNvSpPr/>
            <p:nvPr/>
          </p:nvSpPr>
          <p:spPr>
            <a:xfrm flipH="1">
              <a:off x="1732144" y="2072123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47" name="Oval 346"/>
            <p:cNvSpPr/>
            <p:nvPr/>
          </p:nvSpPr>
          <p:spPr>
            <a:xfrm flipH="1">
              <a:off x="2354690" y="2133422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48" name="Oval 347"/>
            <p:cNvSpPr/>
            <p:nvPr/>
          </p:nvSpPr>
          <p:spPr>
            <a:xfrm flipH="1">
              <a:off x="2973120" y="2227697"/>
              <a:ext cx="432916" cy="432916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49" name="Oval 348"/>
            <p:cNvSpPr/>
            <p:nvPr/>
          </p:nvSpPr>
          <p:spPr>
            <a:xfrm flipH="1">
              <a:off x="1009241" y="1352215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/>
            </a:p>
          </p:txBody>
        </p:sp>
        <p:sp>
          <p:nvSpPr>
            <p:cNvPr id="350" name="Oval 349"/>
            <p:cNvSpPr/>
            <p:nvPr/>
          </p:nvSpPr>
          <p:spPr>
            <a:xfrm flipH="1">
              <a:off x="1761885" y="1280248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1" name="Oval 350"/>
            <p:cNvSpPr/>
            <p:nvPr/>
          </p:nvSpPr>
          <p:spPr>
            <a:xfrm flipH="1">
              <a:off x="2469641" y="1410865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2" name="Oval 351"/>
            <p:cNvSpPr/>
            <p:nvPr/>
          </p:nvSpPr>
          <p:spPr>
            <a:xfrm flipH="1">
              <a:off x="3132208" y="1649767"/>
              <a:ext cx="413238" cy="41323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3" name="Oval 352"/>
            <p:cNvSpPr>
              <a:spLocks noChangeAspect="1"/>
            </p:cNvSpPr>
            <p:nvPr/>
          </p:nvSpPr>
          <p:spPr>
            <a:xfrm flipH="1">
              <a:off x="963816" y="621299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4" name="Oval 353"/>
            <p:cNvSpPr>
              <a:spLocks noChangeAspect="1"/>
            </p:cNvSpPr>
            <p:nvPr/>
          </p:nvSpPr>
          <p:spPr>
            <a:xfrm flipH="1">
              <a:off x="1817582" y="475887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5" name="Oval 354"/>
            <p:cNvSpPr>
              <a:spLocks noChangeAspect="1"/>
            </p:cNvSpPr>
            <p:nvPr/>
          </p:nvSpPr>
          <p:spPr>
            <a:xfrm flipH="1">
              <a:off x="2606954" y="617185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6" name="Oval 355"/>
            <p:cNvSpPr>
              <a:spLocks noChangeAspect="1"/>
            </p:cNvSpPr>
            <p:nvPr/>
          </p:nvSpPr>
          <p:spPr>
            <a:xfrm flipH="1">
              <a:off x="3300720" y="1112986"/>
              <a:ext cx="373882" cy="3738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7" name="Oval 356"/>
            <p:cNvSpPr>
              <a:spLocks noChangeAspect="1"/>
            </p:cNvSpPr>
            <p:nvPr/>
          </p:nvSpPr>
          <p:spPr>
            <a:xfrm flipH="1">
              <a:off x="1983405" y="5294084"/>
              <a:ext cx="905188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8" name="Oval 357"/>
            <p:cNvSpPr>
              <a:spLocks noChangeAspect="1"/>
            </p:cNvSpPr>
            <p:nvPr/>
          </p:nvSpPr>
          <p:spPr>
            <a:xfrm flipH="1">
              <a:off x="1477676" y="5294084"/>
              <a:ext cx="905188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59" name="Oval 358"/>
            <p:cNvSpPr>
              <a:spLocks noChangeAspect="1"/>
            </p:cNvSpPr>
            <p:nvPr/>
          </p:nvSpPr>
          <p:spPr>
            <a:xfrm flipH="1">
              <a:off x="1992279" y="5836048"/>
              <a:ext cx="905188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60" name="Oval 359"/>
            <p:cNvSpPr>
              <a:spLocks noChangeAspect="1"/>
            </p:cNvSpPr>
            <p:nvPr/>
          </p:nvSpPr>
          <p:spPr>
            <a:xfrm flipH="1">
              <a:off x="1468806" y="5818973"/>
              <a:ext cx="905186" cy="90518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361" name="Straight Connector 360"/>
            <p:cNvCxnSpPr/>
            <p:nvPr/>
          </p:nvCxnSpPr>
          <p:spPr>
            <a:xfrm flipV="1">
              <a:off x="2947243" y="1299927"/>
              <a:ext cx="536455" cy="20766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flipV="1">
              <a:off x="2419693" y="805659"/>
              <a:ext cx="369555" cy="257370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flipH="1">
              <a:off x="1902150" y="666819"/>
              <a:ext cx="100445" cy="26997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1145844" y="805659"/>
              <a:ext cx="237221" cy="2563739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Oval 364"/>
            <p:cNvSpPr/>
            <p:nvPr/>
          </p:nvSpPr>
          <p:spPr>
            <a:xfrm flipH="1">
              <a:off x="897235" y="4053232"/>
              <a:ext cx="216458" cy="21645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366" name="Straight Connector 365"/>
            <p:cNvCxnSpPr/>
            <p:nvPr/>
          </p:nvCxnSpPr>
          <p:spPr>
            <a:xfrm>
              <a:off x="598849" y="4258730"/>
              <a:ext cx="602498" cy="6663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H="1">
              <a:off x="598850" y="4161461"/>
              <a:ext cx="398022" cy="9793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8" name="Oval 367"/>
            <p:cNvSpPr/>
            <p:nvPr/>
          </p:nvSpPr>
          <p:spPr>
            <a:xfrm rot="3223901" flipH="1">
              <a:off x="137004" y="2760135"/>
              <a:ext cx="387346" cy="39650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69" name="Oval 368"/>
            <p:cNvSpPr/>
            <p:nvPr/>
          </p:nvSpPr>
          <p:spPr>
            <a:xfrm rot="3223901" flipH="1">
              <a:off x="136627" y="2564252"/>
              <a:ext cx="314849" cy="314848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370" name="Straight Connector 369"/>
            <p:cNvCxnSpPr>
              <a:endCxn id="395" idx="2"/>
            </p:cNvCxnSpPr>
            <p:nvPr/>
          </p:nvCxnSpPr>
          <p:spPr>
            <a:xfrm>
              <a:off x="294050" y="2721676"/>
              <a:ext cx="28306" cy="279903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1" name="Oval 370"/>
            <p:cNvSpPr/>
            <p:nvPr/>
          </p:nvSpPr>
          <p:spPr>
            <a:xfrm flipH="1">
              <a:off x="1043926" y="3797155"/>
              <a:ext cx="314848" cy="314849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72" name="Oval 371"/>
            <p:cNvSpPr/>
            <p:nvPr/>
          </p:nvSpPr>
          <p:spPr>
            <a:xfrm flipH="1">
              <a:off x="1741938" y="4710144"/>
              <a:ext cx="863683" cy="863682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73" name="Oval 372"/>
            <p:cNvSpPr/>
            <p:nvPr/>
          </p:nvSpPr>
          <p:spPr>
            <a:xfrm flipH="1">
              <a:off x="2276121" y="4728919"/>
              <a:ext cx="826130" cy="82613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74" name="Oval 373"/>
            <p:cNvSpPr/>
            <p:nvPr/>
          </p:nvSpPr>
          <p:spPr>
            <a:xfrm flipH="1">
              <a:off x="1239809" y="4728919"/>
              <a:ext cx="826130" cy="82613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375" name="Straight Connector 374"/>
            <p:cNvCxnSpPr/>
            <p:nvPr/>
          </p:nvCxnSpPr>
          <p:spPr>
            <a:xfrm flipV="1">
              <a:off x="2694504" y="3366491"/>
              <a:ext cx="261257" cy="179906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378477" y="3366488"/>
              <a:ext cx="264192" cy="1799068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2179393" y="3366489"/>
              <a:ext cx="246372" cy="1799068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 flipV="1">
              <a:off x="1891499" y="3366488"/>
              <a:ext cx="282280" cy="1799068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H="1" flipV="1">
              <a:off x="2427243" y="3366488"/>
              <a:ext cx="267262" cy="1799068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V="1">
              <a:off x="1642669" y="3366488"/>
              <a:ext cx="252794" cy="1799068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1642669" y="5165557"/>
              <a:ext cx="1051836" cy="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flipH="1">
              <a:off x="325772" y="2948500"/>
              <a:ext cx="0" cy="590397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1375945" y="2876443"/>
              <a:ext cx="541093" cy="500096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 flipV="1">
              <a:off x="2436000" y="5754793"/>
              <a:ext cx="0" cy="564383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H="1">
              <a:off x="1921397" y="6299271"/>
              <a:ext cx="514603" cy="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flipH="1">
              <a:off x="1921397" y="5754793"/>
              <a:ext cx="0" cy="564381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1930270" y="5775039"/>
              <a:ext cx="505729" cy="0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H="1">
              <a:off x="1201348" y="3952476"/>
              <a:ext cx="0" cy="97256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9" name="Oval 388"/>
            <p:cNvSpPr/>
            <p:nvPr/>
          </p:nvSpPr>
          <p:spPr>
            <a:xfrm rot="5400000" flipH="1">
              <a:off x="1138302" y="4861082"/>
              <a:ext cx="98390" cy="98391"/>
            </a:xfrm>
            <a:prstGeom prst="ellipse">
              <a:avLst/>
            </a:prstGeom>
            <a:solidFill>
              <a:srgbClr val="3D8377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 rot="5400000" flipH="1">
              <a:off x="1867209" y="572610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 rot="5400000" flipH="1">
              <a:off x="2387857" y="572610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 rot="5400000" flipH="1">
              <a:off x="2388586" y="6248204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 rot="5400000" flipH="1">
              <a:off x="1864697" y="625007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 rot="5400000" flipH="1">
              <a:off x="2122222" y="5118187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 rot="5400000" flipH="1">
              <a:off x="273161" y="2903189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 rot="5400000" flipH="1">
              <a:off x="241309" y="2671600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 rot="5400000" flipH="1">
              <a:off x="1852425" y="3317600"/>
              <a:ext cx="98390" cy="98391"/>
            </a:xfrm>
            <a:prstGeom prst="ellipse">
              <a:avLst/>
            </a:prstGeom>
            <a:solidFill>
              <a:srgbClr val="3D8377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 rot="5400000" flipH="1">
              <a:off x="3438063" y="125073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 rot="5400000" flipH="1">
              <a:off x="3294483" y="1808092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 rot="5400000" flipH="1">
              <a:off x="3140189" y="239496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 rot="5400000" flipH="1">
              <a:off x="2747972" y="74707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 rot="5400000" flipH="1">
              <a:off x="2621643" y="1562620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 rot="5400000" flipH="1">
              <a:off x="2514307" y="2296060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 rot="5400000" flipH="1">
              <a:off x="1893174" y="2231863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 rot="5400000" flipH="1">
              <a:off x="1952373" y="610706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 rot="5400000" flipH="1">
              <a:off x="1922849" y="143893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 rot="5400000" flipH="1">
              <a:off x="1094423" y="753139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 rot="5400000" flipH="1">
              <a:off x="1166064" y="1506613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 rot="5400000" flipH="1">
              <a:off x="1241082" y="2301675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/>
            <p:cNvCxnSpPr/>
            <p:nvPr/>
          </p:nvCxnSpPr>
          <p:spPr>
            <a:xfrm>
              <a:off x="317905" y="3522342"/>
              <a:ext cx="280945" cy="736386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Oval 410"/>
            <p:cNvSpPr/>
            <p:nvPr/>
          </p:nvSpPr>
          <p:spPr>
            <a:xfrm rot="5400000" flipH="1">
              <a:off x="549656" y="4211924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 rot="5400000" flipH="1">
              <a:off x="273161" y="3462084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3" name="Straight Connector 412"/>
            <p:cNvCxnSpPr>
              <a:stCxn id="429" idx="6"/>
              <a:endCxn id="389" idx="6"/>
            </p:cNvCxnSpPr>
            <p:nvPr/>
          </p:nvCxnSpPr>
          <p:spPr>
            <a:xfrm>
              <a:off x="1002053" y="4114551"/>
              <a:ext cx="185444" cy="746531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1920478" y="2887282"/>
              <a:ext cx="501151" cy="488029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5" name="Oval 414"/>
            <p:cNvSpPr/>
            <p:nvPr/>
          </p:nvSpPr>
          <p:spPr>
            <a:xfrm rot="5400000" flipH="1">
              <a:off x="2378861" y="3326765"/>
              <a:ext cx="98390" cy="98391"/>
            </a:xfrm>
            <a:prstGeom prst="ellipse">
              <a:avLst/>
            </a:prstGeom>
            <a:solidFill>
              <a:srgbClr val="3D8377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/>
            <p:cNvSpPr/>
            <p:nvPr/>
          </p:nvSpPr>
          <p:spPr>
            <a:xfrm flipH="1">
              <a:off x="2978558" y="2780718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17" name="Oval 416"/>
            <p:cNvSpPr/>
            <p:nvPr/>
          </p:nvSpPr>
          <p:spPr>
            <a:xfrm rot="5400000" flipH="1">
              <a:off x="1297139" y="2827004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 rot="5400000" flipH="1">
              <a:off x="3025660" y="2831999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/>
            <p:cNvSpPr/>
            <p:nvPr/>
          </p:nvSpPr>
          <p:spPr>
            <a:xfrm rot="5400000" flipH="1">
              <a:off x="2444587" y="2824602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 rot="5400000" flipH="1">
              <a:off x="1869876" y="282927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 flipH="1">
              <a:off x="2392982" y="2776847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22" name="Oval 421"/>
            <p:cNvSpPr/>
            <p:nvPr/>
          </p:nvSpPr>
          <p:spPr>
            <a:xfrm flipH="1">
              <a:off x="1250491" y="2779375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23" name="Oval 422"/>
            <p:cNvSpPr/>
            <p:nvPr/>
          </p:nvSpPr>
          <p:spPr>
            <a:xfrm flipH="1">
              <a:off x="1817441" y="2781599"/>
              <a:ext cx="199191" cy="199191"/>
            </a:xfrm>
            <a:prstGeom prst="ellips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424" name="Straight Connector 423"/>
            <p:cNvCxnSpPr/>
            <p:nvPr/>
          </p:nvCxnSpPr>
          <p:spPr>
            <a:xfrm>
              <a:off x="1384953" y="3366487"/>
              <a:ext cx="1570807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/>
            <p:cNvSpPr>
              <a:spLocks noChangeAspect="1"/>
            </p:cNvSpPr>
            <p:nvPr/>
          </p:nvSpPr>
          <p:spPr>
            <a:xfrm rot="5400000" flipH="1">
              <a:off x="2639974" y="5113778"/>
              <a:ext cx="107999" cy="108000"/>
            </a:xfrm>
            <a:prstGeom prst="ellipse">
              <a:avLst/>
            </a:prstGeom>
            <a:solidFill>
              <a:srgbClr val="90C2AB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>
              <a:spLocks noChangeAspect="1"/>
            </p:cNvSpPr>
            <p:nvPr/>
          </p:nvSpPr>
          <p:spPr>
            <a:xfrm rot="5400000" flipH="1">
              <a:off x="1577031" y="5122316"/>
              <a:ext cx="107999" cy="108000"/>
            </a:xfrm>
            <a:prstGeom prst="ellipse">
              <a:avLst/>
            </a:prstGeom>
            <a:solidFill>
              <a:srgbClr val="90C2AB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7" name="Straight Connector 426"/>
            <p:cNvCxnSpPr/>
            <p:nvPr/>
          </p:nvCxnSpPr>
          <p:spPr>
            <a:xfrm flipH="1">
              <a:off x="994783" y="3952476"/>
              <a:ext cx="206566" cy="208985"/>
            </a:xfrm>
            <a:prstGeom prst="line">
              <a:avLst/>
            </a:prstGeom>
            <a:noFill/>
            <a:ln w="44450">
              <a:solidFill>
                <a:srgbClr val="EFBFA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8" name="Oval 427"/>
            <p:cNvSpPr>
              <a:spLocks noChangeAspect="1"/>
            </p:cNvSpPr>
            <p:nvPr/>
          </p:nvSpPr>
          <p:spPr>
            <a:xfrm rot="5400000" flipH="1">
              <a:off x="1142546" y="3900825"/>
              <a:ext cx="107999" cy="108000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 rot="5400000" flipH="1">
              <a:off x="952858" y="4114551"/>
              <a:ext cx="98390" cy="98391"/>
            </a:xfrm>
            <a:prstGeom prst="ellipse">
              <a:avLst/>
            </a:prstGeom>
            <a:solidFill>
              <a:srgbClr val="EFBFA9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1695252" y="2488313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6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2271185" y="2503117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9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2703257" y="2513901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12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1084400" y="2516177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3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002053" y="1783458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4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934551" y="965560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B3516D"/>
                  </a:solidFill>
                  <a:latin typeface="Cambria" panose="02040503050406030204" pitchFamily="18" charset="0"/>
                </a:rPr>
                <a:t>5</a:t>
              </a:r>
              <a:endParaRPr lang="fr-CH" sz="1500" b="1" dirty="0">
                <a:solidFill>
                  <a:srgbClr val="B3516D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734784" y="851988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8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2369493" y="989878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11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3010346" y="1355774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14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Box 438"/>
                <p:cNvSpPr txBox="1"/>
                <p:nvPr/>
              </p:nvSpPr>
              <p:spPr>
                <a:xfrm>
                  <a:off x="1198746" y="3418898"/>
                  <a:ext cx="457176" cy="702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F98536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i="1" smtClean="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e>
                          </m:mr>
                        </m:m>
                      </m:oMath>
                    </m:oMathPara>
                  </a14:m>
                  <a:endParaRPr lang="fr-CH" dirty="0">
                    <a:solidFill>
                      <a:srgbClr val="3D8377"/>
                    </a:solidFill>
                  </a:endParaRPr>
                </a:p>
              </p:txBody>
            </p:sp>
          </mc:Choice>
          <mc:Fallback xmlns="">
            <p:sp>
              <p:nvSpPr>
                <p:cNvPr id="439" name="TextBox 4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746" y="3418898"/>
                  <a:ext cx="457176" cy="702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TextBox 439"/>
                <p:cNvSpPr txBox="1"/>
                <p:nvPr/>
              </p:nvSpPr>
              <p:spPr>
                <a:xfrm>
                  <a:off x="1664184" y="3418326"/>
                  <a:ext cx="457176" cy="702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3D8377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e>
                          </m:mr>
                        </m:m>
                      </m:oMath>
                    </m:oMathPara>
                  </a14:m>
                  <a:endParaRPr lang="fr-CH" dirty="0"/>
                </a:p>
              </p:txBody>
            </p:sp>
          </mc:Choice>
          <mc:Fallback xmlns="">
            <p:sp>
              <p:nvSpPr>
                <p:cNvPr id="440" name="TextBox 4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4184" y="3418326"/>
                  <a:ext cx="457176" cy="702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TextBox 440"/>
                <p:cNvSpPr txBox="1"/>
                <p:nvPr/>
              </p:nvSpPr>
              <p:spPr>
                <a:xfrm>
                  <a:off x="881541" y="4934630"/>
                  <a:ext cx="457176" cy="7061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1" i="1">
                      <a:solidFill>
                        <a:srgbClr val="B3516D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sz="1500" i="1" smtClean="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50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50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sz="150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𝟏𝟔</m:t>
                              </m:r>
                            </m:e>
                          </m:mr>
                          <m:mr>
                            <m:e>
                              <m:r>
                                <a:rPr lang="en-US" sz="1500" b="1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50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oMath>
                    </m:oMathPara>
                  </a14:m>
                  <a:endParaRPr lang="fr-CH" sz="1500" dirty="0">
                    <a:solidFill>
                      <a:srgbClr val="3D8377"/>
                    </a:solidFill>
                  </a:endParaRPr>
                </a:p>
              </p:txBody>
            </p:sp>
          </mc:Choice>
          <mc:Fallback xmlns="">
            <p:sp>
              <p:nvSpPr>
                <p:cNvPr id="441" name="TextBox 4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541" y="4934630"/>
                  <a:ext cx="457176" cy="7061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TextBox 441"/>
                <p:cNvSpPr txBox="1"/>
                <p:nvPr/>
              </p:nvSpPr>
              <p:spPr>
                <a:xfrm>
                  <a:off x="2169872" y="3412676"/>
                  <a:ext cx="457176" cy="702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3D8377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i="1" smtClean="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</m:e>
                          </m:mr>
                        </m:m>
                      </m:oMath>
                    </m:oMathPara>
                  </a14:m>
                  <a:endParaRPr lang="fr-CH" dirty="0">
                    <a:solidFill>
                      <a:srgbClr val="3D8377"/>
                    </a:solidFill>
                  </a:endParaRPr>
                </a:p>
              </p:txBody>
            </p:sp>
          </mc:Choice>
          <mc:Fallback xmlns="">
            <p:sp>
              <p:nvSpPr>
                <p:cNvPr id="442" name="TextBox 4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872" y="3412676"/>
                  <a:ext cx="457176" cy="702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TextBox 442"/>
                <p:cNvSpPr txBox="1"/>
                <p:nvPr/>
              </p:nvSpPr>
              <p:spPr>
                <a:xfrm>
                  <a:off x="2666890" y="3431414"/>
                  <a:ext cx="457176" cy="702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F98536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i="1" smtClean="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𝟐𝟗</m:t>
                              </m:r>
                            </m:e>
                          </m:mr>
                        </m:m>
                      </m:oMath>
                    </m:oMathPara>
                  </a14:m>
                  <a:endParaRPr lang="fr-CH" dirty="0">
                    <a:solidFill>
                      <a:srgbClr val="3D8377"/>
                    </a:solidFill>
                  </a:endParaRPr>
                </a:p>
              </p:txBody>
            </p:sp>
          </mc:Choice>
          <mc:Fallback xmlns="">
            <p:sp>
              <p:nvSpPr>
                <p:cNvPr id="443" name="TextBox 4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890" y="3431414"/>
                  <a:ext cx="457176" cy="702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4" name="TextBox 443"/>
            <p:cNvSpPr txBox="1"/>
            <p:nvPr/>
          </p:nvSpPr>
          <p:spPr>
            <a:xfrm>
              <a:off x="646398" y="4476025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0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TextBox 444"/>
                <p:cNvSpPr txBox="1"/>
                <p:nvPr/>
              </p:nvSpPr>
              <p:spPr>
                <a:xfrm>
                  <a:off x="2973138" y="3222632"/>
                  <a:ext cx="77136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F98536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90C2AB"/>
                            </a:solidFill>
                            <a:latin typeface="Cambria Math" panose="02040503050406030204" pitchFamily="18" charset="0"/>
                          </a:rPr>
                          <m:t>𝟑𝟐</m:t>
                        </m:r>
                        <m:r>
                          <a:rPr lang="en-US" b="1" i="1" dirty="0" smtClean="0">
                            <a:solidFill>
                              <a:srgbClr val="90C2AB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 dirty="0" smtClean="0">
                            <a:solidFill>
                              <a:srgbClr val="90C2AB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oMath>
                    </m:oMathPara>
                  </a14:m>
                  <a:endParaRPr lang="fr-CH" dirty="0">
                    <a:solidFill>
                      <a:srgbClr val="90C2AB"/>
                    </a:solidFill>
                  </a:endParaRPr>
                </a:p>
              </p:txBody>
            </p:sp>
          </mc:Choice>
          <mc:Fallback xmlns="">
            <p:sp>
              <p:nvSpPr>
                <p:cNvPr id="445" name="TextBox 4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138" y="3222632"/>
                  <a:ext cx="771365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TextBox 445"/>
                <p:cNvSpPr txBox="1"/>
                <p:nvPr/>
              </p:nvSpPr>
              <p:spPr>
                <a:xfrm>
                  <a:off x="612229" y="3194249"/>
                  <a:ext cx="77136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F98536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90C2AB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  <m:r>
                          <a:rPr lang="en-US" b="1" i="1" dirty="0" smtClean="0">
                            <a:solidFill>
                              <a:srgbClr val="90C2AB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 dirty="0" smtClean="0">
                            <a:solidFill>
                              <a:srgbClr val="90C2AB"/>
                            </a:solidFill>
                            <a:latin typeface="Cambria Math" panose="02040503050406030204" pitchFamily="18" charset="0"/>
                          </a:rPr>
                          <m:t>𝟑𝟏</m:t>
                        </m:r>
                      </m:oMath>
                    </m:oMathPara>
                  </a14:m>
                  <a:endParaRPr lang="fr-CH" dirty="0">
                    <a:solidFill>
                      <a:srgbClr val="90C2AB"/>
                    </a:solidFill>
                  </a:endParaRPr>
                </a:p>
              </p:txBody>
            </p:sp>
          </mc:Choice>
          <mc:Fallback xmlns="">
            <p:sp>
              <p:nvSpPr>
                <p:cNvPr id="446" name="TextBox 4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9" y="3194249"/>
                  <a:ext cx="771365" cy="3231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7" name="Oval 446"/>
            <p:cNvSpPr>
              <a:spLocks noChangeAspect="1"/>
            </p:cNvSpPr>
            <p:nvPr/>
          </p:nvSpPr>
          <p:spPr>
            <a:xfrm rot="5400000" flipH="1">
              <a:off x="2857809" y="3282250"/>
              <a:ext cx="187991" cy="187992"/>
            </a:xfrm>
            <a:prstGeom prst="ellipse">
              <a:avLst/>
            </a:prstGeom>
            <a:solidFill>
              <a:srgbClr val="90C2AB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>
              <a:spLocks noChangeAspect="1"/>
            </p:cNvSpPr>
            <p:nvPr/>
          </p:nvSpPr>
          <p:spPr>
            <a:xfrm rot="5400000" flipH="1">
              <a:off x="2896839" y="3320262"/>
              <a:ext cx="107999" cy="108000"/>
            </a:xfrm>
            <a:prstGeom prst="ellipse">
              <a:avLst/>
            </a:prstGeom>
            <a:solidFill>
              <a:srgbClr val="3D8377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>
              <a:spLocks noChangeAspect="1"/>
            </p:cNvSpPr>
            <p:nvPr/>
          </p:nvSpPr>
          <p:spPr>
            <a:xfrm rot="5400000" flipH="1">
              <a:off x="1291732" y="3273673"/>
              <a:ext cx="187991" cy="187992"/>
            </a:xfrm>
            <a:prstGeom prst="ellipse">
              <a:avLst/>
            </a:prstGeom>
            <a:solidFill>
              <a:srgbClr val="90C2AB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/>
            <p:cNvSpPr>
              <a:spLocks noChangeAspect="1"/>
            </p:cNvSpPr>
            <p:nvPr/>
          </p:nvSpPr>
          <p:spPr>
            <a:xfrm rot="5400000" flipH="1">
              <a:off x="1332695" y="3317292"/>
              <a:ext cx="107999" cy="108000"/>
            </a:xfrm>
            <a:prstGeom prst="ellipse">
              <a:avLst/>
            </a:prstGeom>
            <a:solidFill>
              <a:srgbClr val="3D8377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206067" y="3739242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2868174" y="1934083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B3516D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/>
                <a:t>13</a:t>
              </a:r>
              <a:endParaRPr lang="fr-CH" dirty="0"/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2268132" y="1805422"/>
              <a:ext cx="412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10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716328" y="1710562"/>
              <a:ext cx="298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7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0364" y="3047770"/>
              <a:ext cx="308880" cy="326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F98536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B3516D"/>
                  </a:solidFill>
                </a:rPr>
                <a:t>2</a:t>
              </a:r>
              <a:endParaRPr lang="fr-CH" dirty="0">
                <a:solidFill>
                  <a:srgbClr val="B3516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TextBox 455"/>
                <p:cNvSpPr txBox="1"/>
                <p:nvPr/>
              </p:nvSpPr>
              <p:spPr>
                <a:xfrm>
                  <a:off x="1238331" y="5165393"/>
                  <a:ext cx="77136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F98536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90C2AB"/>
                            </a:solidFill>
                            <a:latin typeface="Cambria Math" panose="02040503050406030204" pitchFamily="18" charset="0"/>
                          </a:rPr>
                          <m:t>𝟑𝟒</m:t>
                        </m:r>
                        <m:r>
                          <a:rPr lang="en-US" b="1" i="1" dirty="0" smtClean="0">
                            <a:solidFill>
                              <a:srgbClr val="90C2AB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 dirty="0" smtClean="0">
                            <a:solidFill>
                              <a:srgbClr val="90C2AB"/>
                            </a:solidFill>
                            <a:latin typeface="Cambria Math" panose="02040503050406030204" pitchFamily="18" charset="0"/>
                          </a:rPr>
                          <m:t>𝟑𝟓</m:t>
                        </m:r>
                      </m:oMath>
                    </m:oMathPara>
                  </a14:m>
                  <a:endParaRPr lang="fr-CH" dirty="0">
                    <a:solidFill>
                      <a:srgbClr val="90C2AB"/>
                    </a:solidFill>
                  </a:endParaRPr>
                </a:p>
              </p:txBody>
            </p:sp>
          </mc:Choice>
          <mc:Fallback xmlns="">
            <p:sp>
              <p:nvSpPr>
                <p:cNvPr id="456" name="TextBox 4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331" y="5165393"/>
                  <a:ext cx="771365" cy="3231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TextBox 456"/>
                <p:cNvSpPr txBox="1"/>
                <p:nvPr/>
              </p:nvSpPr>
              <p:spPr>
                <a:xfrm>
                  <a:off x="2323340" y="5149165"/>
                  <a:ext cx="77136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500" b="1" i="1">
                      <a:solidFill>
                        <a:srgbClr val="F98536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90C2AB"/>
                            </a:solidFill>
                            <a:latin typeface="Cambria Math" panose="02040503050406030204" pitchFamily="18" charset="0"/>
                          </a:rPr>
                          <m:t>𝟑𝟔</m:t>
                        </m:r>
                        <m:r>
                          <a:rPr lang="en-US" b="1" i="1" dirty="0" smtClean="0">
                            <a:solidFill>
                              <a:srgbClr val="90C2AB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 dirty="0" smtClean="0">
                            <a:solidFill>
                              <a:srgbClr val="90C2AB"/>
                            </a:solidFill>
                            <a:latin typeface="Cambria Math" panose="02040503050406030204" pitchFamily="18" charset="0"/>
                          </a:rPr>
                          <m:t>𝟑𝟕</m:t>
                        </m:r>
                      </m:oMath>
                    </m:oMathPara>
                  </a14:m>
                  <a:endParaRPr lang="fr-CH" dirty="0">
                    <a:solidFill>
                      <a:srgbClr val="90C2AB"/>
                    </a:solidFill>
                  </a:endParaRPr>
                </a:p>
              </p:txBody>
            </p:sp>
          </mc:Choice>
          <mc:Fallback xmlns="">
            <p:sp>
              <p:nvSpPr>
                <p:cNvPr id="457" name="TextBox 4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340" y="5149165"/>
                  <a:ext cx="771365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8" name="Rectangle 457"/>
          <p:cNvSpPr/>
          <p:nvPr/>
        </p:nvSpPr>
        <p:spPr>
          <a:xfrm>
            <a:off x="5986004" y="2172"/>
            <a:ext cx="1424786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Betas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506216" y="3958538"/>
            <a:ext cx="86868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7133502" y="2806182"/>
            <a:ext cx="303153" cy="291431"/>
          </a:xfrm>
          <a:prstGeom prst="straightConnector1">
            <a:avLst/>
          </a:prstGeom>
          <a:ln w="19050">
            <a:solidFill>
              <a:srgbClr val="99CB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3" idx="7"/>
          </p:cNvCxnSpPr>
          <p:nvPr/>
        </p:nvCxnSpPr>
        <p:spPr>
          <a:xfrm flipH="1">
            <a:off x="6815310" y="3073383"/>
            <a:ext cx="341664" cy="221467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832406" y="3823187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2" idx="7"/>
          </p:cNvCxnSpPr>
          <p:nvPr/>
        </p:nvCxnSpPr>
        <p:spPr>
          <a:xfrm flipH="1">
            <a:off x="4315695" y="3812035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0" idx="0"/>
          </p:cNvCxnSpPr>
          <p:nvPr/>
        </p:nvCxnSpPr>
        <p:spPr>
          <a:xfrm flipH="1" flipV="1">
            <a:off x="4323588" y="2487676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7"/>
            <a:endCxn id="24" idx="3"/>
          </p:cNvCxnSpPr>
          <p:nvPr/>
        </p:nvCxnSpPr>
        <p:spPr>
          <a:xfrm flipH="1">
            <a:off x="4296646" y="3073383"/>
            <a:ext cx="341918" cy="226092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Data energies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23588" y="2525776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3524" y="3062224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85488" y="2487676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85487" y="3234435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85487" y="3981194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08613" y="2376553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13" y="2376553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96141" y="3126713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41" y="3126713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364" r="-454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24098" y="2987539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98" y="2987539"/>
                <a:ext cx="222882" cy="215444"/>
              </a:xfrm>
              <a:prstGeom prst="rect">
                <a:avLst/>
              </a:prstGeom>
              <a:blipFill>
                <a:blip r:embed="rId4"/>
                <a:stretch>
                  <a:fillRect l="-21622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>
            <a:endCxn id="54" idx="0"/>
          </p:cNvCxnSpPr>
          <p:nvPr/>
        </p:nvCxnSpPr>
        <p:spPr>
          <a:xfrm flipH="1" flipV="1">
            <a:off x="6841998" y="2487676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41998" y="2525776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91934" y="3062224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03898" y="2487676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03897" y="3234435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803897" y="3981194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527023" y="2376553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23" y="2376553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242508" y="2987539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08" y="2987539"/>
                <a:ext cx="222882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6704070" y="2672074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13567" y="3601170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925703" y="3211020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25784" y="380087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7920" y="3410726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790343" y="3601170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02560" y="380087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165693" y="1762325"/>
            <a:ext cx="2315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m2d – model to data energy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513931" y="1668458"/>
            <a:ext cx="2656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ms2ds – model-silhouette to data-silhouette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62619" y="2992941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619" y="2992941"/>
                <a:ext cx="222882" cy="215444"/>
              </a:xfrm>
              <a:prstGeom prst="rect">
                <a:avLst/>
              </a:prstGeom>
              <a:blipFill>
                <a:blip r:embed="rId4"/>
                <a:stretch>
                  <a:fillRect l="-22222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63" idx="2"/>
          </p:cNvCxnSpPr>
          <p:nvPr/>
        </p:nvCxnSpPr>
        <p:spPr>
          <a:xfrm flipH="1" flipV="1">
            <a:off x="1754217" y="3844377"/>
            <a:ext cx="286864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1757404" y="3105724"/>
            <a:ext cx="286864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1761307" y="3644672"/>
            <a:ext cx="505656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62109" y="2531178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12045" y="306762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28864" y="3606572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41081" y="3806278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26904" y="3604072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26787" y="3067625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723207" y="3807154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8180" y="3457832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180" y="3457832"/>
                <a:ext cx="227050" cy="215444"/>
              </a:xfrm>
              <a:prstGeom prst="rect">
                <a:avLst/>
              </a:prstGeom>
              <a:blipFill>
                <a:blip r:embed="rId6"/>
                <a:stretch>
                  <a:fillRect l="-18421" r="-26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158970" y="3815001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970" y="3815001"/>
                <a:ext cx="227050" cy="215444"/>
              </a:xfrm>
              <a:prstGeom prst="rect">
                <a:avLst/>
              </a:prstGeom>
              <a:blipFill>
                <a:blip r:embed="rId7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367223" y="2926809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3" y="2926809"/>
                <a:ext cx="322268" cy="233910"/>
              </a:xfrm>
              <a:prstGeom prst="rect">
                <a:avLst/>
              </a:prstGeom>
              <a:blipFill>
                <a:blip r:embed="rId8"/>
                <a:stretch>
                  <a:fillRect l="-1132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361553" y="3466310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3" y="3466310"/>
                <a:ext cx="322268" cy="233910"/>
              </a:xfrm>
              <a:prstGeom prst="rect">
                <a:avLst/>
              </a:prstGeom>
              <a:blipFill>
                <a:blip r:embed="rId9"/>
                <a:stretch>
                  <a:fillRect l="-1132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67223" y="3790523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3" y="3790523"/>
                <a:ext cx="322268" cy="233910"/>
              </a:xfrm>
              <a:prstGeom prst="rect">
                <a:avLst/>
              </a:prstGeom>
              <a:blipFill>
                <a:blip r:embed="rId10"/>
                <a:stretch>
                  <a:fillRect l="-1132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20199" y="3410726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99" y="3410726"/>
                <a:ext cx="227050" cy="215444"/>
              </a:xfrm>
              <a:prstGeom prst="rect">
                <a:avLst/>
              </a:prstGeom>
              <a:blipFill>
                <a:blip r:embed="rId11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0989" y="3767895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89" y="3767895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14022" y="3875872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022" y="3875872"/>
                <a:ext cx="273536" cy="215444"/>
              </a:xfrm>
              <a:prstGeom prst="rect">
                <a:avLst/>
              </a:prstGeom>
              <a:blipFill>
                <a:blip r:embed="rId13"/>
                <a:stretch>
                  <a:fillRect l="-8889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521639" y="3177211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39" y="3177211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111" r="-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119040" y="3534376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040" y="3534376"/>
                <a:ext cx="227050" cy="215444"/>
              </a:xfrm>
              <a:prstGeom prst="rect">
                <a:avLst/>
              </a:prstGeom>
              <a:blipFill>
                <a:blip r:embed="rId14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210999" y="3768210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999" y="3768210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522487" y="3954200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487" y="3954200"/>
                <a:ext cx="273536" cy="215444"/>
              </a:xfrm>
              <a:prstGeom prst="rect">
                <a:avLst/>
              </a:prstGeom>
              <a:blipFill>
                <a:blip r:embed="rId15"/>
                <a:stretch>
                  <a:fillRect l="-11111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584542" y="1762325"/>
            <a:ext cx="2353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d2m – data to model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11502" y="4651258"/>
                <a:ext cx="1760290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02" y="4651258"/>
                <a:ext cx="1760290" cy="522835"/>
              </a:xfrm>
              <a:prstGeom prst="rect">
                <a:avLst/>
              </a:prstGeom>
              <a:blipFill>
                <a:blip r:embed="rId16"/>
                <a:stretch>
                  <a:fillRect l="-1730" t="-144186" r="-2491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94735" y="4651257"/>
                <a:ext cx="1809341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5" y="4651257"/>
                <a:ext cx="1809341" cy="522835"/>
              </a:xfrm>
              <a:prstGeom prst="rect">
                <a:avLst/>
              </a:prstGeom>
              <a:blipFill>
                <a:blip r:embed="rId17"/>
                <a:stretch>
                  <a:fillRect l="-1684" t="-144186" r="-21212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327872" y="4627199"/>
                <a:ext cx="2076274" cy="10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72" y="4627199"/>
                <a:ext cx="2076274" cy="1003416"/>
              </a:xfrm>
              <a:prstGeom prst="rect">
                <a:avLst/>
              </a:prstGeom>
              <a:blipFill>
                <a:blip r:embed="rId18"/>
                <a:stretch>
                  <a:fillRect l="-20821" t="-75152" r="-12023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180678" y="2752533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99CB9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>
                  <a:solidFill>
                    <a:srgbClr val="99CB95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78" y="2752533"/>
                <a:ext cx="129010" cy="215444"/>
              </a:xfrm>
              <a:prstGeom prst="rect">
                <a:avLst/>
              </a:prstGeom>
              <a:blipFill>
                <a:blip r:embed="rId19"/>
                <a:stretch>
                  <a:fillRect l="-23810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9804045" y="2900049"/>
            <a:ext cx="303153" cy="291431"/>
          </a:xfrm>
          <a:prstGeom prst="straightConnector1">
            <a:avLst/>
          </a:prstGeom>
          <a:ln w="19050">
            <a:solidFill>
              <a:srgbClr val="99CB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3" idx="7"/>
          </p:cNvCxnSpPr>
          <p:nvPr/>
        </p:nvCxnSpPr>
        <p:spPr>
          <a:xfrm flipH="1">
            <a:off x="9485853" y="3167250"/>
            <a:ext cx="341664" cy="221467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9502949" y="3917054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04" idx="0"/>
          </p:cNvCxnSpPr>
          <p:nvPr/>
        </p:nvCxnSpPr>
        <p:spPr>
          <a:xfrm flipH="1" flipV="1">
            <a:off x="9512541" y="2581543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512541" y="2619643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9762477" y="3156091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474441" y="2581543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474440" y="3328302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474440" y="4075061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197566" y="2470420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66" y="2470420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9913051" y="3081406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051" y="3081406"/>
                <a:ext cx="222882" cy="215444"/>
              </a:xfrm>
              <a:prstGeom prst="rect">
                <a:avLst/>
              </a:prstGeom>
              <a:blipFill>
                <a:blip r:embed="rId20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/>
          <p:cNvSpPr/>
          <p:nvPr/>
        </p:nvSpPr>
        <p:spPr>
          <a:xfrm>
            <a:off x="9374613" y="2765941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984110" y="3695037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596246" y="3304887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796327" y="3894743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408463" y="3504593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202512" y="1665505"/>
            <a:ext cx="2656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fixed ms2ds – model-silhouette to data-silhouette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9192182" y="3271078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182" y="3271078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111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9789583" y="3628243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583" y="3628243"/>
                <a:ext cx="227050" cy="215444"/>
              </a:xfrm>
              <a:prstGeom prst="rect">
                <a:avLst/>
              </a:prstGeom>
              <a:blipFill>
                <a:blip r:embed="rId14"/>
                <a:stretch>
                  <a:fillRect l="-21622" r="-540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9881542" y="3862077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542" y="3862077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9193030" y="4048067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030" y="4048067"/>
                <a:ext cx="273536" cy="215444"/>
              </a:xfrm>
              <a:prstGeom prst="rect">
                <a:avLst/>
              </a:prstGeom>
              <a:blipFill>
                <a:blip r:embed="rId13"/>
                <a:stretch>
                  <a:fillRect l="-8889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8998415" y="4721066"/>
                <a:ext cx="2076274" cy="10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BA469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415" y="4721066"/>
                <a:ext cx="2076274" cy="1003416"/>
              </a:xfrm>
              <a:prstGeom prst="rect">
                <a:avLst/>
              </a:prstGeom>
              <a:blipFill>
                <a:blip r:embed="rId21"/>
                <a:stretch>
                  <a:fillRect l="-20821" t="-75152" r="-12610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9851221" y="2846400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99CB9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>
                  <a:solidFill>
                    <a:srgbClr val="99CB95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221" y="2846400"/>
                <a:ext cx="129010" cy="215444"/>
              </a:xfrm>
              <a:prstGeom prst="rect">
                <a:avLst/>
              </a:prstGeom>
              <a:blipFill>
                <a:blip r:embed="rId22"/>
                <a:stretch>
                  <a:fillRect l="-19048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9624407" y="2563153"/>
                <a:ext cx="1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407" y="2563153"/>
                <a:ext cx="197682" cy="215444"/>
              </a:xfrm>
              <a:prstGeom prst="rect">
                <a:avLst/>
              </a:prstGeom>
              <a:blipFill>
                <a:blip r:embed="rId23"/>
                <a:stretch>
                  <a:fillRect l="-15625"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H="1" flipV="1">
            <a:off x="9530830" y="2636408"/>
            <a:ext cx="78001" cy="166139"/>
          </a:xfrm>
          <a:prstGeom prst="line">
            <a:avLst/>
          </a:prstGeom>
          <a:ln w="28575">
            <a:solidFill>
              <a:srgbClr val="BA469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9581515" y="2772442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/>
          <a:srcRect l="17571" t="15738" r="23470" b="15452"/>
          <a:stretch/>
        </p:blipFill>
        <p:spPr>
          <a:xfrm>
            <a:off x="6437210" y="616420"/>
            <a:ext cx="2936994" cy="3111910"/>
          </a:xfrm>
          <a:prstGeom prst="rect">
            <a:avLst/>
          </a:prstGeom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/>
          <a:srcRect l="17571" t="15738" r="23470" b="15452"/>
          <a:stretch/>
        </p:blipFill>
        <p:spPr>
          <a:xfrm>
            <a:off x="3499287" y="616420"/>
            <a:ext cx="2936994" cy="3111910"/>
          </a:xfrm>
          <a:prstGeom prst="rect">
            <a:avLst/>
          </a:prstGeom>
          <a:ln w="12700">
            <a:noFill/>
          </a:ln>
        </p:spPr>
      </p:pic>
      <p:sp>
        <p:nvSpPr>
          <p:cNvPr id="74" name="Oval 73"/>
          <p:cNvSpPr/>
          <p:nvPr/>
        </p:nvSpPr>
        <p:spPr>
          <a:xfrm>
            <a:off x="5501148" y="1617241"/>
            <a:ext cx="88490" cy="88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/>
          <p:nvPr/>
        </p:nvCxnSpPr>
        <p:spPr>
          <a:xfrm>
            <a:off x="5554557" y="1685398"/>
            <a:ext cx="750379" cy="19427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018724" y="1661486"/>
            <a:ext cx="541934" cy="19681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543118" y="1642374"/>
            <a:ext cx="761818" cy="7658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304439" y="1678024"/>
            <a:ext cx="224416" cy="1655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35509" y="1340242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509" y="1340242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750892" y="1187875"/>
                <a:ext cx="41068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92" y="1187875"/>
                <a:ext cx="410689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156827" y="1874834"/>
                <a:ext cx="41601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7" y="1874834"/>
                <a:ext cx="416011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/>
          <p:cNvSpPr/>
          <p:nvPr/>
        </p:nvSpPr>
        <p:spPr>
          <a:xfrm>
            <a:off x="8439071" y="1617241"/>
            <a:ext cx="88490" cy="88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8168944" y="1345323"/>
            <a:ext cx="329638" cy="316163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475121" y="1186919"/>
            <a:ext cx="31803" cy="47801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313652" y="1753356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652" y="1753356"/>
                <a:ext cx="250838" cy="276999"/>
              </a:xfrm>
              <a:prstGeom prst="rect">
                <a:avLst/>
              </a:prstGeom>
              <a:blipFill>
                <a:blip r:embed="rId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688815" y="1187875"/>
                <a:ext cx="41908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15" y="1187875"/>
                <a:ext cx="419089" cy="5733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6753" y="1022692"/>
                <a:ext cx="41908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753" y="1022692"/>
                <a:ext cx="419089" cy="573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/>
          <p:cNvGrpSpPr/>
          <p:nvPr/>
        </p:nvGrpSpPr>
        <p:grpSpPr>
          <a:xfrm>
            <a:off x="693807" y="616420"/>
            <a:ext cx="3083223" cy="3310523"/>
            <a:chOff x="3945194" y="1417250"/>
            <a:chExt cx="3209598" cy="3446215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2"/>
            <a:srcRect l="17571" t="15738" r="23470" b="15452"/>
            <a:stretch/>
          </p:blipFill>
          <p:spPr>
            <a:xfrm>
              <a:off x="3945194" y="1622323"/>
              <a:ext cx="2936994" cy="3111910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09" name="Straight Connector 108"/>
            <p:cNvCxnSpPr/>
            <p:nvPr/>
          </p:nvCxnSpPr>
          <p:spPr>
            <a:xfrm flipV="1">
              <a:off x="4046220" y="1432560"/>
              <a:ext cx="8763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472994" y="1813560"/>
              <a:ext cx="8763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472994" y="1897380"/>
              <a:ext cx="253846" cy="220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6798874" y="3202305"/>
              <a:ext cx="253846" cy="220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798874" y="3423285"/>
              <a:ext cx="341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4090035" y="1562100"/>
              <a:ext cx="1426774" cy="38100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5599917" y="2007870"/>
              <a:ext cx="1325880" cy="130492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6969407" y="3423285"/>
              <a:ext cx="0" cy="122682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156960" y="465010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156960" y="342328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86254" y="216598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Arc 119"/>
            <p:cNvSpPr/>
            <p:nvPr/>
          </p:nvSpPr>
          <p:spPr>
            <a:xfrm rot="16200000">
              <a:off x="6515100" y="4436745"/>
              <a:ext cx="426720" cy="42672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/>
            <p:cNvSpPr/>
            <p:nvPr/>
          </p:nvSpPr>
          <p:spPr>
            <a:xfrm rot="16200000">
              <a:off x="6383196" y="3206115"/>
              <a:ext cx="434340" cy="426720"/>
            </a:xfrm>
            <a:prstGeom prst="arc">
              <a:avLst>
                <a:gd name="adj1" fmla="val 16200000"/>
                <a:gd name="adj2" fmla="val 20130984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Arc 121"/>
            <p:cNvSpPr/>
            <p:nvPr/>
          </p:nvSpPr>
          <p:spPr>
            <a:xfrm rot="16200000">
              <a:off x="5102116" y="1949450"/>
              <a:ext cx="426720" cy="426720"/>
            </a:xfrm>
            <a:prstGeom prst="arc">
              <a:avLst>
                <a:gd name="adj1" fmla="val 16200000"/>
                <a:gd name="adj2" fmla="val 1771388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6813726" y="4652009"/>
              <a:ext cx="341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302864" y="2355710"/>
                  <a:ext cx="285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864" y="2355710"/>
                  <a:ext cx="28501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1111" t="-2273" r="-13333" b="-38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4783427" y="1417250"/>
                  <a:ext cx="285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427" y="1417250"/>
                  <a:ext cx="28501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1111" t="-2273" r="-11111" b="-38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6262857" y="4195386"/>
                  <a:ext cx="2766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57" y="4195386"/>
                  <a:ext cx="27661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455" r="-11364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6074852" y="3052950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852" y="3052950"/>
                  <a:ext cx="28193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11111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4565825" y="1926572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825" y="1926572"/>
                  <a:ext cx="281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2727" r="-11364" b="-204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3678977" y="2999680"/>
                <a:ext cx="268679" cy="266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77" y="2999680"/>
                <a:ext cx="268679" cy="266092"/>
              </a:xfrm>
              <a:prstGeom prst="rect">
                <a:avLst/>
              </a:prstGeom>
              <a:blipFill>
                <a:blip r:embed="rId14"/>
                <a:stretch>
                  <a:fillRect l="-31818" t="-2273" r="-11364" b="-38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0" name="Picture 1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1726" y="3721607"/>
            <a:ext cx="3695700" cy="3000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648660" y="6049747"/>
                <a:ext cx="252383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60" y="6049747"/>
                <a:ext cx="2523831" cy="6722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7409543" y="3721607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43" y="3721607"/>
                <a:ext cx="321498" cy="276999"/>
              </a:xfrm>
              <a:prstGeom prst="rect">
                <a:avLst/>
              </a:prstGeom>
              <a:blipFill>
                <a:blip r:embed="rId17"/>
                <a:stretch>
                  <a:fillRect l="-11321" r="-7547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7088045" y="4626174"/>
                <a:ext cx="260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45" y="4626174"/>
                <a:ext cx="260584" cy="276999"/>
              </a:xfrm>
              <a:prstGeom prst="rect">
                <a:avLst/>
              </a:prstGeom>
              <a:blipFill>
                <a:blip r:embed="rId18"/>
                <a:stretch>
                  <a:fillRect l="-23810" r="-952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/>
          <p:cNvSpPr/>
          <p:nvPr/>
        </p:nvSpPr>
        <p:spPr>
          <a:xfrm>
            <a:off x="7424291" y="3983858"/>
            <a:ext cx="88490" cy="88490"/>
          </a:xfrm>
          <a:prstGeom prst="ellipse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/>
          <p:cNvSpPr/>
          <p:nvPr/>
        </p:nvSpPr>
        <p:spPr>
          <a:xfrm>
            <a:off x="4074374" y="3087121"/>
            <a:ext cx="491459" cy="49145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1" name="Oval 110"/>
          <p:cNvSpPr/>
          <p:nvPr/>
        </p:nvSpPr>
        <p:spPr>
          <a:xfrm>
            <a:off x="3714732" y="3823851"/>
            <a:ext cx="604872" cy="604872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2" name="Oval 111"/>
          <p:cNvSpPr/>
          <p:nvPr/>
        </p:nvSpPr>
        <p:spPr>
          <a:xfrm>
            <a:off x="2991452" y="4465789"/>
            <a:ext cx="754251" cy="754128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3" name="Oval 112"/>
          <p:cNvSpPr/>
          <p:nvPr/>
        </p:nvSpPr>
        <p:spPr>
          <a:xfrm>
            <a:off x="1222552" y="2907670"/>
            <a:ext cx="514803" cy="514803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4" name="Oval 113"/>
          <p:cNvSpPr/>
          <p:nvPr/>
        </p:nvSpPr>
        <p:spPr>
          <a:xfrm>
            <a:off x="1790922" y="2907670"/>
            <a:ext cx="514803" cy="514803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5" name="Oval 114"/>
          <p:cNvSpPr/>
          <p:nvPr/>
        </p:nvSpPr>
        <p:spPr>
          <a:xfrm>
            <a:off x="2358245" y="2900054"/>
            <a:ext cx="514803" cy="514803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6" name="Oval 115"/>
          <p:cNvSpPr/>
          <p:nvPr/>
        </p:nvSpPr>
        <p:spPr>
          <a:xfrm>
            <a:off x="2913525" y="2907670"/>
            <a:ext cx="514803" cy="514803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7" name="Oval 116"/>
          <p:cNvSpPr/>
          <p:nvPr/>
        </p:nvSpPr>
        <p:spPr>
          <a:xfrm>
            <a:off x="1099295" y="2781047"/>
            <a:ext cx="768058" cy="768058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8" name="Oval 127"/>
          <p:cNvSpPr/>
          <p:nvPr/>
        </p:nvSpPr>
        <p:spPr>
          <a:xfrm>
            <a:off x="1659203" y="2763320"/>
            <a:ext cx="788269" cy="78826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9" name="Oval 128"/>
          <p:cNvSpPr/>
          <p:nvPr/>
        </p:nvSpPr>
        <p:spPr>
          <a:xfrm>
            <a:off x="2229844" y="2763320"/>
            <a:ext cx="788269" cy="78826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0" name="Oval 129"/>
          <p:cNvSpPr/>
          <p:nvPr/>
        </p:nvSpPr>
        <p:spPr>
          <a:xfrm>
            <a:off x="2793871" y="2784444"/>
            <a:ext cx="768058" cy="768058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1479954" y="3165071"/>
            <a:ext cx="1690974" cy="0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1871354" y="2530323"/>
            <a:ext cx="214429" cy="21442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5" name="Oval 154"/>
          <p:cNvSpPr/>
          <p:nvPr/>
        </p:nvSpPr>
        <p:spPr>
          <a:xfrm>
            <a:off x="3101247" y="2533044"/>
            <a:ext cx="214429" cy="21442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3168286" y="2642949"/>
            <a:ext cx="53513" cy="522123"/>
          </a:xfrm>
          <a:prstGeom prst="line">
            <a:avLst/>
          </a:prstGeom>
          <a:ln w="38100">
            <a:solidFill>
              <a:srgbClr val="335963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1240982" y="2534491"/>
            <a:ext cx="214429" cy="21442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59" name="Straight Connector 158"/>
          <p:cNvCxnSpPr/>
          <p:nvPr/>
        </p:nvCxnSpPr>
        <p:spPr>
          <a:xfrm flipH="1" flipV="1">
            <a:off x="1357338" y="2650566"/>
            <a:ext cx="124531" cy="499413"/>
          </a:xfrm>
          <a:prstGeom prst="line">
            <a:avLst/>
          </a:prstGeom>
          <a:ln w="38100">
            <a:solidFill>
              <a:srgbClr val="335963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2490924" y="2535439"/>
            <a:ext cx="214429" cy="21442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62" name="Straight Connector 161"/>
          <p:cNvCxnSpPr/>
          <p:nvPr/>
        </p:nvCxnSpPr>
        <p:spPr>
          <a:xfrm flipH="1" flipV="1">
            <a:off x="2593445" y="2656403"/>
            <a:ext cx="20721" cy="508668"/>
          </a:xfrm>
          <a:prstGeom prst="line">
            <a:avLst/>
          </a:prstGeom>
          <a:ln w="38100">
            <a:solidFill>
              <a:srgbClr val="335963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3034417" y="1844405"/>
            <a:ext cx="466034" cy="46603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5" name="Oval 164"/>
          <p:cNvSpPr/>
          <p:nvPr/>
        </p:nvSpPr>
        <p:spPr>
          <a:xfrm>
            <a:off x="2331142" y="1771688"/>
            <a:ext cx="466034" cy="46603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6" name="Oval 165"/>
          <p:cNvSpPr/>
          <p:nvPr/>
        </p:nvSpPr>
        <p:spPr>
          <a:xfrm>
            <a:off x="1660972" y="1837676"/>
            <a:ext cx="466034" cy="46603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7" name="Oval 166"/>
          <p:cNvSpPr/>
          <p:nvPr/>
        </p:nvSpPr>
        <p:spPr>
          <a:xfrm>
            <a:off x="995231" y="1939164"/>
            <a:ext cx="466034" cy="46603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8" name="Oval 167"/>
          <p:cNvSpPr/>
          <p:nvPr/>
        </p:nvSpPr>
        <p:spPr>
          <a:xfrm>
            <a:off x="3130530" y="996708"/>
            <a:ext cx="444851" cy="444851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9" name="Oval 168"/>
          <p:cNvSpPr/>
          <p:nvPr/>
        </p:nvSpPr>
        <p:spPr>
          <a:xfrm>
            <a:off x="2320310" y="919235"/>
            <a:ext cx="444851" cy="444851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0" name="Oval 169"/>
          <p:cNvSpPr/>
          <p:nvPr/>
        </p:nvSpPr>
        <p:spPr>
          <a:xfrm>
            <a:off x="1558410" y="1059844"/>
            <a:ext cx="444851" cy="444851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1" name="Oval 170"/>
          <p:cNvSpPr/>
          <p:nvPr/>
        </p:nvSpPr>
        <p:spPr>
          <a:xfrm>
            <a:off x="845156" y="1317022"/>
            <a:ext cx="444851" cy="444851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3221798" y="209876"/>
            <a:ext cx="402484" cy="40248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02718" y="53340"/>
            <a:ext cx="402484" cy="40248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1452958" y="205446"/>
            <a:ext cx="402484" cy="40248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706120" y="739176"/>
            <a:ext cx="402484" cy="40248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1552259" y="5240129"/>
            <a:ext cx="974435" cy="974435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>
            <a:off x="2096676" y="5240129"/>
            <a:ext cx="974435" cy="974435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>
            <a:off x="1542706" y="5823553"/>
            <a:ext cx="974435" cy="974435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>
            <a:off x="2106228" y="5805171"/>
            <a:ext cx="974433" cy="974435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0" name="Straight Connector 179"/>
          <p:cNvCxnSpPr/>
          <p:nvPr/>
        </p:nvCxnSpPr>
        <p:spPr>
          <a:xfrm flipH="1" flipV="1">
            <a:off x="911627" y="940418"/>
            <a:ext cx="577494" cy="2235473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1659203" y="408339"/>
            <a:ext cx="397826" cy="2770591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506035" y="258879"/>
            <a:ext cx="108130" cy="2906297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3172960" y="408339"/>
            <a:ext cx="255368" cy="2759865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3462938" y="3904351"/>
            <a:ext cx="233017" cy="233017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5" name="Straight Connector 184"/>
          <p:cNvCxnSpPr/>
          <p:nvPr/>
        </p:nvCxnSpPr>
        <p:spPr>
          <a:xfrm flipH="1">
            <a:off x="3368579" y="4125570"/>
            <a:ext cx="648589" cy="717285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588697" y="4020860"/>
            <a:ext cx="428470" cy="105427"/>
          </a:xfrm>
          <a:prstGeom prst="line">
            <a:avLst/>
          </a:prstGeom>
          <a:ln w="57150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 rot="18376099">
            <a:off x="4097366" y="2512333"/>
            <a:ext cx="416978" cy="426840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88" name="Oval 187"/>
          <p:cNvSpPr/>
          <p:nvPr/>
        </p:nvSpPr>
        <p:spPr>
          <a:xfrm rot="18376099">
            <a:off x="4175816" y="2301465"/>
            <a:ext cx="338934" cy="33893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9" name="Straight Connector 188"/>
          <p:cNvCxnSpPr>
            <a:endCxn id="220" idx="2"/>
          </p:cNvCxnSpPr>
          <p:nvPr/>
        </p:nvCxnSpPr>
        <p:spPr>
          <a:xfrm flipH="1">
            <a:off x="4314813" y="2470932"/>
            <a:ext cx="30471" cy="301316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3199110" y="3628684"/>
            <a:ext cx="338934" cy="33893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91" name="Oval 190"/>
          <p:cNvSpPr/>
          <p:nvPr/>
        </p:nvSpPr>
        <p:spPr>
          <a:xfrm>
            <a:off x="1856879" y="4611517"/>
            <a:ext cx="929754" cy="92975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92" name="Oval 191"/>
          <p:cNvSpPr/>
          <p:nvPr/>
        </p:nvSpPr>
        <p:spPr>
          <a:xfrm>
            <a:off x="1322256" y="4631729"/>
            <a:ext cx="889329" cy="88932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93" name="Oval 192"/>
          <p:cNvSpPr/>
          <p:nvPr/>
        </p:nvSpPr>
        <p:spPr>
          <a:xfrm>
            <a:off x="2437846" y="4631729"/>
            <a:ext cx="889329" cy="88932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94" name="Straight Connector 193"/>
          <p:cNvCxnSpPr/>
          <p:nvPr/>
        </p:nvCxnSpPr>
        <p:spPr>
          <a:xfrm flipH="1" flipV="1">
            <a:off x="1479953" y="3165076"/>
            <a:ext cx="281243" cy="1936693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2893496" y="3165072"/>
            <a:ext cx="284403" cy="1936697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 flipV="1">
            <a:off x="2050493" y="3165073"/>
            <a:ext cx="265220" cy="1936697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2321756" y="3165072"/>
            <a:ext cx="303874" cy="1936697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1761195" y="3165072"/>
            <a:ext cx="287708" cy="1936697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2621364" y="3165072"/>
            <a:ext cx="272133" cy="1936697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1761195" y="5101770"/>
            <a:ext cx="1132301" cy="0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311136" y="2715108"/>
            <a:ext cx="0" cy="635562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348196" y="2642949"/>
            <a:ext cx="1860265" cy="0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 flipV="1">
            <a:off x="2598138" y="2637538"/>
            <a:ext cx="582487" cy="538353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2039475" y="5736083"/>
            <a:ext cx="0" cy="607558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039475" y="6322213"/>
            <a:ext cx="553970" cy="0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593445" y="5736083"/>
            <a:ext cx="0" cy="607556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2039476" y="5757876"/>
            <a:ext cx="544417" cy="0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3368578" y="3795887"/>
            <a:ext cx="0" cy="1046966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3368577" y="3795887"/>
            <a:ext cx="222369" cy="224973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/>
          <p:cNvSpPr/>
          <p:nvPr/>
        </p:nvSpPr>
        <p:spPr>
          <a:xfrm rot="16200000">
            <a:off x="3330530" y="4774003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 rot="16200000">
            <a:off x="2545862" y="5705200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 rot="16200000">
            <a:off x="1985384" y="5705200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 rot="16200000">
            <a:off x="1984599" y="6267240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 rot="16200000">
            <a:off x="2548566" y="6269255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 rot="16200000">
            <a:off x="1703637" y="5046030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 rot="16200000">
            <a:off x="2271340" y="5050777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 rot="16200000">
            <a:off x="2847896" y="5055221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 rot="16200000">
            <a:off x="3530161" y="3970362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 rot="16200000">
            <a:off x="3315618" y="3740286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 rot="16200000">
            <a:off x="4261854" y="2666331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 rot="16200000">
            <a:off x="4296144" y="2417025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 rot="16200000">
            <a:off x="3117665" y="3112113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 rot="16200000">
            <a:off x="2561778" y="3105703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 rot="16200000">
            <a:off x="3159543" y="2584317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 rot="16200000">
            <a:off x="1298789" y="2589694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 rot="16200000">
            <a:off x="854838" y="887460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 rot="16200000">
            <a:off x="1009402" y="1487459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 rot="16200000">
            <a:off x="1175499" y="2119223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 rot="16200000">
            <a:off x="1597721" y="345275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 rot="16200000">
            <a:off x="1733713" y="1223208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 rot="16200000">
            <a:off x="1849261" y="2012756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 rot="16200000">
            <a:off x="2517911" y="1943648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 rot="16200000">
            <a:off x="2454183" y="198472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 rot="16200000">
            <a:off x="2485965" y="1090062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 rot="16200000">
            <a:off x="3377766" y="351801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 rot="16200000">
            <a:off x="3300644" y="1162917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 rot="16200000">
            <a:off x="3219888" y="2018802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/>
          <p:nvPr/>
        </p:nvCxnSpPr>
        <p:spPr>
          <a:xfrm flipH="1">
            <a:off x="4017167" y="3332850"/>
            <a:ext cx="302437" cy="792720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 rot="16200000">
            <a:off x="3964208" y="4075185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 rot="16200000">
            <a:off x="4261854" y="3267982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18" idx="6"/>
            <a:endCxn id="210" idx="6"/>
          </p:cNvCxnSpPr>
          <p:nvPr/>
        </p:nvCxnSpPr>
        <p:spPr>
          <a:xfrm flipH="1">
            <a:off x="3383489" y="3970362"/>
            <a:ext cx="199631" cy="803641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1476793" y="2636691"/>
            <a:ext cx="514826" cy="541910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 rot="16200000">
            <a:off x="1427123" y="3115312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 rot="16200000">
            <a:off x="1924316" y="2581735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Connector 246"/>
          <p:cNvCxnSpPr/>
          <p:nvPr/>
        </p:nvCxnSpPr>
        <p:spPr>
          <a:xfrm flipH="1">
            <a:off x="2054946" y="2649208"/>
            <a:ext cx="539489" cy="525364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 rot="16200000">
            <a:off x="2001812" y="3115570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 rot="16200000">
            <a:off x="2542985" y="2586762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27374" y="3091912"/>
            <a:ext cx="491459" cy="49145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8" name="Oval 107"/>
          <p:cNvSpPr/>
          <p:nvPr/>
        </p:nvSpPr>
        <p:spPr>
          <a:xfrm>
            <a:off x="8667732" y="3828642"/>
            <a:ext cx="604872" cy="604872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0" name="Oval 109"/>
          <p:cNvSpPr/>
          <p:nvPr/>
        </p:nvSpPr>
        <p:spPr>
          <a:xfrm>
            <a:off x="7944452" y="4470580"/>
            <a:ext cx="754251" cy="754128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8" name="Oval 117"/>
          <p:cNvSpPr/>
          <p:nvPr/>
        </p:nvSpPr>
        <p:spPr>
          <a:xfrm>
            <a:off x="6175552" y="2912461"/>
            <a:ext cx="514803" cy="514803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9" name="Oval 118"/>
          <p:cNvSpPr/>
          <p:nvPr/>
        </p:nvSpPr>
        <p:spPr>
          <a:xfrm>
            <a:off x="6743922" y="2912461"/>
            <a:ext cx="514803" cy="514803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0" name="Oval 119"/>
          <p:cNvSpPr/>
          <p:nvPr/>
        </p:nvSpPr>
        <p:spPr>
          <a:xfrm>
            <a:off x="7311245" y="2904845"/>
            <a:ext cx="514803" cy="514803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1" name="Oval 120"/>
          <p:cNvSpPr/>
          <p:nvPr/>
        </p:nvSpPr>
        <p:spPr>
          <a:xfrm>
            <a:off x="7866525" y="2912461"/>
            <a:ext cx="514803" cy="514803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2" name="Oval 121"/>
          <p:cNvSpPr/>
          <p:nvPr/>
        </p:nvSpPr>
        <p:spPr>
          <a:xfrm>
            <a:off x="6052295" y="2785838"/>
            <a:ext cx="768058" cy="768058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3" name="Oval 122"/>
          <p:cNvSpPr/>
          <p:nvPr/>
        </p:nvSpPr>
        <p:spPr>
          <a:xfrm>
            <a:off x="6612203" y="2768111"/>
            <a:ext cx="788269" cy="78826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4" name="Oval 123"/>
          <p:cNvSpPr/>
          <p:nvPr/>
        </p:nvSpPr>
        <p:spPr>
          <a:xfrm>
            <a:off x="7182844" y="2768111"/>
            <a:ext cx="788269" cy="78826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5" name="Oval 124"/>
          <p:cNvSpPr/>
          <p:nvPr/>
        </p:nvSpPr>
        <p:spPr>
          <a:xfrm>
            <a:off x="7746871" y="2789235"/>
            <a:ext cx="768058" cy="768058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6432954" y="3169862"/>
            <a:ext cx="1690974" cy="0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6824354" y="2535114"/>
            <a:ext cx="214429" cy="21442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1" name="Oval 130"/>
          <p:cNvSpPr/>
          <p:nvPr/>
        </p:nvSpPr>
        <p:spPr>
          <a:xfrm>
            <a:off x="8054247" y="2537835"/>
            <a:ext cx="214429" cy="21442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8121286" y="2647740"/>
            <a:ext cx="53513" cy="522123"/>
          </a:xfrm>
          <a:prstGeom prst="line">
            <a:avLst/>
          </a:prstGeom>
          <a:ln w="38100">
            <a:solidFill>
              <a:srgbClr val="335963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6193982" y="2539282"/>
            <a:ext cx="214429" cy="21442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34" name="Straight Connector 133"/>
          <p:cNvCxnSpPr/>
          <p:nvPr/>
        </p:nvCxnSpPr>
        <p:spPr>
          <a:xfrm flipH="1" flipV="1">
            <a:off x="6310338" y="2655357"/>
            <a:ext cx="124531" cy="499413"/>
          </a:xfrm>
          <a:prstGeom prst="line">
            <a:avLst/>
          </a:prstGeom>
          <a:ln w="38100">
            <a:solidFill>
              <a:srgbClr val="335963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443924" y="2540230"/>
            <a:ext cx="214429" cy="21442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36" name="Straight Connector 135"/>
          <p:cNvCxnSpPr/>
          <p:nvPr/>
        </p:nvCxnSpPr>
        <p:spPr>
          <a:xfrm flipH="1" flipV="1">
            <a:off x="7546445" y="2661194"/>
            <a:ext cx="20721" cy="508668"/>
          </a:xfrm>
          <a:prstGeom prst="line">
            <a:avLst/>
          </a:prstGeom>
          <a:ln w="38100">
            <a:solidFill>
              <a:srgbClr val="335963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987417" y="1849196"/>
            <a:ext cx="466034" cy="46603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8" name="Oval 137"/>
          <p:cNvSpPr/>
          <p:nvPr/>
        </p:nvSpPr>
        <p:spPr>
          <a:xfrm>
            <a:off x="7284142" y="1776479"/>
            <a:ext cx="466034" cy="46603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9" name="Oval 138"/>
          <p:cNvSpPr/>
          <p:nvPr/>
        </p:nvSpPr>
        <p:spPr>
          <a:xfrm>
            <a:off x="6613972" y="1842467"/>
            <a:ext cx="466034" cy="46603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0" name="Oval 139"/>
          <p:cNvSpPr/>
          <p:nvPr/>
        </p:nvSpPr>
        <p:spPr>
          <a:xfrm>
            <a:off x="5948231" y="1943955"/>
            <a:ext cx="466034" cy="46603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2" name="Oval 141"/>
          <p:cNvSpPr/>
          <p:nvPr/>
        </p:nvSpPr>
        <p:spPr>
          <a:xfrm>
            <a:off x="8083530" y="1001499"/>
            <a:ext cx="444851" cy="444851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3" name="Oval 142"/>
          <p:cNvSpPr/>
          <p:nvPr/>
        </p:nvSpPr>
        <p:spPr>
          <a:xfrm>
            <a:off x="7273310" y="924026"/>
            <a:ext cx="444851" cy="444851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4" name="Oval 143"/>
          <p:cNvSpPr/>
          <p:nvPr/>
        </p:nvSpPr>
        <p:spPr>
          <a:xfrm>
            <a:off x="6511410" y="1064635"/>
            <a:ext cx="444851" cy="444851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5" name="Oval 144"/>
          <p:cNvSpPr/>
          <p:nvPr/>
        </p:nvSpPr>
        <p:spPr>
          <a:xfrm>
            <a:off x="5798156" y="1321813"/>
            <a:ext cx="444851" cy="444851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6" name="Oval 145"/>
          <p:cNvSpPr>
            <a:spLocks noChangeAspect="1"/>
          </p:cNvSpPr>
          <p:nvPr/>
        </p:nvSpPr>
        <p:spPr>
          <a:xfrm>
            <a:off x="8174798" y="214667"/>
            <a:ext cx="402484" cy="40248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>
            <a:off x="7255718" y="58131"/>
            <a:ext cx="402484" cy="40248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6405958" y="210237"/>
            <a:ext cx="402484" cy="40248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>
            <a:off x="5659120" y="743967"/>
            <a:ext cx="402484" cy="40248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0" name="Oval 149"/>
          <p:cNvSpPr>
            <a:spLocks noChangeAspect="1"/>
          </p:cNvSpPr>
          <p:nvPr/>
        </p:nvSpPr>
        <p:spPr>
          <a:xfrm>
            <a:off x="6505259" y="5244920"/>
            <a:ext cx="974435" cy="974435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1" name="Oval 150"/>
          <p:cNvSpPr>
            <a:spLocks noChangeAspect="1"/>
          </p:cNvSpPr>
          <p:nvPr/>
        </p:nvSpPr>
        <p:spPr>
          <a:xfrm>
            <a:off x="7049676" y="5244920"/>
            <a:ext cx="974435" cy="974435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2" name="Oval 151"/>
          <p:cNvSpPr>
            <a:spLocks noChangeAspect="1"/>
          </p:cNvSpPr>
          <p:nvPr/>
        </p:nvSpPr>
        <p:spPr>
          <a:xfrm>
            <a:off x="6495706" y="5828344"/>
            <a:ext cx="974435" cy="974435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>
            <a:off x="7059228" y="5809962"/>
            <a:ext cx="974433" cy="974435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58" name="Straight Connector 157"/>
          <p:cNvCxnSpPr/>
          <p:nvPr/>
        </p:nvCxnSpPr>
        <p:spPr>
          <a:xfrm flipH="1" flipV="1">
            <a:off x="5864627" y="945209"/>
            <a:ext cx="577494" cy="2235473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6612203" y="413130"/>
            <a:ext cx="397826" cy="2770591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459035" y="263670"/>
            <a:ext cx="108130" cy="2906297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125960" y="413130"/>
            <a:ext cx="255368" cy="2759865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8415938" y="3909142"/>
            <a:ext cx="233017" cy="233017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250" name="Straight Connector 249"/>
          <p:cNvCxnSpPr/>
          <p:nvPr/>
        </p:nvCxnSpPr>
        <p:spPr>
          <a:xfrm flipH="1">
            <a:off x="8321579" y="4130361"/>
            <a:ext cx="648589" cy="717285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8541697" y="4025651"/>
            <a:ext cx="428470" cy="105427"/>
          </a:xfrm>
          <a:prstGeom prst="line">
            <a:avLst/>
          </a:prstGeom>
          <a:ln w="57150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 rot="18376099">
            <a:off x="9050366" y="2517124"/>
            <a:ext cx="416978" cy="426840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3" name="Oval 252"/>
          <p:cNvSpPr/>
          <p:nvPr/>
        </p:nvSpPr>
        <p:spPr>
          <a:xfrm rot="18376099">
            <a:off x="9128816" y="2306256"/>
            <a:ext cx="338934" cy="33893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254" name="Straight Connector 253"/>
          <p:cNvCxnSpPr>
            <a:endCxn id="285" idx="2"/>
          </p:cNvCxnSpPr>
          <p:nvPr/>
        </p:nvCxnSpPr>
        <p:spPr>
          <a:xfrm flipH="1">
            <a:off x="9267813" y="2475723"/>
            <a:ext cx="30471" cy="301316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8152110" y="3633475"/>
            <a:ext cx="338934" cy="33893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6" name="Oval 255"/>
          <p:cNvSpPr/>
          <p:nvPr/>
        </p:nvSpPr>
        <p:spPr>
          <a:xfrm>
            <a:off x="6809879" y="4616308"/>
            <a:ext cx="929754" cy="929754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7" name="Oval 256"/>
          <p:cNvSpPr/>
          <p:nvPr/>
        </p:nvSpPr>
        <p:spPr>
          <a:xfrm>
            <a:off x="6275256" y="4636520"/>
            <a:ext cx="889329" cy="88932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8" name="Oval 257"/>
          <p:cNvSpPr/>
          <p:nvPr/>
        </p:nvSpPr>
        <p:spPr>
          <a:xfrm>
            <a:off x="7390846" y="4636520"/>
            <a:ext cx="889329" cy="889329"/>
          </a:xfrm>
          <a:prstGeom prst="ellipse">
            <a:avLst/>
          </a:prstGeom>
          <a:noFill/>
          <a:ln w="50800">
            <a:solidFill>
              <a:srgbClr val="4C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259" name="Straight Connector 258"/>
          <p:cNvCxnSpPr/>
          <p:nvPr/>
        </p:nvCxnSpPr>
        <p:spPr>
          <a:xfrm flipH="1" flipV="1">
            <a:off x="6432953" y="3169867"/>
            <a:ext cx="281243" cy="1936693"/>
          </a:xfrm>
          <a:prstGeom prst="line">
            <a:avLst/>
          </a:prstGeom>
          <a:ln w="53975">
            <a:solidFill>
              <a:srgbClr val="BA469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7846496" y="3169863"/>
            <a:ext cx="284403" cy="1936697"/>
          </a:xfrm>
          <a:prstGeom prst="line">
            <a:avLst/>
          </a:prstGeom>
          <a:ln w="53975">
            <a:solidFill>
              <a:srgbClr val="BA469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714195" y="5106561"/>
            <a:ext cx="1132301" cy="0"/>
          </a:xfrm>
          <a:prstGeom prst="line">
            <a:avLst/>
          </a:prstGeom>
          <a:ln w="53975">
            <a:solidFill>
              <a:srgbClr val="BA469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9264136" y="2719899"/>
            <a:ext cx="0" cy="635562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6301196" y="2647740"/>
            <a:ext cx="1860265" cy="0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6992475" y="5740874"/>
            <a:ext cx="0" cy="607558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6992475" y="6327004"/>
            <a:ext cx="553970" cy="0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7546445" y="5740874"/>
            <a:ext cx="0" cy="607556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6992476" y="5762667"/>
            <a:ext cx="544417" cy="0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8321578" y="3800678"/>
            <a:ext cx="0" cy="1046966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8321577" y="3800678"/>
            <a:ext cx="222369" cy="224973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/>
          <p:cNvSpPr/>
          <p:nvPr/>
        </p:nvSpPr>
        <p:spPr>
          <a:xfrm rot="16200000">
            <a:off x="8283530" y="4778794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 rot="16200000">
            <a:off x="7498862" y="5709991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 rot="16200000">
            <a:off x="6938384" y="5709991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 rot="16200000">
            <a:off x="6937599" y="6272031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 rot="16200000">
            <a:off x="7501566" y="6274046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 rot="16200000">
            <a:off x="7800896" y="5060012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 rot="16200000">
            <a:off x="8483161" y="3975153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 rot="16200000">
            <a:off x="8268618" y="3745077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 rot="16200000">
            <a:off x="9214854" y="2671122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 rot="16200000">
            <a:off x="9249144" y="2421816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 rot="16200000">
            <a:off x="8070665" y="3116904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 rot="16200000">
            <a:off x="8112543" y="2589108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 rot="16200000">
            <a:off x="6251789" y="2594485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 rot="16200000">
            <a:off x="5807838" y="892251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 rot="16200000">
            <a:off x="5962402" y="1492250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 rot="16200000">
            <a:off x="6128499" y="2124014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 rot="16200000">
            <a:off x="6550721" y="350066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 rot="16200000">
            <a:off x="6686713" y="1227999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 rot="16200000">
            <a:off x="6802261" y="2017547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 rot="16200000">
            <a:off x="7470911" y="1948439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 rot="16200000">
            <a:off x="7407183" y="203263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 rot="16200000">
            <a:off x="7438965" y="1094853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 rot="16200000">
            <a:off x="8330766" y="356592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 rot="16200000">
            <a:off x="8253644" y="1167708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 rot="16200000">
            <a:off x="8172888" y="2023593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Connector 302"/>
          <p:cNvCxnSpPr/>
          <p:nvPr/>
        </p:nvCxnSpPr>
        <p:spPr>
          <a:xfrm flipH="1">
            <a:off x="8970167" y="3337641"/>
            <a:ext cx="302437" cy="792720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/>
          <p:cNvSpPr/>
          <p:nvPr/>
        </p:nvSpPr>
        <p:spPr>
          <a:xfrm rot="16200000">
            <a:off x="8917208" y="4079976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 rot="16200000">
            <a:off x="9214854" y="3272773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>
            <a:stCxn id="283" idx="6"/>
            <a:endCxn id="275" idx="6"/>
          </p:cNvCxnSpPr>
          <p:nvPr/>
        </p:nvCxnSpPr>
        <p:spPr>
          <a:xfrm flipH="1">
            <a:off x="8336489" y="3975153"/>
            <a:ext cx="199631" cy="803641"/>
          </a:xfrm>
          <a:prstGeom prst="line">
            <a:avLst/>
          </a:prstGeom>
          <a:ln w="53975">
            <a:solidFill>
              <a:srgbClr val="335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val 307"/>
          <p:cNvSpPr/>
          <p:nvPr/>
        </p:nvSpPr>
        <p:spPr>
          <a:xfrm rot="16200000">
            <a:off x="6380123" y="3120103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 rot="16200000">
            <a:off x="6877316" y="2586526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 rot="16200000">
            <a:off x="7495985" y="2591553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Connector 312"/>
          <p:cNvCxnSpPr/>
          <p:nvPr/>
        </p:nvCxnSpPr>
        <p:spPr>
          <a:xfrm flipH="1">
            <a:off x="6732456" y="3177482"/>
            <a:ext cx="1361069" cy="1880959"/>
          </a:xfrm>
          <a:prstGeom prst="line">
            <a:avLst/>
          </a:prstGeom>
          <a:ln w="53975">
            <a:solidFill>
              <a:srgbClr val="BA469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84" idx="0"/>
          </p:cNvCxnSpPr>
          <p:nvPr/>
        </p:nvCxnSpPr>
        <p:spPr>
          <a:xfrm flipH="1">
            <a:off x="6688751" y="3798035"/>
            <a:ext cx="1579867" cy="1308525"/>
          </a:xfrm>
          <a:prstGeom prst="line">
            <a:avLst/>
          </a:prstGeom>
          <a:ln w="53975">
            <a:solidFill>
              <a:srgbClr val="BA469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H="1">
            <a:off x="6702408" y="3153715"/>
            <a:ext cx="309622" cy="1941792"/>
          </a:xfrm>
          <a:prstGeom prst="line">
            <a:avLst/>
          </a:prstGeom>
          <a:ln w="53975">
            <a:solidFill>
              <a:srgbClr val="BA469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H="1">
            <a:off x="6703445" y="3162243"/>
            <a:ext cx="873533" cy="1970889"/>
          </a:xfrm>
          <a:prstGeom prst="line">
            <a:avLst/>
          </a:prstGeom>
          <a:ln w="53975">
            <a:solidFill>
              <a:srgbClr val="BA469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/>
          <p:cNvSpPr/>
          <p:nvPr/>
        </p:nvSpPr>
        <p:spPr>
          <a:xfrm rot="16200000">
            <a:off x="6656637" y="5050821"/>
            <a:ext cx="105917" cy="105917"/>
          </a:xfrm>
          <a:prstGeom prst="ellipse">
            <a:avLst/>
          </a:prstGeom>
          <a:solidFill>
            <a:srgbClr val="33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" y="887406"/>
            <a:ext cx="12148078" cy="49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1961" y="1386840"/>
            <a:ext cx="3512820" cy="3238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8339" y="1326253"/>
            <a:ext cx="3535681" cy="329908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1172" y="129851"/>
            <a:ext cx="10868885" cy="78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Comparing with [Taylor et al. 2016] on </a:t>
            </a:r>
            <a:r>
              <a:rPr lang="en-US" sz="4000"/>
              <a:t>NUY dat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427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9" y="1671608"/>
            <a:ext cx="11013733" cy="3442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1160" y="5471160"/>
                <a:ext cx="1776064" cy="848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5471160"/>
                <a:ext cx="1776064" cy="848246"/>
              </a:xfrm>
              <a:prstGeom prst="rect">
                <a:avLst/>
              </a:prstGeom>
              <a:blipFill>
                <a:blip r:embed="rId3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20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54"/>
            <a:ext cx="4358950" cy="757130"/>
          </a:xfr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BA4691"/>
                </a:solidFill>
                <a:latin typeface="Calibri" panose="020F0502020204030204" pitchFamily="34" charset="0"/>
                <a:ea typeface="+mn-ea"/>
                <a:cs typeface="+mn-cs"/>
              </a:rPr>
              <a:t>Adding new dofs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9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Edit shape chains</a:t>
            </a:r>
          </a:p>
          <a:p>
            <a:r>
              <a:rPr lang="en-US" sz="1800" dirty="0"/>
              <a:t>Edit block-id to beta-id</a:t>
            </a:r>
          </a:p>
          <a:p>
            <a:r>
              <a:rPr lang="en-US" sz="1800" dirty="0"/>
              <a:t>Set up phalange, type and limit of new dofs</a:t>
            </a:r>
          </a:p>
          <a:p>
            <a:r>
              <a:rPr lang="en-US" sz="1800" dirty="0"/>
              <a:t>Set up damping</a:t>
            </a:r>
          </a:p>
          <a:p>
            <a:r>
              <a:rPr lang="en-US" sz="1800" dirty="0"/>
              <a:t>Serialize parametrization of new dofs</a:t>
            </a:r>
          </a:p>
          <a:p>
            <a:r>
              <a:rPr lang="en-US" sz="1800" dirty="0"/>
              <a:t>Edit update-beta</a:t>
            </a:r>
          </a:p>
          <a:p>
            <a:r>
              <a:rPr lang="en-US" sz="1800" dirty="0"/>
              <a:t>Edit get-beta</a:t>
            </a:r>
          </a:p>
          <a:p>
            <a:r>
              <a:rPr lang="en-US" sz="1800" dirty="0"/>
              <a:t>Edit Jacobians on </a:t>
            </a:r>
            <a:r>
              <a:rPr lang="en-US" sz="1800" dirty="0" err="1"/>
              <a:t>Cuda</a:t>
            </a:r>
            <a:endParaRPr lang="en-US" sz="1800" dirty="0"/>
          </a:p>
          <a:p>
            <a:r>
              <a:rPr lang="en-US" sz="1800" dirty="0"/>
              <a:t>Edit update-phalanges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75174" y="1523093"/>
            <a:ext cx="767275" cy="406621"/>
          </a:xfrm>
          <a:prstGeom prst="rect">
            <a:avLst/>
          </a:prstGeom>
          <a:solidFill>
            <a:srgbClr val="EFBFA9"/>
          </a:solidFill>
          <a:ln>
            <a:solidFill>
              <a:srgbClr val="EFB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75174" y="979382"/>
            <a:ext cx="767275" cy="406621"/>
          </a:xfrm>
          <a:prstGeom prst="rect">
            <a:avLst/>
          </a:prstGeom>
          <a:solidFill>
            <a:srgbClr val="90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75172" y="2066804"/>
            <a:ext cx="767275" cy="406621"/>
          </a:xfrm>
          <a:prstGeom prst="rect">
            <a:avLst/>
          </a:prstGeom>
          <a:solidFill>
            <a:srgbClr val="D99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075172" y="446668"/>
            <a:ext cx="767275" cy="406621"/>
          </a:xfrm>
          <a:prstGeom prst="rect">
            <a:avLst/>
          </a:prstGeom>
          <a:solidFill>
            <a:srgbClr val="3D8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75172" y="2635526"/>
            <a:ext cx="767275" cy="406621"/>
          </a:xfrm>
          <a:prstGeom prst="rect">
            <a:avLst/>
          </a:prstGeom>
          <a:solidFill>
            <a:srgbClr val="B35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552839" y="1029462"/>
            <a:ext cx="1191518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6130" y="3094380"/>
            <a:ext cx="229923" cy="23460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6991" y="752447"/>
            <a:ext cx="1530210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030" y="752447"/>
            <a:ext cx="233559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7201" y="752447"/>
            <a:ext cx="873830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7441" y="2533359"/>
                <a:ext cx="2896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41" y="2533359"/>
                <a:ext cx="289695" cy="215444"/>
              </a:xfrm>
              <a:prstGeom prst="rect">
                <a:avLst/>
              </a:prstGeom>
              <a:blipFill>
                <a:blip r:embed="rId2"/>
                <a:stretch>
                  <a:fillRect l="-14583" r="-2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54069" y="2527305"/>
                <a:ext cx="217559" cy="222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69" y="2527305"/>
                <a:ext cx="217559" cy="222625"/>
              </a:xfrm>
              <a:prstGeom prst="rect">
                <a:avLst/>
              </a:prstGeom>
              <a:blipFill>
                <a:blip r:embed="rId3"/>
                <a:stretch>
                  <a:fillRect l="-19444" t="-22222" r="-472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8609" y="2536868"/>
                <a:ext cx="291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09" y="2536868"/>
                <a:ext cx="291618" cy="215444"/>
              </a:xfrm>
              <a:prstGeom prst="rect">
                <a:avLst/>
              </a:prstGeom>
              <a:blipFill>
                <a:blip r:embed="rId4"/>
                <a:stretch>
                  <a:fillRect l="-20833" r="-41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218453" y="690879"/>
            <a:ext cx="2637600" cy="2638106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18453" y="690879"/>
            <a:ext cx="1530210" cy="152971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03750" y="1517306"/>
                <a:ext cx="2929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50" y="1517306"/>
                <a:ext cx="292901" cy="215444"/>
              </a:xfrm>
              <a:prstGeom prst="rect">
                <a:avLst/>
              </a:prstGeom>
              <a:blipFill>
                <a:blip r:embed="rId5"/>
                <a:stretch>
                  <a:fillRect l="-16667" r="-2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748663" y="2220597"/>
            <a:ext cx="873830" cy="87378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60071" y="2563890"/>
                <a:ext cx="291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71" y="2563890"/>
                <a:ext cx="291618" cy="215444"/>
              </a:xfrm>
              <a:prstGeom prst="rect">
                <a:avLst/>
              </a:prstGeom>
              <a:blipFill>
                <a:blip r:embed="rId6"/>
                <a:stretch>
                  <a:fillRect l="-20833" r="-416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42131" y="3092042"/>
                <a:ext cx="213195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31" y="3092042"/>
                <a:ext cx="213195" cy="222625"/>
              </a:xfrm>
              <a:prstGeom prst="rect">
                <a:avLst/>
              </a:prstGeom>
              <a:blipFill>
                <a:blip r:embed="rId7"/>
                <a:stretch>
                  <a:fillRect l="-22857" t="-18919" r="-45714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622494" y="1029461"/>
            <a:ext cx="233559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6033971" y="2614293"/>
            <a:ext cx="233559" cy="1195824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8172" y="5208256"/>
            <a:ext cx="233559" cy="23460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52839" y="4017642"/>
            <a:ext cx="1191518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03750" y="4505488"/>
                <a:ext cx="292901" cy="215444"/>
              </a:xfrm>
              <a:prstGeom prst="rect">
                <a:avLst/>
              </a:prstGeom>
              <a:solidFill>
                <a:srgbClr val="F8CBAD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50" y="4505488"/>
                <a:ext cx="292901" cy="215444"/>
              </a:xfrm>
              <a:prstGeom prst="rect">
                <a:avLst/>
              </a:prstGeom>
              <a:blipFill>
                <a:blip r:embed="rId8"/>
                <a:stretch>
                  <a:fillRect l="-16667" r="-2083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4172" y="5208255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72" y="5208255"/>
                <a:ext cx="217559" cy="222625"/>
              </a:xfrm>
              <a:prstGeom prst="rect">
                <a:avLst/>
              </a:prstGeom>
              <a:blipFill>
                <a:blip r:embed="rId9"/>
                <a:stretch>
                  <a:fillRect l="-22857" t="-18919" r="-48571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748663" y="4017644"/>
            <a:ext cx="233559" cy="1191133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6033726" y="4727892"/>
            <a:ext cx="233559" cy="1195332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69171" y="752446"/>
            <a:ext cx="233559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79542" y="2524495"/>
                <a:ext cx="220445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42" y="2524495"/>
                <a:ext cx="220445" cy="225126"/>
              </a:xfrm>
              <a:prstGeom prst="rect">
                <a:avLst/>
              </a:prstGeom>
              <a:blipFill>
                <a:blip r:embed="rId10"/>
                <a:stretch>
                  <a:fillRect l="-24324" t="-18919" r="-5135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7859690" y="3328986"/>
            <a:ext cx="225559" cy="232034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51690" y="2220596"/>
            <a:ext cx="233559" cy="87378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7068465" y="3004811"/>
            <a:ext cx="233559" cy="88177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18453" y="691284"/>
            <a:ext cx="2866796" cy="2871194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868972" y="3310176"/>
                <a:ext cx="216277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72" y="3310176"/>
                <a:ext cx="216277" cy="225126"/>
              </a:xfrm>
              <a:prstGeom prst="rect">
                <a:avLst/>
              </a:prstGeom>
              <a:blipFill>
                <a:blip r:embed="rId11"/>
                <a:stretch>
                  <a:fillRect l="-31429" t="-18919" r="-51429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5218453" y="690811"/>
            <a:ext cx="2400404" cy="2404023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105616</TotalTime>
  <Words>1600</Words>
  <Application>Microsoft Office PowerPoint</Application>
  <PresentationFormat>Widescreen</PresentationFormat>
  <Paragraphs>599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new dofs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Tkach</dc:creator>
  <cp:lastModifiedBy>Anastasia Tkach</cp:lastModifiedBy>
  <cp:revision>513</cp:revision>
  <dcterms:created xsi:type="dcterms:W3CDTF">2016-09-06T14:55:02Z</dcterms:created>
  <dcterms:modified xsi:type="dcterms:W3CDTF">2017-02-23T08:13:58Z</dcterms:modified>
</cp:coreProperties>
</file>