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2" r:id="rId2"/>
    <p:sldId id="313" r:id="rId3"/>
    <p:sldId id="318" r:id="rId4"/>
    <p:sldId id="266" r:id="rId5"/>
    <p:sldId id="371" r:id="rId6"/>
    <p:sldId id="360" r:id="rId7"/>
    <p:sldId id="364" r:id="rId8"/>
    <p:sldId id="329" r:id="rId9"/>
    <p:sldId id="367" r:id="rId10"/>
    <p:sldId id="370" r:id="rId11"/>
    <p:sldId id="363" r:id="rId12"/>
    <p:sldId id="372" r:id="rId13"/>
    <p:sldId id="366" r:id="rId14"/>
    <p:sldId id="373" r:id="rId15"/>
    <p:sldId id="3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aneous" id="{D8E878B1-3FDC-4F16-8573-6078175BC045}">
          <p14:sldIdLst>
            <p14:sldId id="312"/>
            <p14:sldId id="313"/>
            <p14:sldId id="318"/>
            <p14:sldId id="266"/>
            <p14:sldId id="371"/>
            <p14:sldId id="360"/>
            <p14:sldId id="364"/>
          </p14:sldIdLst>
        </p14:section>
        <p14:section name="Batch" id="{844347DC-8677-4FC7-9070-ABDA707169E3}">
          <p14:sldIdLst>
            <p14:sldId id="329"/>
            <p14:sldId id="367"/>
            <p14:sldId id="370"/>
          </p14:sldIdLst>
        </p14:section>
        <p14:section name="Semantics" id="{D50FB6FE-CA87-43E2-A687-012FD706882F}">
          <p14:sldIdLst>
            <p14:sldId id="363"/>
            <p14:sldId id="372"/>
            <p14:sldId id="366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3D8377"/>
    <a:srgbClr val="9ACAB9"/>
    <a:srgbClr val="C9C9C9"/>
    <a:srgbClr val="B3516D"/>
    <a:srgbClr val="D4D4D4"/>
    <a:srgbClr val="94C6B4"/>
    <a:srgbClr val="85BEA9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783" autoAdjust="0"/>
  </p:normalViewPr>
  <p:slideViewPr>
    <p:cSldViewPr snapToGrid="0">
      <p:cViewPr>
        <p:scale>
          <a:sx n="100" d="100"/>
          <a:sy n="100" d="100"/>
        </p:scale>
        <p:origin x="154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microsoft.com/office/2007/relationships/hdphoto" Target="../media/hdphoto1.wdp"/><Relationship Id="rId7" Type="http://schemas.openxmlformats.org/officeDocument/2006/relationships/image" Target="../media/image2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1.png"/><Relationship Id="rId3" Type="http://schemas.openxmlformats.org/officeDocument/2006/relationships/image" Target="../media/image1960.png"/><Relationship Id="rId7" Type="http://schemas.openxmlformats.org/officeDocument/2006/relationships/image" Target="../media/image2411.png"/><Relationship Id="rId2" Type="http://schemas.openxmlformats.org/officeDocument/2006/relationships/image" Target="../media/image1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0.png"/><Relationship Id="rId11" Type="http://schemas.openxmlformats.org/officeDocument/2006/relationships/image" Target="../media/image2441.png"/><Relationship Id="rId5" Type="http://schemas.openxmlformats.org/officeDocument/2006/relationships/image" Target="../media/image1980.png"/><Relationship Id="rId10" Type="http://schemas.openxmlformats.org/officeDocument/2006/relationships/image" Target="../media/image2020.png"/><Relationship Id="rId4" Type="http://schemas.openxmlformats.org/officeDocument/2006/relationships/image" Target="../media/image1970.png"/><Relationship Id="rId9" Type="http://schemas.openxmlformats.org/officeDocument/2006/relationships/image" Target="../media/image24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13" Type="http://schemas.openxmlformats.org/officeDocument/2006/relationships/image" Target="../media/image266.png"/><Relationship Id="rId18" Type="http://schemas.openxmlformats.org/officeDocument/2006/relationships/image" Target="../media/image269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12" Type="http://schemas.openxmlformats.org/officeDocument/2006/relationships/image" Target="../media/image2650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15" Type="http://schemas.openxmlformats.org/officeDocument/2006/relationships/image" Target="../media/image2490.png"/><Relationship Id="rId19" Type="http://schemas.openxmlformats.org/officeDocument/2006/relationships/image" Target="../media/image27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Relationship Id="rId14" Type="http://schemas.openxmlformats.org/officeDocument/2006/relationships/image" Target="../media/image24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Iteratively reweighted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700" b="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Original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r>
                  <a:rPr lang="en-US" sz="170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Robust version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=0  (∗)</m:t>
                      </m:r>
                    </m:oMath>
                  </m:oMathPara>
                </a14:m>
                <a:endParaRPr lang="en-US" sz="1600" dirty="0">
                  <a:solidFill>
                    <a:srgbClr val="BA4691"/>
                  </a:solidFill>
                </a:endParaRP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blipFill>
                <a:blip r:embed="rId2"/>
                <a:stretch>
                  <a:fillRect l="-32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The system (*) is solving the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since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  <a:blipFill>
                <a:blip r:embed="rId3"/>
                <a:stretch>
                  <a:fillRect l="-794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081" y="105881"/>
            <a:ext cx="10076731" cy="6609325"/>
            <a:chOff x="132081" y="105881"/>
            <a:chExt cx="10076731" cy="6609325"/>
          </a:xfrm>
        </p:grpSpPr>
        <p:sp>
          <p:nvSpPr>
            <p:cNvPr id="69" name="Rectangle 68"/>
            <p:cNvSpPr/>
            <p:nvPr/>
          </p:nvSpPr>
          <p:spPr>
            <a:xfrm>
              <a:off x="6626997" y="6599723"/>
              <a:ext cx="69179" cy="74237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4622092" y="5100573"/>
              <a:ext cx="74235" cy="307253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6997" y="3109958"/>
              <a:ext cx="69179" cy="3060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082" y="6169960"/>
              <a:ext cx="439408" cy="42976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1428002" y="4904785"/>
              <a:ext cx="425514" cy="296436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480" y="136359"/>
              <a:ext cx="43201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557045" y="5679842"/>
              <a:ext cx="233559" cy="234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1114" y="3109959"/>
              <a:ext cx="2968281" cy="3060000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8022" y="134122"/>
              <a:ext cx="3064500" cy="2975837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3132524" y="3109960"/>
              <a:ext cx="3059998" cy="305999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158924" y="136361"/>
              <a:ext cx="297360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5000"/>
                      </a14:imgEffect>
                      <a14:imgEffect>
                        <a14:brightnessContrast bright="2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081" y="105881"/>
              <a:ext cx="6634480" cy="6609325"/>
            </a:xfrm>
            <a:prstGeom prst="rect">
              <a:avLst/>
            </a:prstGeom>
          </p:spPr>
        </p:pic>
        <p:sp>
          <p:nvSpPr>
            <p:cNvPr id="22" name="Rectangle 21"/>
            <p:cNvSpPr>
              <a:spLocks/>
            </p:cNvSpPr>
            <p:nvPr/>
          </p:nvSpPr>
          <p:spPr>
            <a:xfrm>
              <a:off x="158923" y="136360"/>
              <a:ext cx="6033600" cy="6033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158576" y="136360"/>
              <a:ext cx="6537600" cy="6537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6402" y="510201"/>
              <a:ext cx="1191518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9693" y="2575119"/>
              <a:ext cx="229923" cy="234605"/>
            </a:xfrm>
            <a:prstGeom prst="rect">
              <a:avLst/>
            </a:prstGeom>
            <a:solidFill>
              <a:srgbClr val="F8CBAD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2016" y="171618"/>
              <a:ext cx="2637600" cy="2638106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42016" y="171618"/>
              <a:ext cx="1530210" cy="152971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583"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8872226" y="1701336"/>
              <a:ext cx="873830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404" r="-425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blipFill>
                  <a:blip r:embed="rId6"/>
                  <a:stretch>
                    <a:fillRect l="-22857" t="-18919" r="-45714" b="-135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9746057" y="510200"/>
              <a:ext cx="233559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8157534" y="2095032"/>
              <a:ext cx="233559" cy="119582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83253" y="2809725"/>
              <a:ext cx="225559" cy="232034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75253" y="1701335"/>
              <a:ext cx="233559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192028" y="2485550"/>
              <a:ext cx="233559" cy="88177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016" y="172023"/>
              <a:ext cx="2866796" cy="2871194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blipFill>
                  <a:blip r:embed="rId7"/>
                  <a:stretch>
                    <a:fillRect l="-27778" t="-21622" r="-5000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7342016" y="171550"/>
              <a:ext cx="2400404" cy="2404023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161890" y="134123"/>
              <a:ext cx="6465600" cy="6465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42017" y="3461423"/>
              <a:ext cx="1107026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85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8448701" y="3460356"/>
              <a:ext cx="234000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7780547" y="4135001"/>
              <a:ext cx="234000" cy="1102309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1616" y="3460985"/>
              <a:ext cx="874800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7577110" y="4572054"/>
              <a:ext cx="871986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58369" y="4803156"/>
              <a:ext cx="233559" cy="875978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79458" y="4804334"/>
              <a:ext cx="873830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8462" r="-34615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blipFill>
                  <a:blip r:embed="rId10"/>
                  <a:stretch>
                    <a:fillRect l="-38462" t="-21622" r="-6923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 rot="16200000">
              <a:off x="9003189" y="5359677"/>
              <a:ext cx="233559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42016" y="3459289"/>
              <a:ext cx="2449911" cy="245456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9009" y="4565143"/>
              <a:ext cx="233559" cy="2340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22222" r="-51429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3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4366697" y="110040"/>
            <a:ext cx="1808572" cy="6632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0: </a:t>
            </a:r>
            <a:r>
              <a:rPr lang="en-US" sz="1200" dirty="0">
                <a:solidFill>
                  <a:srgbClr val="9F9F9F"/>
                </a:solidFill>
              </a:rPr>
              <a:t>pinky-top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3: </a:t>
            </a:r>
            <a:r>
              <a:rPr lang="en-US" sz="1200" dirty="0">
                <a:solidFill>
                  <a:srgbClr val="9F9F9F"/>
                </a:solidFill>
              </a:rPr>
              <a:t>pinky-base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8: </a:t>
            </a:r>
            <a:r>
              <a:rPr lang="en-US" sz="1200" dirty="0">
                <a:solidFill>
                  <a:srgbClr val="9F9F9F"/>
                </a:solidFill>
              </a:rPr>
              <a:t>middle-top 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9: </a:t>
            </a:r>
            <a:r>
              <a:rPr lang="en-US" sz="1200" dirty="0">
                <a:solidFill>
                  <a:srgbClr val="9F9F9F"/>
                </a:solidFill>
              </a:rPr>
              <a:t>middle-middle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10: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middle-bottom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11: </a:t>
            </a:r>
            <a:r>
              <a:rPr lang="en-US" sz="1200" dirty="0">
                <a:solidFill>
                  <a:srgbClr val="9F9F9F"/>
                </a:solidFill>
              </a:rPr>
              <a:t>middle-base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17: </a:t>
            </a:r>
            <a:r>
              <a:rPr lang="en-US" sz="1200" dirty="0">
                <a:solidFill>
                  <a:srgbClr val="9F9F9F"/>
                </a:solidFill>
              </a:rPr>
              <a:t>thumb-middle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18: </a:t>
            </a:r>
            <a:r>
              <a:rPr lang="en-US" sz="1200" dirty="0">
                <a:solidFill>
                  <a:srgbClr val="9F9F9F"/>
                </a:solidFill>
              </a:rPr>
              <a:t>thumb-bottom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19: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20: </a:t>
            </a:r>
            <a:r>
              <a:rPr lang="en-US" sz="1200" dirty="0">
                <a:solidFill>
                  <a:srgbClr val="9F9F9F"/>
                </a:solidFill>
              </a:rPr>
              <a:t>palm-pinky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palm-ring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palm-index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palm-thumb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palm-back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26: </a:t>
            </a:r>
            <a:r>
              <a:rPr lang="en-US" sz="1200" dirty="0">
                <a:solidFill>
                  <a:srgbClr val="9F9F9F"/>
                </a:solidFill>
              </a:rPr>
              <a:t>palm-right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27: </a:t>
            </a:r>
            <a:r>
              <a:rPr lang="en-US" sz="1200" dirty="0">
                <a:solidFill>
                  <a:srgbClr val="9F9F9F"/>
                </a:solidFill>
              </a:rPr>
              <a:t>palm-left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28: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29: </a:t>
            </a:r>
            <a:r>
              <a:rPr lang="en-US" sz="1200" dirty="0">
                <a:solidFill>
                  <a:srgbClr val="9F9F9F"/>
                </a:solidFill>
              </a:rPr>
              <a:t>ring-membrane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30: </a:t>
            </a:r>
            <a:r>
              <a:rPr lang="en-US" sz="1200" dirty="0">
                <a:solidFill>
                  <a:srgbClr val="9F9F9F"/>
                </a:solidFill>
              </a:rPr>
              <a:t>middle-membrane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31: </a:t>
            </a:r>
            <a:r>
              <a:rPr lang="en-US" sz="1200" dirty="0">
                <a:solidFill>
                  <a:srgbClr val="9F9F9F"/>
                </a:solidFill>
              </a:rPr>
              <a:t>index-membrane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32: </a:t>
            </a:r>
            <a:r>
              <a:rPr lang="en-US" sz="1200" dirty="0">
                <a:solidFill>
                  <a:srgbClr val="9F9F9F"/>
                </a:solidFill>
              </a:rPr>
              <a:t>thumb-additional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thumb-fold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34: </a:t>
            </a:r>
            <a:r>
              <a:rPr lang="en-US" sz="1200" dirty="0">
                <a:solidFill>
                  <a:srgbClr val="9F9F9F"/>
                </a:solidFill>
              </a:rPr>
              <a:t>wrist-top-left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wrist-top-right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36: </a:t>
            </a:r>
            <a:r>
              <a:rPr lang="en-US" sz="1200" dirty="0">
                <a:solidFill>
                  <a:srgbClr val="9F9F9F"/>
                </a:solidFill>
              </a:rPr>
              <a:t>wrist-bottom-left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wrist-bottom-right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68157" y="-155785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Centers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224" y="486229"/>
            <a:ext cx="3726497" cy="6265349"/>
            <a:chOff x="388024" y="196857"/>
            <a:chExt cx="3726497" cy="6265349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2337814" y="5493479"/>
              <a:ext cx="523160" cy="54276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9750" y="2613483"/>
              <a:ext cx="44973" cy="48604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2342940" y="2616459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62696" y="2616821"/>
              <a:ext cx="66562" cy="46356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20374" y="2596625"/>
              <a:ext cx="478241" cy="503399"/>
            </a:xfrm>
            <a:prstGeom prst="line">
              <a:avLst/>
            </a:prstGeom>
            <a:ln w="38100">
              <a:solidFill>
                <a:srgbClr val="C4B2BE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90759" y="2574468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15864" y="3096077"/>
              <a:ext cx="155773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790006" y="2602439"/>
              <a:ext cx="1728067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777616" y="2602439"/>
              <a:ext cx="49709" cy="48501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93899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342067" y="2614937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387162" y="1020897"/>
              <a:ext cx="536455" cy="20766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59612" y="526629"/>
              <a:ext cx="369555" cy="2573703"/>
            </a:xfrm>
            <a:prstGeom prst="lin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42069" y="387789"/>
              <a:ext cx="100445" cy="26997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85763" y="526629"/>
              <a:ext cx="237221" cy="256373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38768" y="3979700"/>
              <a:ext cx="602498" cy="6663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038769" y="3882431"/>
              <a:ext cx="398022" cy="9793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71" idx="2"/>
            </p:cNvCxnSpPr>
            <p:nvPr/>
          </p:nvCxnSpPr>
          <p:spPr>
            <a:xfrm>
              <a:off x="733969" y="2442646"/>
              <a:ext cx="28306" cy="27990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134423" y="3087461"/>
              <a:ext cx="261257" cy="17990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18396" y="3087458"/>
              <a:ext cx="26419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619312" y="3087459"/>
              <a:ext cx="24637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331418" y="3087458"/>
              <a:ext cx="282280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867162" y="3087458"/>
              <a:ext cx="26726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082588" y="3087458"/>
              <a:ext cx="252794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82588" y="4886527"/>
              <a:ext cx="1051836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65691" y="2669470"/>
              <a:ext cx="0" cy="590397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15864" y="2597413"/>
              <a:ext cx="541093" cy="500096"/>
            </a:xfrm>
            <a:prstGeom prst="line">
              <a:avLst/>
            </a:prstGeom>
            <a:ln w="38100">
              <a:solidFill>
                <a:srgbClr val="BFBFBF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875919" y="5475763"/>
              <a:ext cx="0" cy="56438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361316" y="6020241"/>
              <a:ext cx="514603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361316" y="5475763"/>
              <a:ext cx="0" cy="56438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70189" y="5496009"/>
              <a:ext cx="50572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41267" y="3673446"/>
              <a:ext cx="0" cy="9725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 rot="5400000" flipH="1">
              <a:off x="1578221" y="458205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5400000" flipH="1">
              <a:off x="2828505" y="59691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5400000" flipH="1">
              <a:off x="2304616" y="5971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 flipH="1">
              <a:off x="2562141" y="4839157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5400000" flipH="1">
              <a:off x="713080" y="262415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681228" y="2392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5400000" flipH="1">
              <a:off x="2292344" y="3038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5400000" flipH="1">
              <a:off x="3877982" y="97170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5400000" flipH="1">
              <a:off x="3734402" y="152906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5400000" flipH="1">
              <a:off x="3580108" y="211593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5400000" flipH="1">
              <a:off x="3187891" y="468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3061562" y="128359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5400000" flipH="1">
              <a:off x="2954226" y="201703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 flipH="1">
              <a:off x="2333093" y="195283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5400000" flipH="1">
              <a:off x="2392292" y="33167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5400000" flipH="1">
              <a:off x="2362768" y="115990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 flipH="1">
              <a:off x="1534342" y="47410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5400000" flipH="1">
              <a:off x="1605983" y="122758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 flipH="1">
              <a:off x="1681001" y="202264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57824" y="3243312"/>
              <a:ext cx="280945" cy="73638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5400000" flipH="1">
              <a:off x="989575" y="393289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5400000" flipH="1">
              <a:off x="713080" y="318305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112" idx="6"/>
              <a:endCxn id="65" idx="6"/>
            </p:cNvCxnSpPr>
            <p:nvPr/>
          </p:nvCxnSpPr>
          <p:spPr>
            <a:xfrm>
              <a:off x="1441972" y="3835521"/>
              <a:ext cx="185444" cy="74653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360397" y="2608252"/>
              <a:ext cx="501151" cy="48802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 rot="5400000" flipH="1">
              <a:off x="2818780" y="304773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 flipH="1">
              <a:off x="1737058" y="25479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 flipH="1">
              <a:off x="3465579" y="255296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5400000" flipH="1">
              <a:off x="2884506" y="254557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5400000" flipH="1">
              <a:off x="2309795" y="255024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24872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 rot="5400000" flipH="1">
              <a:off x="3079893" y="4834748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 flipH="1">
              <a:off x="2016950" y="4843286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5400000" flipH="1">
              <a:off x="1766351" y="303826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5400000" flipH="1">
              <a:off x="3336758" y="304123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1434702" y="3673446"/>
              <a:ext cx="206566" cy="208985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 rot="5400000" flipH="1">
              <a:off x="1582465" y="3621795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5400000" flipH="1">
              <a:off x="1392777" y="383552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413039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572127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flipH="1">
              <a:off x="3740639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2172063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2201804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 flipH="1">
              <a:off x="2257501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2794609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2909560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 flipH="1">
              <a:off x="3046873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 flipH="1">
              <a:off x="1518765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 flipH="1">
              <a:off x="1449160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>
                <a:solidFill>
                  <a:srgbClr val="D99A8F"/>
                </a:solidFill>
              </a:endParaRPr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flipH="1">
              <a:off x="1403735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14081" y="341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265503" y="111278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40262" y="191168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531124" y="138720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669047" y="83963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79203" y="197196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977503" y="358401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861473" y="1167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45909" y="18901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184106" y="2314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45361" y="1046793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09154" y="18253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flipH="1">
              <a:off x="3418477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8" name="Oval 207"/>
            <p:cNvSpPr/>
            <p:nvPr/>
          </p:nvSpPr>
          <p:spPr>
            <a:xfrm flipH="1">
              <a:off x="2832901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9" name="Oval 208"/>
            <p:cNvSpPr/>
            <p:nvPr/>
          </p:nvSpPr>
          <p:spPr>
            <a:xfrm flipH="1">
              <a:off x="1690410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0" name="Oval 209"/>
            <p:cNvSpPr/>
            <p:nvPr/>
          </p:nvSpPr>
          <p:spPr>
            <a:xfrm flipH="1">
              <a:off x="2257360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145503" y="243361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4098" y="24323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996865" y="243433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449662" y="243043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H="1">
              <a:off x="315657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4" name="Oval 223"/>
            <p:cNvSpPr/>
            <p:nvPr/>
          </p:nvSpPr>
          <p:spPr>
            <a:xfrm flipH="1">
              <a:off x="3035810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5" name="Oval 224"/>
            <p:cNvSpPr/>
            <p:nvPr/>
          </p:nvSpPr>
          <p:spPr>
            <a:xfrm flipH="1">
              <a:off x="262859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6" name="Oval 225"/>
            <p:cNvSpPr/>
            <p:nvPr/>
          </p:nvSpPr>
          <p:spPr>
            <a:xfrm flipH="1">
              <a:off x="2496915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7" name="Oval 226"/>
            <p:cNvSpPr/>
            <p:nvPr/>
          </p:nvSpPr>
          <p:spPr>
            <a:xfrm flipH="1">
              <a:off x="2101583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9" name="Oval 228"/>
            <p:cNvSpPr/>
            <p:nvPr/>
          </p:nvSpPr>
          <p:spPr>
            <a:xfrm flipH="1">
              <a:off x="1966827" y="2714256"/>
              <a:ext cx="732252" cy="732253"/>
            </a:xfrm>
            <a:prstGeom prst="ellipse">
              <a:avLst/>
            </a:prstGeom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1" name="Oval 230"/>
            <p:cNvSpPr/>
            <p:nvPr/>
          </p:nvSpPr>
          <p:spPr>
            <a:xfrm flipH="1">
              <a:off x="1585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2" name="Oval 231"/>
            <p:cNvSpPr/>
            <p:nvPr/>
          </p:nvSpPr>
          <p:spPr>
            <a:xfrm flipH="1">
              <a:off x="1461656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37336" y="281633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67327" y="281594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624291" y="282456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010082" y="281398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49587" y="304422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669818" y="304661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118951" y="3054275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619607" y="304780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 flipH="1">
              <a:off x="529093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8" name="Oval 247"/>
            <p:cNvSpPr/>
            <p:nvPr/>
          </p:nvSpPr>
          <p:spPr>
            <a:xfrm flipH="1">
              <a:off x="757824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9" name="Oval 248"/>
            <p:cNvSpPr/>
            <p:nvPr/>
          </p:nvSpPr>
          <p:spPr>
            <a:xfrm rot="3223901" flipH="1">
              <a:off x="576923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0" name="Oval 249"/>
            <p:cNvSpPr/>
            <p:nvPr/>
          </p:nvSpPr>
          <p:spPr>
            <a:xfrm rot="3223901" flipH="1">
              <a:off x="576546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1" name="Oval 250"/>
            <p:cNvSpPr/>
            <p:nvPr/>
          </p:nvSpPr>
          <p:spPr>
            <a:xfrm flipH="1">
              <a:off x="1483845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1337154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88024" y="22309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05569" y="25075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26476" y="30757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92057" y="387837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587960" y="351879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147034" y="354559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 flipH="1">
              <a:off x="1290943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 flipH="1">
              <a:off x="2423324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 flipH="1">
              <a:off x="1917595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>
            <a:xfrm flipH="1">
              <a:off x="2432198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2" name="Oval 271"/>
            <p:cNvSpPr>
              <a:spLocks noChangeAspect="1"/>
            </p:cNvSpPr>
            <p:nvPr/>
          </p:nvSpPr>
          <p:spPr>
            <a:xfrm flipH="1">
              <a:off x="1908725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3" name="Oval 272"/>
            <p:cNvSpPr/>
            <p:nvPr/>
          </p:nvSpPr>
          <p:spPr>
            <a:xfrm flipH="1">
              <a:off x="2181857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4" name="Oval 273"/>
            <p:cNvSpPr/>
            <p:nvPr/>
          </p:nvSpPr>
          <p:spPr>
            <a:xfrm flipH="1">
              <a:off x="2716040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5" name="Oval 274"/>
            <p:cNvSpPr/>
            <p:nvPr/>
          </p:nvSpPr>
          <p:spPr>
            <a:xfrm flipH="1">
              <a:off x="1679728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332543" y="457636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45515" y="459189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8372" y="459799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737231" y="45960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996791" y="585452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829664" y="584802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 rot="5400000" flipH="1">
              <a:off x="2307128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 flipH="1">
              <a:off x="2827776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02130" y="529983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822802" y="531357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928740" y="499598"/>
            <a:ext cx="3777792" cy="6265349"/>
            <a:chOff x="521922" y="196857"/>
            <a:chExt cx="3777792" cy="6265349"/>
          </a:xfrm>
        </p:grpSpPr>
        <p:sp>
          <p:nvSpPr>
            <p:cNvPr id="155" name="Oval 154"/>
            <p:cNvSpPr>
              <a:spLocks noChangeAspect="1"/>
            </p:cNvSpPr>
            <p:nvPr/>
          </p:nvSpPr>
          <p:spPr>
            <a:xfrm flipH="1">
              <a:off x="2608517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 flipH="1">
              <a:off x="2102788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2617391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 flipH="1">
              <a:off x="2093918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1522347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0" name="Oval 159"/>
            <p:cNvSpPr/>
            <p:nvPr/>
          </p:nvSpPr>
          <p:spPr>
            <a:xfrm flipH="1">
              <a:off x="714286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1" name="Oval 160"/>
            <p:cNvSpPr/>
            <p:nvPr/>
          </p:nvSpPr>
          <p:spPr>
            <a:xfrm flipH="1">
              <a:off x="943017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2" name="Oval 161"/>
            <p:cNvSpPr/>
            <p:nvPr/>
          </p:nvSpPr>
          <p:spPr>
            <a:xfrm flipH="1">
              <a:off x="1476136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3" name="Oval 162"/>
            <p:cNvSpPr/>
            <p:nvPr/>
          </p:nvSpPr>
          <p:spPr>
            <a:xfrm rot="3223901" flipH="1">
              <a:off x="762116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4" name="Oval 163"/>
            <p:cNvSpPr/>
            <p:nvPr/>
          </p:nvSpPr>
          <p:spPr>
            <a:xfrm rot="3223901" flipH="1">
              <a:off x="761739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5" name="Oval 164"/>
            <p:cNvSpPr/>
            <p:nvPr/>
          </p:nvSpPr>
          <p:spPr>
            <a:xfrm flipH="1">
              <a:off x="1669038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6" name="Oval 165"/>
            <p:cNvSpPr/>
            <p:nvPr/>
          </p:nvSpPr>
          <p:spPr>
            <a:xfrm flipH="1">
              <a:off x="2367050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7" name="Oval 166"/>
            <p:cNvSpPr/>
            <p:nvPr/>
          </p:nvSpPr>
          <p:spPr>
            <a:xfrm flipH="1">
              <a:off x="2901233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1864921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9" name="Oval 168"/>
            <p:cNvSpPr/>
            <p:nvPr/>
          </p:nvSpPr>
          <p:spPr>
            <a:xfrm flipH="1">
              <a:off x="281378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1" name="Oval 170"/>
            <p:cNvSpPr/>
            <p:nvPr/>
          </p:nvSpPr>
          <p:spPr>
            <a:xfrm flipH="1">
              <a:off x="2682108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2" name="Oval 171"/>
            <p:cNvSpPr/>
            <p:nvPr/>
          </p:nvSpPr>
          <p:spPr>
            <a:xfrm flipH="1">
              <a:off x="2286776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3" name="Oval 172"/>
            <p:cNvSpPr/>
            <p:nvPr/>
          </p:nvSpPr>
          <p:spPr>
            <a:xfrm flipH="1">
              <a:off x="1770956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4" name="Oval 173"/>
            <p:cNvSpPr/>
            <p:nvPr/>
          </p:nvSpPr>
          <p:spPr>
            <a:xfrm flipH="1">
              <a:off x="2152020" y="2714256"/>
              <a:ext cx="732252" cy="732253"/>
            </a:xfrm>
            <a:prstGeom prst="ellips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5" name="Oval 174"/>
            <p:cNvSpPr/>
            <p:nvPr/>
          </p:nvSpPr>
          <p:spPr>
            <a:xfrm flipH="1">
              <a:off x="1646849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6" name="Oval 175"/>
            <p:cNvSpPr/>
            <p:nvPr/>
          </p:nvSpPr>
          <p:spPr>
            <a:xfrm flipH="1">
              <a:off x="3341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7" name="Oval 176"/>
            <p:cNvSpPr/>
            <p:nvPr/>
          </p:nvSpPr>
          <p:spPr>
            <a:xfrm flipH="1">
              <a:off x="3221003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2804505" y="3087459"/>
              <a:ext cx="24637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001057" y="3096077"/>
              <a:ext cx="155773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flipH="1">
              <a:off x="3603670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3018094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1875603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2442553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1975199" y="2602439"/>
              <a:ext cx="1728067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1962809" y="2602439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3579092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 flipH="1">
              <a:off x="1703958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7" name="Oval 216"/>
            <p:cNvSpPr/>
            <p:nvPr/>
          </p:nvSpPr>
          <p:spPr>
            <a:xfrm flipH="1">
              <a:off x="2357256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979802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598232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1634353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221" name="Oval 220"/>
            <p:cNvSpPr/>
            <p:nvPr/>
          </p:nvSpPr>
          <p:spPr>
            <a:xfrm flipH="1">
              <a:off x="2386997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2" name="Oval 221"/>
            <p:cNvSpPr/>
            <p:nvPr/>
          </p:nvSpPr>
          <p:spPr>
            <a:xfrm flipH="1">
              <a:off x="3094753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8" name="Oval 227"/>
            <p:cNvSpPr/>
            <p:nvPr/>
          </p:nvSpPr>
          <p:spPr>
            <a:xfrm flipH="1">
              <a:off x="3757320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 flipH="1">
              <a:off x="1588928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1" name="Oval 240"/>
            <p:cNvSpPr>
              <a:spLocks noChangeAspect="1"/>
            </p:cNvSpPr>
            <p:nvPr/>
          </p:nvSpPr>
          <p:spPr>
            <a:xfrm flipH="1">
              <a:off x="2442694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2" name="Oval 241"/>
            <p:cNvSpPr>
              <a:spLocks noChangeAspect="1"/>
            </p:cNvSpPr>
            <p:nvPr/>
          </p:nvSpPr>
          <p:spPr>
            <a:xfrm flipH="1">
              <a:off x="3232066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3" name="Oval 242"/>
            <p:cNvSpPr>
              <a:spLocks noChangeAspect="1"/>
            </p:cNvSpPr>
            <p:nvPr/>
          </p:nvSpPr>
          <p:spPr>
            <a:xfrm flipH="1">
              <a:off x="3925832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244" name="Straight Connector 243"/>
            <p:cNvCxnSpPr/>
            <p:nvPr/>
          </p:nvCxnSpPr>
          <p:spPr>
            <a:xfrm flipV="1">
              <a:off x="3572355" y="1020897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3044805" y="526629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2527262" y="387789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770956" y="526629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223961" y="3979700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>
              <a:off x="1223962" y="3882431"/>
              <a:ext cx="398022" cy="9793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94" idx="2"/>
            </p:cNvCxnSpPr>
            <p:nvPr/>
          </p:nvCxnSpPr>
          <p:spPr>
            <a:xfrm>
              <a:off x="919162" y="2442646"/>
              <a:ext cx="28306" cy="2799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3319616" y="3087461"/>
              <a:ext cx="261257" cy="17990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003589" y="3087458"/>
              <a:ext cx="26419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2516611" y="3087458"/>
              <a:ext cx="282280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H="1" flipV="1">
              <a:off x="3052355" y="3087458"/>
              <a:ext cx="26726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267781" y="3087458"/>
              <a:ext cx="252794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267781" y="4886527"/>
              <a:ext cx="1051836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950884" y="2669470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2001057" y="2597413"/>
              <a:ext cx="541093" cy="50009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 flipV="1">
              <a:off x="3061112" y="5475763"/>
              <a:ext cx="0" cy="56438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2546509" y="6020241"/>
              <a:ext cx="514603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2546509" y="5475763"/>
              <a:ext cx="0" cy="56438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555382" y="5496009"/>
              <a:ext cx="50572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1826460" y="3673446"/>
              <a:ext cx="0" cy="9725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/>
            <p:cNvSpPr/>
            <p:nvPr/>
          </p:nvSpPr>
          <p:spPr>
            <a:xfrm rot="5400000" flipH="1">
              <a:off x="1763414" y="458205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 rot="5400000" flipH="1">
              <a:off x="2747334" y="4839157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 rot="5400000" flipH="1">
              <a:off x="898273" y="262415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 rot="5400000" flipH="1">
              <a:off x="866421" y="2392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 rot="5400000" flipH="1">
              <a:off x="2477537" y="3038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5400000" flipH="1">
              <a:off x="4063175" y="97170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5400000" flipH="1">
              <a:off x="3919595" y="152906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 rot="5400000" flipH="1">
              <a:off x="3765301" y="211593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 rot="5400000" flipH="1">
              <a:off x="3373084" y="468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5400000" flipH="1">
              <a:off x="3246755" y="128359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 rot="5400000" flipH="1">
              <a:off x="3139419" y="201703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 rot="5400000" flipH="1">
              <a:off x="2518286" y="195283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 rot="5400000" flipH="1">
              <a:off x="2577485" y="33167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 rot="5400000" flipH="1">
              <a:off x="2547961" y="115990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 rot="5400000" flipH="1">
              <a:off x="1719535" y="47410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 rot="5400000" flipH="1">
              <a:off x="1791176" y="122758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 rot="5400000" flipH="1">
              <a:off x="1866194" y="202264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943017" y="3243312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/>
            <p:nvPr/>
          </p:nvSpPr>
          <p:spPr>
            <a:xfrm rot="5400000" flipH="1">
              <a:off x="1174768" y="393289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 rot="5400000" flipH="1">
              <a:off x="898273" y="318305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Connector 311"/>
            <p:cNvCxnSpPr>
              <a:stCxn id="327" idx="6"/>
              <a:endCxn id="292" idx="6"/>
            </p:cNvCxnSpPr>
            <p:nvPr/>
          </p:nvCxnSpPr>
          <p:spPr>
            <a:xfrm>
              <a:off x="1627165" y="3835521"/>
              <a:ext cx="185444" cy="74653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3105567" y="2596625"/>
              <a:ext cx="478241" cy="503399"/>
            </a:xfrm>
            <a:prstGeom prst="line">
              <a:avLst/>
            </a:prstGeom>
            <a:ln w="38100">
              <a:solidFill>
                <a:srgbClr val="B3516D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545590" y="2608252"/>
              <a:ext cx="501151" cy="48802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 rot="5400000" flipH="1">
              <a:off x="3003973" y="304773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rot="5400000" flipH="1">
              <a:off x="1922251" y="25479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rot="5400000" flipH="1">
              <a:off x="3650772" y="255296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rot="5400000" flipH="1">
              <a:off x="3069699" y="254557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rot="5400000" flipH="1">
              <a:off x="2494988" y="255024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2010065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>
              <a:spLocks noChangeAspect="1"/>
            </p:cNvSpPr>
            <p:nvPr/>
          </p:nvSpPr>
          <p:spPr>
            <a:xfrm rot="5400000" flipH="1">
              <a:off x="3265086" y="4834748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>
              <a:spLocks noChangeAspect="1"/>
            </p:cNvSpPr>
            <p:nvPr/>
          </p:nvSpPr>
          <p:spPr>
            <a:xfrm rot="5400000" flipH="1">
              <a:off x="2202143" y="4843286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>
              <a:spLocks noChangeAspect="1"/>
            </p:cNvSpPr>
            <p:nvPr/>
          </p:nvSpPr>
          <p:spPr>
            <a:xfrm rot="5400000" flipH="1">
              <a:off x="1951544" y="303826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>
              <a:spLocks noChangeAspect="1"/>
            </p:cNvSpPr>
            <p:nvPr/>
          </p:nvSpPr>
          <p:spPr>
            <a:xfrm rot="5400000" flipH="1">
              <a:off x="3521951" y="304123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5" name="Straight Connector 324"/>
            <p:cNvCxnSpPr/>
            <p:nvPr/>
          </p:nvCxnSpPr>
          <p:spPr>
            <a:xfrm flipH="1">
              <a:off x="1619895" y="3673446"/>
              <a:ext cx="206566" cy="20898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/>
            <p:cNvSpPr>
              <a:spLocks noChangeAspect="1"/>
            </p:cNvSpPr>
            <p:nvPr/>
          </p:nvSpPr>
          <p:spPr>
            <a:xfrm rot="5400000" flipH="1">
              <a:off x="1767658" y="3621795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 rot="5400000" flipH="1">
              <a:off x="1577970" y="383552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/>
            <p:cNvCxnSpPr/>
            <p:nvPr/>
          </p:nvCxnSpPr>
          <p:spPr>
            <a:xfrm flipV="1">
              <a:off x="2523007" y="5493479"/>
              <a:ext cx="523160" cy="54276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3629656" y="167554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782277" y="1095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476935" y="225448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096840" y="72887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994077" y="152351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2890134" y="221423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354322" y="61192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335725" y="142099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300360" y="219199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549655" y="75049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519914" y="150442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582238" y="22317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106079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2850809" y="401915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577484" y="343268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2317344" y="401650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049285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286345" y="258695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025029" y="278984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707917" y="259117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478060" y="27918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156792" y="279252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933990" y="259560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 rot="5400000" flipH="1">
              <a:off x="2492321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 rot="5400000" flipH="1">
              <a:off x="3012969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 rot="5400000" flipH="1">
              <a:off x="3013698" y="59691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 rot="5400000" flipH="1">
              <a:off x="2489809" y="5971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547352" y="27534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725079" y="347800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356254" y="399066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1922" y="2368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484905" y="54895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678126" y="573264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539564" y="374854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6419488" y="566967"/>
            <a:ext cx="1255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0: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(1, 0)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(2, 1)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(3, 2)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(5, 4)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4: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(6, 5)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(7, 6)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(9, 8)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(10, 9)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(11, 10)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(13, 12)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(14, 13)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11: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(15, 14)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12: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(17, 16)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(18, 17)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(19, 18, 33)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(26, 21, 20)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(25, 26, 21)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17: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(25, 22, 21)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(25, 27, 22)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(27, 22, 23)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(20, 29, 28)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(21, 20, 29)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(21, 30, 29)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(22, 21, 30)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(22, 23, 30)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(23, 30, 31)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26: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(19, 33, 24)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(16, 32)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28: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(36, 34, 35)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(37, 36, 35)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7970444" y="-153530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68357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0" name="Oval 299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1" name="Oval 300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 flipH="1">
            <a:off x="1447151" y="5355893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Phalanges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595298" y="254839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24967" y="257398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56738" y="257625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2099" y="184353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16125" y="102564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62538" y="91206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500439" y="10591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50528" y="141585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999120" y="199416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5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389842" y="186550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634846" y="17706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phalange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thetas its shape depends on</a:t>
                </a:r>
              </a:p>
              <a:p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0: “Hand”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0, 1, 2, 3, 4, 5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“HandThumb1”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“HandThumb2”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“HandThumb3”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12, 11,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“HandPinky1”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“HandPinky2”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27,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“HandPinky3”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28, 27,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“HandRing1”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“HandRing2”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9F9F9F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“HandRing3”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23, 24,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“HandMiddle1”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“HandMiddle2”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19,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“HandMiddle3”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20, 19,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“HandIndex1”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“HandIndex2“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15,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15: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HandIndex3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16, 15,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16: “Wrist”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7,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 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197518" y="-1471"/>
            <a:ext cx="4016415" cy="81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Kinematic Chains (Chain of Thetas)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 noChangeAspect="1"/>
            <a:endCxn id="401" idx="2"/>
          </p:cNvCxnSpPr>
          <p:nvPr/>
        </p:nvCxnSpPr>
        <p:spPr>
          <a:xfrm flipV="1">
            <a:off x="6924164" y="903180"/>
            <a:ext cx="374390" cy="25139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9" name="Oval 358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0" name="Oval 359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solidFill>
            <a:srgbClr val="F8CBAD"/>
          </a:solidFill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5986004" y="2172"/>
            <a:ext cx="154104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Thetas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/>
          <p:cNvCxnSpPr>
            <a:cxnSpLocks/>
          </p:cNvCxnSpPr>
          <p:nvPr/>
        </p:nvCxnSpPr>
        <p:spPr>
          <a:xfrm flipV="1">
            <a:off x="3931363" y="5247843"/>
            <a:ext cx="0" cy="461003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>
            <a:off x="3959537" y="5741978"/>
            <a:ext cx="477481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/>
          </p:cNvCxnSpPr>
          <p:nvPr/>
        </p:nvCxnSpPr>
        <p:spPr>
          <a:xfrm flipH="1">
            <a:off x="3632804" y="5758205"/>
            <a:ext cx="273096" cy="29980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4483196" y="5571285"/>
            <a:ext cx="72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2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279640" y="5279045"/>
            <a:ext cx="77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9640" y="6085713"/>
            <a:ext cx="88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278684" y="5751214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3D8377"/>
                </a:solidFill>
              </a:rPr>
              <a:t>flexion (X)</a:t>
            </a:r>
            <a:endParaRPr lang="fr-CH" sz="1200" dirty="0">
              <a:solidFill>
                <a:srgbClr val="3D8377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944233" y="6268925"/>
            <a:ext cx="13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abduction (Z)</a:t>
            </a:r>
            <a:endParaRPr lang="fr-CH" sz="12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87217" y="5001117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287217" y="4763725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275620" y="4535992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734443" y="454892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734443" y="4777456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4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735470" y="501541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>
                  <a:solidFill>
                    <a:srgbClr val="B3516D"/>
                  </a:solidFill>
                </a:endParaRPr>
              </a:p>
              <a:p>
                <a:endParaRPr lang="fr-CH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Oval 303"/>
          <p:cNvSpPr/>
          <p:nvPr/>
        </p:nvSpPr>
        <p:spPr>
          <a:xfrm rot="5400000" flipH="1">
            <a:off x="6627556" y="578355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5385252" y="2246306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15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320175" y="1460373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6075135" y="1386682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6784931" y="1510284"/>
            <a:ext cx="481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24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7443242" y="1742330"/>
            <a:ext cx="435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28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7276971" y="2321647"/>
            <a:ext cx="53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27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6673323" y="2241819"/>
            <a:ext cx="509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23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041467" y="2202024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19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346430" y="4786323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9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4745826" y="41778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11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4395032" y="344922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12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083299" y="320911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25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26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6070216" y="3217368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6588700" y="320886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21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22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5552265" y="3210985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13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14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523200" y="5351065"/>
            <a:ext cx="298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442197" y="4995929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D99A8F"/>
                </a:solidFill>
              </a:rPr>
              <a:t>twist (Y)</a:t>
            </a:r>
            <a:endParaRPr lang="fr-CH" sz="1200" dirty="0">
              <a:solidFill>
                <a:srgbClr val="D99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0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Straight Connector 380"/>
          <p:cNvCxnSpPr/>
          <p:nvPr/>
        </p:nvCxnSpPr>
        <p:spPr>
          <a:xfrm>
            <a:off x="5625896" y="5223270"/>
            <a:ext cx="1051836" cy="0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5368180" y="3424200"/>
            <a:ext cx="1570807" cy="0"/>
          </a:xfrm>
          <a:prstGeom prst="line">
            <a:avLst/>
          </a:prstGeom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Oval 415"/>
          <p:cNvSpPr/>
          <p:nvPr/>
        </p:nvSpPr>
        <p:spPr>
          <a:xfrm flipH="1">
            <a:off x="6961785" y="2838431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1" name="Oval 420"/>
          <p:cNvSpPr/>
          <p:nvPr/>
        </p:nvSpPr>
        <p:spPr>
          <a:xfrm flipH="1">
            <a:off x="6376209" y="2834560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233718" y="2837088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5800668" y="2839312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5" name="Oval 274"/>
          <p:cNvSpPr>
            <a:spLocks noChangeAspect="1"/>
          </p:cNvSpPr>
          <p:nvPr/>
        </p:nvSpPr>
        <p:spPr>
          <a:xfrm flipH="1">
            <a:off x="5966632" y="5351797"/>
            <a:ext cx="905188" cy="905188"/>
          </a:xfrm>
          <a:prstGeom prst="ellipse">
            <a:avLst/>
          </a:prstGeom>
          <a:noFill/>
          <a:ln w="44450">
            <a:solidFill>
              <a:srgbClr val="D4D4D4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6" name="Oval 275"/>
          <p:cNvSpPr>
            <a:spLocks noChangeAspect="1"/>
          </p:cNvSpPr>
          <p:nvPr/>
        </p:nvSpPr>
        <p:spPr>
          <a:xfrm flipH="1">
            <a:off x="5460903" y="5351797"/>
            <a:ext cx="905188" cy="905188"/>
          </a:xfrm>
          <a:prstGeom prst="ellipse">
            <a:avLst/>
          </a:prstGeom>
          <a:noFill/>
          <a:ln w="44450">
            <a:solidFill>
              <a:srgbClr val="D4D4D4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7" name="Oval 276"/>
          <p:cNvSpPr>
            <a:spLocks noChangeAspect="1"/>
          </p:cNvSpPr>
          <p:nvPr/>
        </p:nvSpPr>
        <p:spPr>
          <a:xfrm flipH="1">
            <a:off x="5975506" y="5893761"/>
            <a:ext cx="905188" cy="905188"/>
          </a:xfrm>
          <a:prstGeom prst="ellipse">
            <a:avLst/>
          </a:prstGeom>
          <a:noFill/>
          <a:ln w="44450">
            <a:solidFill>
              <a:srgbClr val="D4D4D4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8" name="Oval 277"/>
          <p:cNvSpPr>
            <a:spLocks noChangeAspect="1"/>
          </p:cNvSpPr>
          <p:nvPr/>
        </p:nvSpPr>
        <p:spPr>
          <a:xfrm flipH="1">
            <a:off x="5452033" y="5876686"/>
            <a:ext cx="905186" cy="905188"/>
          </a:xfrm>
          <a:prstGeom prst="ellipse">
            <a:avLst/>
          </a:prstGeom>
          <a:noFill/>
          <a:ln w="44450">
            <a:solidFill>
              <a:srgbClr val="D4D4D4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2" name="Oval 271"/>
          <p:cNvSpPr>
            <a:spLocks noChangeAspect="1"/>
          </p:cNvSpPr>
          <p:nvPr/>
        </p:nvSpPr>
        <p:spPr>
          <a:xfrm flipH="1">
            <a:off x="1507026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3" name="Oval 272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Units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724602" y="254839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32607" y="257398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3750" y="257625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31403" y="18435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63901" y="102564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764134" y="9120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398843" y="10499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39696" y="141585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97524" y="19941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297482" y="18655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745678" y="177064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7906388" y="972198"/>
                <a:ext cx="4312334" cy="53169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shape-unit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betas its shape depends on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0: “thumb1”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0, 1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1, 2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0, 1, 2,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2, 3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“index2”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5, 6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“index3”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6, 7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8, 9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9, 10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6, 7, 8,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10, 11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12, 13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13, 14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9, 10, 11,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14, 15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16, 17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“pinky2”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17, 18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12, 13, 14,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18, 19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15: “palm-top-left”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30, 31, 32, 33, 34, 35,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20, 21, 24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16: “palm-bottom-left”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30, 31, 32, 33, 34, 35,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21, 24, 25 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17: “palm-middle”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21, 22, 25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18: “palm-bottom-right”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22, 25, 26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19: “palm-top-right”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22, 23, 26</a:t>
                </a: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2B2B2"/>
                    </a:solidFill>
                    <a:latin typeface="Cambria" panose="02040503050406030204" pitchFamily="18" charset="0"/>
                  </a:rPr>
                  <a:t>+38</a:t>
                </a: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88" y="972198"/>
                <a:ext cx="4312334" cy="5316905"/>
              </a:xfrm>
              <a:prstGeom prst="rect">
                <a:avLst/>
              </a:prstGeom>
              <a:blipFill>
                <a:blip r:embed="rId8"/>
                <a:stretch>
                  <a:fillRect l="-1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782926" y="-1471"/>
            <a:ext cx="321857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Chains (Chain of Betas)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5881122" y="5830222"/>
            <a:ext cx="523160" cy="542760"/>
          </a:xfrm>
          <a:prstGeom prst="lin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323058" y="2950226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5886248" y="2953202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6406004" y="2953564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463682" y="2933368"/>
            <a:ext cx="478241" cy="50339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6934067" y="2911211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359172" y="3432820"/>
            <a:ext cx="1557739" cy="0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333314" y="2939182"/>
            <a:ext cx="1728067" cy="0"/>
          </a:xfrm>
          <a:prstGeom prst="line">
            <a:avLst/>
          </a:prstGeom>
          <a:noFill/>
          <a:ln w="44450">
            <a:solidFill>
              <a:srgbClr val="D1D1D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072401" y="3351790"/>
            <a:ext cx="456534" cy="45653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301132" y="4036164"/>
            <a:ext cx="561888" cy="5618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4834251" y="4632485"/>
            <a:ext cx="700651" cy="70053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669987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17189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5644891" y="3178016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129071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6579118" y="3067466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040223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5510135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004964" y="3070622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320924" y="2939182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6937207" y="2946258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5885375" y="2951680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062073" y="219738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5715371" y="2129836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337917" y="219113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6956347" y="2285410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4992468" y="140992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5745112" y="1337961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452868" y="146857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115435" y="1707480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4947043" y="679012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5800809" y="533600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6590181" y="674898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283947" y="1170699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6930470" y="1357640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6402920" y="863372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5885377" y="724532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129071" y="863372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4880462" y="4110945"/>
            <a:ext cx="216458" cy="216459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4582076" y="4316443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4582077" y="4219174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120231" y="2817848"/>
            <a:ext cx="387346" cy="39650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119854" y="2621965"/>
            <a:ext cx="314849" cy="314848"/>
          </a:xfrm>
          <a:prstGeom prst="ellipse">
            <a:avLst/>
          </a:prstGeom>
          <a:noFill/>
          <a:ln w="44450">
            <a:solidFill>
              <a:srgbClr val="D4D4D4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277277" y="2779389"/>
            <a:ext cx="28306" cy="279903"/>
          </a:xfrm>
          <a:prstGeom prst="lin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027153" y="3854868"/>
            <a:ext cx="314848" cy="314849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5725165" y="4767857"/>
            <a:ext cx="863683" cy="8636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259348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223036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6677731" y="3424204"/>
            <a:ext cx="261257" cy="1799065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361704" y="3424201"/>
            <a:ext cx="264192" cy="1799068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6162620" y="3424202"/>
            <a:ext cx="246372" cy="1799068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5874726" y="3424201"/>
            <a:ext cx="282280" cy="1799068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6410470" y="3424201"/>
            <a:ext cx="267262" cy="1799068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5625896" y="3424201"/>
            <a:ext cx="252794" cy="1799068"/>
          </a:xfrm>
          <a:prstGeom prst="line">
            <a:avLst/>
          </a:prstGeom>
          <a:noFill/>
          <a:ln w="44450">
            <a:solidFill>
              <a:srgbClr val="9ACAB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308999" y="3006213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359172" y="2934156"/>
            <a:ext cx="541093" cy="500096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419227" y="5812506"/>
            <a:ext cx="0" cy="564383"/>
          </a:xfrm>
          <a:prstGeom prst="lin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5904624" y="6356984"/>
            <a:ext cx="514603" cy="0"/>
          </a:xfrm>
          <a:prstGeom prst="lin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5904624" y="5812506"/>
            <a:ext cx="0" cy="564381"/>
          </a:xfrm>
          <a:prstGeom prst="lin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5913497" y="5832752"/>
            <a:ext cx="505729" cy="0"/>
          </a:xfrm>
          <a:prstGeom prst="lin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18457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121529" y="4918795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5850436" y="5783818"/>
            <a:ext cx="98390" cy="98391"/>
          </a:xfrm>
          <a:prstGeom prst="ellipse">
            <a:avLst/>
          </a:prstGeom>
          <a:solidFill>
            <a:srgbClr val="A8A8A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371084" y="5783818"/>
            <a:ext cx="98390" cy="98391"/>
          </a:xfrm>
          <a:prstGeom prst="ellipse">
            <a:avLst/>
          </a:prstGeom>
          <a:solidFill>
            <a:srgbClr val="A8A8A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371813" y="6305917"/>
            <a:ext cx="98390" cy="98391"/>
          </a:xfrm>
          <a:prstGeom prst="ellipse">
            <a:avLst/>
          </a:prstGeom>
          <a:solidFill>
            <a:srgbClr val="A8A8A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5847924" y="6307789"/>
            <a:ext cx="98390" cy="98391"/>
          </a:xfrm>
          <a:prstGeom prst="ellipse">
            <a:avLst/>
          </a:prstGeom>
          <a:solidFill>
            <a:srgbClr val="A8A8A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105449" y="51759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256388" y="296090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224536" y="2729313"/>
            <a:ext cx="98390" cy="98391"/>
          </a:xfrm>
          <a:prstGeom prst="ellipse">
            <a:avLst/>
          </a:prstGeom>
          <a:solidFill>
            <a:srgbClr val="B2B2B2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5835652" y="3375313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421290" y="130844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277710" y="186580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123416" y="245267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6731199" y="804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6604870" y="162033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6497534" y="235377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5876401" y="228957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5935600" y="6684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5906076" y="149664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077650" y="81085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149291" y="156432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224309" y="235938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301132" y="3580055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4532883" y="426963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256388" y="351979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4985280" y="4172264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5903705" y="2944995"/>
            <a:ext cx="501151" cy="48802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362088" y="3384478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rot="5400000" flipH="1">
            <a:off x="5280366" y="2884717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008887" y="2889712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427814" y="2882315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5853103" y="2886984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6623201" y="5171491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5560258" y="5180029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497801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125773" y="3958538"/>
            <a:ext cx="107999" cy="108000"/>
          </a:xfrm>
          <a:prstGeom prst="ellipse">
            <a:avLst/>
          </a:prstGeom>
          <a:solidFill>
            <a:srgbClr val="A8A8A8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4936085" y="4172264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5678479" y="254602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254412" y="256083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6686484" y="257161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5067627" y="257389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4985280" y="184117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4917778" y="102327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5718011" y="90970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352720" y="10475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6993573" y="14134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9" name="TextBox 438"/>
              <p:cNvSpPr txBox="1"/>
              <p:nvPr/>
            </p:nvSpPr>
            <p:spPr>
              <a:xfrm>
                <a:off x="5181973" y="3476611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73" y="3476611"/>
                <a:ext cx="457176" cy="702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" name="TextBox 439"/>
              <p:cNvSpPr txBox="1"/>
              <p:nvPr/>
            </p:nvSpPr>
            <p:spPr>
              <a:xfrm>
                <a:off x="5647411" y="347603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e>
                        </m:mr>
                      </m:m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440" name="TextBox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11" y="3476039"/>
                <a:ext cx="457176" cy="7026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1" name="TextBox 440"/>
              <p:cNvSpPr txBox="1"/>
              <p:nvPr/>
            </p:nvSpPr>
            <p:spPr>
              <a:xfrm>
                <a:off x="4864768" y="4992343"/>
                <a:ext cx="457176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68" y="4992343"/>
                <a:ext cx="457176" cy="706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2" name="TextBox 441"/>
              <p:cNvSpPr txBox="1"/>
              <p:nvPr/>
            </p:nvSpPr>
            <p:spPr>
              <a:xfrm>
                <a:off x="6153099" y="347038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099" y="3470389"/>
                <a:ext cx="457176" cy="7026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TextBox 442"/>
              <p:cNvSpPr txBox="1"/>
              <p:nvPr/>
            </p:nvSpPr>
            <p:spPr>
              <a:xfrm>
                <a:off x="6650117" y="348912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17" y="3489127"/>
                <a:ext cx="457176" cy="702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" name="TextBox 443"/>
          <p:cNvSpPr txBox="1"/>
          <p:nvPr/>
        </p:nvSpPr>
        <p:spPr>
          <a:xfrm>
            <a:off x="4629625" y="45337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5" name="TextBox 444"/>
              <p:cNvSpPr txBox="1"/>
              <p:nvPr/>
            </p:nvSpPr>
            <p:spPr>
              <a:xfrm>
                <a:off x="6956365" y="3280345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45" name="TextBox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365" y="3280345"/>
                <a:ext cx="771365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TextBox 445"/>
              <p:cNvSpPr txBox="1"/>
              <p:nvPr/>
            </p:nvSpPr>
            <p:spPr>
              <a:xfrm>
                <a:off x="4595456" y="3251962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46" name="TextBox 4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56" y="3251962"/>
                <a:ext cx="771365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" name="Oval 446"/>
          <p:cNvSpPr>
            <a:spLocks noChangeAspect="1"/>
          </p:cNvSpPr>
          <p:nvPr/>
        </p:nvSpPr>
        <p:spPr>
          <a:xfrm rot="5400000" flipH="1">
            <a:off x="6841036" y="3339963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6880066" y="337797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>
            <a:spLocks noChangeAspect="1"/>
          </p:cNvSpPr>
          <p:nvPr/>
        </p:nvSpPr>
        <p:spPr>
          <a:xfrm rot="5400000" flipH="1">
            <a:off x="5274959" y="3331386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315922" y="337500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TextBox 450"/>
          <p:cNvSpPr txBox="1"/>
          <p:nvPr/>
        </p:nvSpPr>
        <p:spPr>
          <a:xfrm>
            <a:off x="4189294" y="379695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6851401" y="199179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453" name="TextBox 452"/>
          <p:cNvSpPr txBox="1"/>
          <p:nvPr/>
        </p:nvSpPr>
        <p:spPr>
          <a:xfrm>
            <a:off x="6251359" y="186313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5699555" y="176827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4013591" y="3105483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TextBox 455"/>
              <p:cNvSpPr txBox="1"/>
              <p:nvPr/>
            </p:nvSpPr>
            <p:spPr>
              <a:xfrm>
                <a:off x="5221558" y="5223106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56" name="TextBox 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58" y="5223106"/>
                <a:ext cx="771365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TextBox 456"/>
              <p:cNvSpPr txBox="1"/>
              <p:nvPr/>
            </p:nvSpPr>
            <p:spPr>
              <a:xfrm>
                <a:off x="6306567" y="5206878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>
          <p:sp>
            <p:nvSpPr>
              <p:cNvPr id="457" name="TextBox 4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67" y="5206878"/>
                <a:ext cx="771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 457"/>
          <p:cNvSpPr/>
          <p:nvPr/>
        </p:nvSpPr>
        <p:spPr>
          <a:xfrm>
            <a:off x="5467844" y="2172"/>
            <a:ext cx="1424786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2014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4838165" y="479951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293524" y="420290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037401" y="287629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031484" y="343728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114026" y="308223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008346" y="223647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5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4935551" y="145103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6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874720" y="70051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7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635850" y="30786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8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665704" y="21824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9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554062" y="138514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586213" y="52552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61422" y="219812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264908" y="146407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398723" y="67402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DC887A"/>
                </a:solidFill>
              </a:rPr>
              <a:t>15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6076326" y="30884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576325" y="3100569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16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789653" y="22822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17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954830" y="16997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18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093376" y="11131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19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4973577" y="339591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429520" y="340018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430715" y="339695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263665" y="495430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781604" y="49604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25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5954565" y="340150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312339" y="495722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26</a:t>
            </a:r>
            <a:endParaRPr lang="fr-CH" dirty="0">
              <a:solidFill>
                <a:srgbClr val="DC88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98"/>
            <a:ext cx="12192000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Semantic Limits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0739273" y="1792599"/>
            <a:ext cx="0" cy="1686230"/>
          </a:xfrm>
          <a:prstGeom prst="line">
            <a:avLst/>
          </a:prstGeom>
          <a:noFill/>
          <a:ln w="28575">
            <a:solidFill>
              <a:srgbClr val="B2B2B2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76511" y="2235494"/>
            <a:ext cx="1874519" cy="0"/>
          </a:xfrm>
          <a:prstGeom prst="line">
            <a:avLst/>
          </a:prstGeom>
          <a:noFill/>
          <a:ln w="28575">
            <a:solidFill>
              <a:srgbClr val="B2B2B2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76509" y="2059666"/>
            <a:ext cx="1874519" cy="0"/>
          </a:xfrm>
          <a:prstGeom prst="line">
            <a:avLst/>
          </a:prstGeom>
          <a:noFill/>
          <a:ln w="28575">
            <a:solidFill>
              <a:srgbClr val="B2B2B2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 11"/>
          <p:cNvGrpSpPr/>
          <p:nvPr/>
        </p:nvGrpSpPr>
        <p:grpSpPr>
          <a:xfrm>
            <a:off x="2363590" y="1646744"/>
            <a:ext cx="825844" cy="825844"/>
            <a:chOff x="5907243" y="5143590"/>
            <a:chExt cx="969720" cy="969720"/>
          </a:xfrm>
        </p:grpSpPr>
        <p:sp>
          <p:nvSpPr>
            <p:cNvPr id="5" name="Oval 4"/>
            <p:cNvSpPr/>
            <p:nvPr/>
          </p:nvSpPr>
          <p:spPr>
            <a:xfrm flipH="1">
              <a:off x="5907243" y="5143590"/>
              <a:ext cx="969720" cy="969720"/>
            </a:xfrm>
            <a:prstGeom prst="ellips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 rot="5400000" flipH="1">
              <a:off x="6321575" y="5557921"/>
              <a:ext cx="141056" cy="141058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7064" y="1000905"/>
            <a:ext cx="3293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palm-index-y + palm-index-r &lt; index-base-y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23338" y="2246618"/>
            <a:ext cx="1617788" cy="1617788"/>
            <a:chOff x="2401910" y="3069833"/>
            <a:chExt cx="1899634" cy="1899634"/>
          </a:xfrm>
        </p:grpSpPr>
        <p:sp>
          <p:nvSpPr>
            <p:cNvPr id="6" name="Oval 5"/>
            <p:cNvSpPr/>
            <p:nvPr/>
          </p:nvSpPr>
          <p:spPr>
            <a:xfrm flipH="1">
              <a:off x="2401910" y="3069833"/>
              <a:ext cx="1899634" cy="1899634"/>
            </a:xfrm>
            <a:prstGeom prst="ellipse">
              <a:avLst/>
            </a:prstGeom>
            <a:noFill/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5400000" flipH="1">
              <a:off x="3281199" y="3949121"/>
              <a:ext cx="141056" cy="141058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2217401" y="2059233"/>
            <a:ext cx="0" cy="183952"/>
          </a:xfrm>
          <a:prstGeom prst="straightConnector1">
            <a:avLst/>
          </a:prstGeom>
          <a:noFill/>
          <a:ln w="28575">
            <a:solidFill>
              <a:srgbClr val="B2B2B2"/>
            </a:solidFill>
            <a:headEnd type="triangle" w="med" len="med"/>
            <a:tailEnd type="triangle" w="med" len="me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Rectangle 33"/>
          <p:cNvSpPr/>
          <p:nvPr/>
        </p:nvSpPr>
        <p:spPr>
          <a:xfrm>
            <a:off x="8404842" y="1028841"/>
            <a:ext cx="3462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index-base-x + index-base-r &lt;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palm-index-x + palm-index-r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0609484" y="1790740"/>
            <a:ext cx="0" cy="1686230"/>
          </a:xfrm>
          <a:prstGeom prst="line">
            <a:avLst/>
          </a:prstGeom>
          <a:noFill/>
          <a:ln w="28575">
            <a:solidFill>
              <a:srgbClr val="B2B2B2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9" name="Group 38"/>
          <p:cNvGrpSpPr/>
          <p:nvPr/>
        </p:nvGrpSpPr>
        <p:grpSpPr>
          <a:xfrm>
            <a:off x="9783320" y="1706808"/>
            <a:ext cx="825844" cy="825844"/>
            <a:chOff x="5907243" y="5143590"/>
            <a:chExt cx="969720" cy="969720"/>
          </a:xfrm>
        </p:grpSpPr>
        <p:sp>
          <p:nvSpPr>
            <p:cNvPr id="40" name="Oval 39"/>
            <p:cNvSpPr/>
            <p:nvPr/>
          </p:nvSpPr>
          <p:spPr>
            <a:xfrm flipH="1">
              <a:off x="5907243" y="5143590"/>
              <a:ext cx="969720" cy="969720"/>
            </a:xfrm>
            <a:prstGeom prst="ellips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 rot="5400000" flipH="1">
              <a:off x="6321575" y="5557921"/>
              <a:ext cx="141056" cy="141058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7873" y="2306682"/>
            <a:ext cx="1617788" cy="1617788"/>
            <a:chOff x="2401910" y="3069833"/>
            <a:chExt cx="1899634" cy="1899634"/>
          </a:xfrm>
        </p:grpSpPr>
        <p:sp>
          <p:nvSpPr>
            <p:cNvPr id="43" name="Oval 42"/>
            <p:cNvSpPr/>
            <p:nvPr/>
          </p:nvSpPr>
          <p:spPr>
            <a:xfrm flipH="1">
              <a:off x="2401910" y="3069833"/>
              <a:ext cx="1899634" cy="1899634"/>
            </a:xfrm>
            <a:prstGeom prst="ellipse">
              <a:avLst/>
            </a:prstGeom>
            <a:noFill/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5400000" flipH="1">
              <a:off x="3281199" y="3949121"/>
              <a:ext cx="141056" cy="141058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0601091" y="3201717"/>
            <a:ext cx="153294" cy="0"/>
          </a:xfrm>
          <a:prstGeom prst="straightConnector1">
            <a:avLst/>
          </a:prstGeom>
          <a:noFill/>
          <a:ln w="28575">
            <a:solidFill>
              <a:srgbClr val="B2B2B2"/>
            </a:solidFill>
            <a:headEnd type="triangle" w="med" len="med"/>
            <a:tailEnd type="triangle" w="med" len="med"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80204" y="1691740"/>
            <a:ext cx="0" cy="1686230"/>
          </a:xfrm>
          <a:prstGeom prst="line">
            <a:avLst/>
          </a:prstGeom>
          <a:noFill/>
          <a:ln w="28575">
            <a:solidFill>
              <a:srgbClr val="B2B2B2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30100" y="1691740"/>
            <a:ext cx="0" cy="1686230"/>
          </a:xfrm>
          <a:prstGeom prst="line">
            <a:avLst/>
          </a:prstGeom>
          <a:noFill/>
          <a:ln w="28575">
            <a:solidFill>
              <a:srgbClr val="B2B2B2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 57"/>
          <p:cNvGrpSpPr/>
          <p:nvPr/>
        </p:nvGrpSpPr>
        <p:grpSpPr>
          <a:xfrm>
            <a:off x="6009501" y="1646744"/>
            <a:ext cx="825844" cy="825844"/>
            <a:chOff x="5907243" y="5143590"/>
            <a:chExt cx="969720" cy="969720"/>
          </a:xfrm>
        </p:grpSpPr>
        <p:sp>
          <p:nvSpPr>
            <p:cNvPr id="59" name="Oval 58"/>
            <p:cNvSpPr/>
            <p:nvPr/>
          </p:nvSpPr>
          <p:spPr>
            <a:xfrm flipH="1">
              <a:off x="5907243" y="5143590"/>
              <a:ext cx="969720" cy="969720"/>
            </a:xfrm>
            <a:prstGeom prst="ellipse">
              <a:avLst/>
            </a:prstGeom>
            <a:noFill/>
            <a:ln w="44450">
              <a:solidFill>
                <a:srgbClr val="3D8377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5400000" flipH="1">
              <a:off x="6321575" y="5557921"/>
              <a:ext cx="141056" cy="141058"/>
            </a:xfrm>
            <a:prstGeom prst="ellipse">
              <a:avLst/>
            </a:prstGeom>
            <a:solidFill>
              <a:srgbClr val="3D8377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069249" y="2246618"/>
            <a:ext cx="1617788" cy="1617788"/>
            <a:chOff x="2401910" y="3069833"/>
            <a:chExt cx="1899634" cy="1899634"/>
          </a:xfrm>
        </p:grpSpPr>
        <p:sp>
          <p:nvSpPr>
            <p:cNvPr id="62" name="Oval 61"/>
            <p:cNvSpPr/>
            <p:nvPr/>
          </p:nvSpPr>
          <p:spPr>
            <a:xfrm flipH="1">
              <a:off x="2401910" y="3069833"/>
              <a:ext cx="1899634" cy="1899634"/>
            </a:xfrm>
            <a:prstGeom prst="ellipse">
              <a:avLst/>
            </a:prstGeom>
            <a:noFill/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 rot="5400000" flipH="1">
              <a:off x="3281199" y="3949121"/>
              <a:ext cx="141056" cy="141058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4090109" y="1007980"/>
            <a:ext cx="3696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palm-index-r &lt;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index-base-z + index-base-r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1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5990" y="5398"/>
            <a:ext cx="4804242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Known Covariances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730363" y="231820"/>
            <a:ext cx="2962782" cy="5177307"/>
            <a:chOff x="3346662" y="663262"/>
            <a:chExt cx="3414383" cy="5966457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 flipH="1">
              <a:off x="5150528" y="5251604"/>
              <a:ext cx="862005" cy="8620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 flipH="1">
              <a:off x="4668925" y="5251604"/>
              <a:ext cx="862005" cy="8620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 flipH="1">
              <a:off x="5158978" y="5767714"/>
              <a:ext cx="862005" cy="8620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 flipH="1">
              <a:off x="4660478" y="5751453"/>
              <a:ext cx="862004" cy="8620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4116174" y="4069948"/>
              <a:ext cx="206132" cy="20613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1" name="Oval 10"/>
            <p:cNvSpPr/>
            <p:nvPr/>
          </p:nvSpPr>
          <p:spPr>
            <a:xfrm flipH="1">
              <a:off x="3346662" y="3347009"/>
              <a:ext cx="434755" cy="434754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3564481" y="3998734"/>
              <a:ext cx="535083" cy="53508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4072168" y="4566607"/>
              <a:ext cx="667226" cy="66711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4" name="Oval 13"/>
            <p:cNvSpPr/>
            <p:nvPr/>
          </p:nvSpPr>
          <p:spPr>
            <a:xfrm rot="3223901" flipH="1">
              <a:off x="3392210" y="2838539"/>
              <a:ext cx="368867" cy="37759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" name="Oval 14"/>
            <p:cNvSpPr/>
            <p:nvPr/>
          </p:nvSpPr>
          <p:spPr>
            <a:xfrm rot="3223901" flipH="1">
              <a:off x="3391851" y="2652000"/>
              <a:ext cx="299829" cy="29982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4255867" y="3826087"/>
              <a:ext cx="299828" cy="29982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4920580" y="4695521"/>
              <a:ext cx="822480" cy="822480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" name="Oval 17"/>
            <p:cNvSpPr/>
            <p:nvPr/>
          </p:nvSpPr>
          <p:spPr>
            <a:xfrm flipH="1">
              <a:off x="5429279" y="4713401"/>
              <a:ext cx="786719" cy="786720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4442405" y="4713401"/>
              <a:ext cx="786719" cy="786720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" name="Oval 19"/>
            <p:cNvSpPr/>
            <p:nvPr/>
          </p:nvSpPr>
          <p:spPr>
            <a:xfrm flipH="1">
              <a:off x="5346001" y="3188262"/>
              <a:ext cx="455405" cy="4554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5220608" y="3060567"/>
              <a:ext cx="697319" cy="697320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4844136" y="3181525"/>
              <a:ext cx="455405" cy="4554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" name="Oval 22"/>
            <p:cNvSpPr/>
            <p:nvPr/>
          </p:nvSpPr>
          <p:spPr>
            <a:xfrm flipH="1">
              <a:off x="4352923" y="3188262"/>
              <a:ext cx="455405" cy="4554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4715808" y="3060567"/>
              <a:ext cx="697319" cy="697320"/>
            </a:xfrm>
            <a:prstGeom prst="ellips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4234737" y="3079254"/>
              <a:ext cx="679440" cy="679440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5848794" y="3188262"/>
              <a:ext cx="455405" cy="45540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5733795" y="3076248"/>
              <a:ext cx="679440" cy="679440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337166" y="3415966"/>
              <a:ext cx="234619" cy="1713242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47" y="3424173"/>
              <a:ext cx="1483426" cy="0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 flipH="1">
              <a:off x="6098206" y="2858140"/>
              <a:ext cx="189688" cy="1896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1" name="Oval 30"/>
            <p:cNvSpPr/>
            <p:nvPr/>
          </p:nvSpPr>
          <p:spPr>
            <a:xfrm flipH="1">
              <a:off x="5540566" y="2854453"/>
              <a:ext cx="189688" cy="1896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2" name="Oval 31"/>
            <p:cNvSpPr/>
            <p:nvPr/>
          </p:nvSpPr>
          <p:spPr>
            <a:xfrm flipH="1">
              <a:off x="4452578" y="2856861"/>
              <a:ext cx="189688" cy="1896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4992481" y="2858979"/>
              <a:ext cx="189688" cy="1896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4547422" y="2954084"/>
              <a:ext cx="1645628" cy="0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35624" y="2954084"/>
              <a:ext cx="47338" cy="461881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flipH="1">
              <a:off x="4289121" y="2247675"/>
              <a:ext cx="412263" cy="41226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8" name="Oval 37"/>
            <p:cNvSpPr/>
            <p:nvPr/>
          </p:nvSpPr>
          <p:spPr>
            <a:xfrm flipH="1">
              <a:off x="4911253" y="2183349"/>
              <a:ext cx="412263" cy="41226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39" name="Oval 38"/>
            <p:cNvSpPr/>
            <p:nvPr/>
          </p:nvSpPr>
          <p:spPr>
            <a:xfrm flipH="1">
              <a:off x="5504100" y="2241723"/>
              <a:ext cx="412263" cy="41226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6093028" y="2331501"/>
              <a:ext cx="412263" cy="41226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1" name="Oval 40"/>
            <p:cNvSpPr/>
            <p:nvPr/>
          </p:nvSpPr>
          <p:spPr>
            <a:xfrm flipH="1">
              <a:off x="4222837" y="1497784"/>
              <a:ext cx="393524" cy="39352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42" name="Oval 41"/>
            <p:cNvSpPr/>
            <p:nvPr/>
          </p:nvSpPr>
          <p:spPr>
            <a:xfrm flipH="1">
              <a:off x="4939575" y="1429251"/>
              <a:ext cx="393524" cy="39352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5613567" y="1553636"/>
              <a:ext cx="393524" cy="39352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4" name="Oval 43"/>
            <p:cNvSpPr/>
            <p:nvPr/>
          </p:nvSpPr>
          <p:spPr>
            <a:xfrm flipH="1">
              <a:off x="6244526" y="1781141"/>
              <a:ext cx="393524" cy="393525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flipH="1">
              <a:off x="4179579" y="801737"/>
              <a:ext cx="356046" cy="35604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flipH="1">
              <a:off x="4992615" y="663262"/>
              <a:ext cx="356046" cy="35604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flipH="1">
              <a:off x="5744330" y="797819"/>
              <a:ext cx="356046" cy="35604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flipH="1">
              <a:off x="6404999" y="1269968"/>
              <a:ext cx="356046" cy="35604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6068385" y="1447991"/>
              <a:ext cx="510863" cy="1977546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66002" y="977302"/>
              <a:ext cx="351925" cy="2450923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73149" y="845085"/>
              <a:ext cx="95653" cy="2570971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352923" y="977302"/>
              <a:ext cx="225904" cy="2441434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832023" y="4265642"/>
              <a:ext cx="573755" cy="634525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832024" y="4173014"/>
              <a:ext cx="379034" cy="93263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71" idx="2"/>
            </p:cNvCxnSpPr>
            <p:nvPr/>
          </p:nvCxnSpPr>
          <p:spPr>
            <a:xfrm>
              <a:off x="3541764" y="2801914"/>
              <a:ext cx="26956" cy="266550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827703" y="3415968"/>
              <a:ext cx="248794" cy="1713240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574458" y="3415965"/>
              <a:ext cx="251589" cy="1713242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5063006" y="3415965"/>
              <a:ext cx="268814" cy="1713242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5573192" y="3415965"/>
              <a:ext cx="254512" cy="1713242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826047" y="3415965"/>
              <a:ext cx="240734" cy="1713242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826047" y="5129209"/>
              <a:ext cx="1001657" cy="0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571973" y="3017918"/>
              <a:ext cx="0" cy="562232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72047" y="2949298"/>
              <a:ext cx="515280" cy="476239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5581531" y="5690335"/>
              <a:ext cx="0" cy="537459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091478" y="6208838"/>
              <a:ext cx="490054" cy="0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091478" y="5690335"/>
              <a:ext cx="0" cy="537457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099927" y="5709615"/>
              <a:ext cx="481603" cy="0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05779" y="3973998"/>
              <a:ext cx="0" cy="926168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rot="5400000" flipH="1">
              <a:off x="4345741" y="4839259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 flipH="1">
              <a:off x="5282722" y="5084098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5400000" flipH="1">
              <a:off x="3521872" y="2974768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3491539" y="2754227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5400000" flipH="1">
              <a:off x="5025796" y="3369409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5400000" flipH="1">
              <a:off x="6535790" y="1401142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5400000" flipH="1">
              <a:off x="6399060" y="1931913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5400000" flipH="1">
              <a:off x="6252127" y="2490785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5400000" flipH="1">
              <a:off x="5878620" y="921514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5758318" y="1698152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5400000" flipH="1">
              <a:off x="5656103" y="2396603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 flipH="1">
              <a:off x="5064601" y="2335468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5400000" flipH="1">
              <a:off x="5120976" y="791649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5400000" flipH="1">
              <a:off x="5092861" y="1580367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 flipH="1">
              <a:off x="4303955" y="927288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5400000" flipH="1">
              <a:off x="4372178" y="1644817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 flipH="1">
              <a:off x="4443618" y="2401950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564481" y="3564384"/>
              <a:ext cx="267542" cy="701256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5400000" flipH="1">
              <a:off x="3785177" y="4221069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5400000" flipH="1">
              <a:off x="3521872" y="3507001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104" idx="6"/>
              <a:endCxn id="69" idx="6"/>
            </p:cNvCxnSpPr>
            <p:nvPr/>
          </p:nvCxnSpPr>
          <p:spPr>
            <a:xfrm>
              <a:off x="4215992" y="4128341"/>
              <a:ext cx="176597" cy="710917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623866" y="2948548"/>
              <a:ext cx="455426" cy="479384"/>
            </a:xfrm>
            <a:prstGeom prst="line">
              <a:avLst/>
            </a:prstGeom>
            <a:ln w="38100">
              <a:solidFill>
                <a:srgbClr val="C9C9C9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090603" y="2959620"/>
              <a:ext cx="477243" cy="464747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 rot="5400000" flipH="1">
              <a:off x="5527118" y="3378137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5400000" flipH="1">
              <a:off x="4497000" y="2902218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 flipH="1">
              <a:off x="6143061" y="2906974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 flipH="1">
              <a:off x="5589709" y="2899930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5400000" flipH="1">
              <a:off x="5042415" y="2904376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4580625" y="3415964"/>
              <a:ext cx="1495871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 rot="5400000" flipH="1">
              <a:off x="5775775" y="5079900"/>
              <a:ext cx="102847" cy="102848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 rot="5400000" flipH="1">
              <a:off x="4763540" y="5088030"/>
              <a:ext cx="102847" cy="102848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 rot="5400000" flipH="1">
              <a:off x="4524896" y="3369116"/>
              <a:ext cx="102847" cy="102848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 rot="5400000" flipH="1">
              <a:off x="6020386" y="3371944"/>
              <a:ext cx="102847" cy="102848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4209068" y="3973998"/>
              <a:ext cx="196712" cy="199015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>
              <a:spLocks noChangeAspect="1"/>
            </p:cNvSpPr>
            <p:nvPr/>
          </p:nvSpPr>
          <p:spPr>
            <a:xfrm rot="5400000" flipH="1">
              <a:off x="4349782" y="3924811"/>
              <a:ext cx="102847" cy="102848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 flipH="1">
              <a:off x="4169144" y="4128341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V="1">
              <a:off x="5069097" y="5707206"/>
              <a:ext cx="498202" cy="516867"/>
            </a:xfrm>
            <a:prstGeom prst="line">
              <a:avLst/>
            </a:prstGeom>
            <a:ln w="44450">
              <a:solidFill>
                <a:srgbClr val="C9C9C9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 rot="5400000" flipH="1">
              <a:off x="5039875" y="5663015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5400000" flipH="1">
              <a:off x="5535685" y="5663015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 rot="5400000" flipH="1">
              <a:off x="5536379" y="6160207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 rot="5400000" flipH="1">
              <a:off x="5037483" y="6161990"/>
              <a:ext cx="93696" cy="93697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946597" y="199624"/>
            <a:ext cx="4456090" cy="0"/>
          </a:xfrm>
          <a:prstGeom prst="line">
            <a:avLst/>
          </a:prstGeom>
          <a:ln w="28575">
            <a:solidFill>
              <a:srgbClr val="3D83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75763" y="5428444"/>
            <a:ext cx="4649274" cy="0"/>
          </a:xfrm>
          <a:prstGeom prst="line">
            <a:avLst/>
          </a:prstGeom>
          <a:ln w="28575">
            <a:solidFill>
              <a:srgbClr val="3D83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292180" y="215542"/>
            <a:ext cx="0" cy="5206148"/>
          </a:xfrm>
          <a:prstGeom prst="straightConnector1">
            <a:avLst/>
          </a:prstGeom>
          <a:ln w="28575">
            <a:solidFill>
              <a:srgbClr val="3D837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92099" y="2831494"/>
            <a:ext cx="1362103" cy="0"/>
          </a:xfrm>
          <a:prstGeom prst="line">
            <a:avLst/>
          </a:prstGeom>
          <a:ln w="28575">
            <a:solidFill>
              <a:srgbClr val="3D83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076423" y="199624"/>
            <a:ext cx="0" cy="2631870"/>
          </a:xfrm>
          <a:prstGeom prst="straightConnector1">
            <a:avLst/>
          </a:prstGeom>
          <a:ln w="28575">
            <a:solidFill>
              <a:srgbClr val="3D837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57249" y="2328886"/>
            <a:ext cx="0" cy="2100049"/>
          </a:xfrm>
          <a:prstGeom prst="straightConnector1">
            <a:avLst/>
          </a:prstGeom>
          <a:ln w="28575">
            <a:solidFill>
              <a:srgbClr val="3D837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200275" y="2334529"/>
            <a:ext cx="719454" cy="0"/>
          </a:xfrm>
          <a:prstGeom prst="line">
            <a:avLst/>
          </a:prstGeom>
          <a:ln w="28575">
            <a:solidFill>
              <a:srgbClr val="3D83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995022" y="4422496"/>
            <a:ext cx="924707" cy="0"/>
          </a:xfrm>
          <a:prstGeom prst="line">
            <a:avLst/>
          </a:prstGeom>
          <a:ln w="28575">
            <a:solidFill>
              <a:srgbClr val="3D83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685044" y="4213288"/>
            <a:ext cx="0" cy="1994329"/>
          </a:xfrm>
          <a:prstGeom prst="line">
            <a:avLst/>
          </a:prstGeom>
          <a:ln w="28575">
            <a:solidFill>
              <a:srgbClr val="3D83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16536" y="4160594"/>
            <a:ext cx="0" cy="2047023"/>
          </a:xfrm>
          <a:prstGeom prst="line">
            <a:avLst/>
          </a:prstGeom>
          <a:ln w="28575">
            <a:solidFill>
              <a:srgbClr val="3D83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684181" y="5927178"/>
            <a:ext cx="1522533" cy="0"/>
          </a:xfrm>
          <a:prstGeom prst="line">
            <a:avLst/>
          </a:prstGeom>
          <a:ln w="28575">
            <a:solidFill>
              <a:srgbClr val="3D837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/>
              <p:cNvSpPr txBox="1"/>
              <p:nvPr/>
            </p:nvSpPr>
            <p:spPr>
              <a:xfrm>
                <a:off x="924395" y="2530418"/>
                <a:ext cx="279692" cy="28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95" y="2530418"/>
                <a:ext cx="279692" cy="289375"/>
              </a:xfrm>
              <a:prstGeom prst="rect">
                <a:avLst/>
              </a:prstGeom>
              <a:blipFill>
                <a:blip r:embed="rId2"/>
                <a:stretch>
                  <a:fillRect l="-30435" t="-20833" r="-47826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3337143" y="6036692"/>
                <a:ext cx="285014" cy="28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43" y="6036692"/>
                <a:ext cx="285014" cy="289375"/>
              </a:xfrm>
              <a:prstGeom prst="rect">
                <a:avLst/>
              </a:prstGeom>
              <a:blipFill>
                <a:blip r:embed="rId3"/>
                <a:stretch>
                  <a:fillRect l="-29787" t="-20833" r="-48936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4724329" y="3317821"/>
                <a:ext cx="285014" cy="28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29" y="3317821"/>
                <a:ext cx="285014" cy="289375"/>
              </a:xfrm>
              <a:prstGeom prst="rect">
                <a:avLst/>
              </a:prstGeom>
              <a:blipFill>
                <a:blip r:embed="rId4"/>
                <a:stretch>
                  <a:fillRect l="-29787" t="-20833" r="-4680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2205194" y="598240"/>
                <a:ext cx="277127" cy="28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94" y="598240"/>
                <a:ext cx="277127" cy="289375"/>
              </a:xfrm>
              <a:prstGeom prst="rect">
                <a:avLst/>
              </a:prstGeom>
              <a:blipFill>
                <a:blip r:embed="rId5"/>
                <a:stretch>
                  <a:fillRect l="-31111" t="-20833" r="-4888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3343679" y="3076247"/>
                <a:ext cx="285014" cy="28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679" y="3076247"/>
                <a:ext cx="285014" cy="289375"/>
              </a:xfrm>
              <a:prstGeom prst="rect">
                <a:avLst/>
              </a:prstGeom>
              <a:blipFill>
                <a:blip r:embed="rId6"/>
                <a:stretch>
                  <a:fillRect l="-30435" t="-23404" r="-50000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4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8" t="2552" b="3510"/>
          <a:stretch/>
        </p:blipFill>
        <p:spPr>
          <a:xfrm>
            <a:off x="1560903" y="866366"/>
            <a:ext cx="9051903" cy="5838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Square-rooting the kernel</a:t>
            </a:r>
          </a:p>
        </p:txBody>
      </p:sp>
    </p:spTree>
    <p:extLst>
      <p:ext uri="{BB962C8B-B14F-4D97-AF65-F5344CB8AC3E}">
        <p14:creationId xmlns:p14="http://schemas.microsoft.com/office/powerpoint/2010/main" val="737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7133502" y="2806182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3" idx="7"/>
          </p:cNvCxnSpPr>
          <p:nvPr/>
        </p:nvCxnSpPr>
        <p:spPr>
          <a:xfrm flipH="1">
            <a:off x="6815310" y="3073383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832406" y="3823187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2" idx="7"/>
          </p:cNvCxnSpPr>
          <p:nvPr/>
        </p:nvCxnSpPr>
        <p:spPr>
          <a:xfrm flipH="1">
            <a:off x="4315695" y="3812035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 flipH="1" flipV="1">
            <a:off x="432358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7"/>
            <a:endCxn id="24" idx="3"/>
          </p:cNvCxnSpPr>
          <p:nvPr/>
        </p:nvCxnSpPr>
        <p:spPr>
          <a:xfrm flipH="1">
            <a:off x="4296646" y="3073383"/>
            <a:ext cx="341918" cy="226092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Data energies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358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352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548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8548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8548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364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1622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endCxn id="54" idx="0"/>
          </p:cNvCxnSpPr>
          <p:nvPr/>
        </p:nvCxnSpPr>
        <p:spPr>
          <a:xfrm flipH="1" flipV="1">
            <a:off x="684199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4199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9193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389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0389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0389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704070" y="2672074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13567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25703" y="3211020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25784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7920" y="3410726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90343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02560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5693" y="1762325"/>
            <a:ext cx="2315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m2d – model to data energy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13931" y="1668458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2222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63" idx="2"/>
          </p:cNvCxnSpPr>
          <p:nvPr/>
        </p:nvCxnSpPr>
        <p:spPr>
          <a:xfrm flipH="1" flipV="1">
            <a:off x="1754217" y="3844377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1757404" y="3105724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761307" y="3644672"/>
            <a:ext cx="505656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2109" y="2531178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12045" y="306762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28864" y="3606572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1081" y="3806278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26904" y="360407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26787" y="3067625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23207" y="3807154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blipFill>
                <a:blip r:embed="rId6"/>
                <a:stretch>
                  <a:fillRect l="-18421" r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blipFill>
                <a:blip r:embed="rId8"/>
                <a:stretch>
                  <a:fillRect l="-113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blipFill>
                <a:blip r:embed="rId9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blipFill>
                <a:blip r:embed="rId10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blipFill>
                <a:blip r:embed="rId11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blipFill>
                <a:blip r:embed="rId15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84542" y="1762325"/>
            <a:ext cx="2353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d2m – data to model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blipFill>
                <a:blip r:embed="rId16"/>
                <a:stretch>
                  <a:fillRect l="-1730" t="-144186" r="-2491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blipFill>
                <a:blip r:embed="rId17"/>
                <a:stretch>
                  <a:fillRect l="-1684" t="-144186" r="-21212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blipFill>
                <a:blip r:embed="rId18"/>
                <a:stretch>
                  <a:fillRect l="-20821" t="-75152" r="-12023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blipFill>
                <a:blip r:embed="rId19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9804045" y="2900049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3" idx="7"/>
          </p:cNvCxnSpPr>
          <p:nvPr/>
        </p:nvCxnSpPr>
        <p:spPr>
          <a:xfrm flipH="1">
            <a:off x="9485853" y="3167250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502949" y="3917054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04" idx="0"/>
          </p:cNvCxnSpPr>
          <p:nvPr/>
        </p:nvCxnSpPr>
        <p:spPr>
          <a:xfrm flipH="1" flipV="1">
            <a:off x="9512541" y="2581543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12541" y="2619643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762477" y="3156091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474441" y="2581543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4440" y="3328302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474440" y="4075061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blipFill>
                <a:blip r:embed="rId20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9374613" y="2765941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84110" y="3695037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596246" y="3304887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796327" y="3894743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08463" y="3504593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02512" y="1665505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fixed 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BA469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blipFill>
                <a:blip r:embed="rId21"/>
                <a:stretch>
                  <a:fillRect l="-20821" t="-75152" r="-12610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blipFill>
                <a:blip r:embed="rId23"/>
                <a:stretch>
                  <a:fillRect l="-15625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H="1" flipV="1">
            <a:off x="9530830" y="2636408"/>
            <a:ext cx="78001" cy="166139"/>
          </a:xfrm>
          <a:prstGeom prst="line">
            <a:avLst/>
          </a:prstGeom>
          <a:ln w="28575">
            <a:solidFill>
              <a:srgbClr val="BA469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9581515" y="277244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6437210" y="616420"/>
            <a:ext cx="2936994" cy="3111910"/>
          </a:xfrm>
          <a:prstGeom prst="rect">
            <a:avLst/>
          </a:prstGeom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3499287" y="616420"/>
            <a:ext cx="2936994" cy="3111910"/>
          </a:xfrm>
          <a:prstGeom prst="rect">
            <a:avLst/>
          </a:prstGeom>
          <a:ln w="12700">
            <a:noFill/>
          </a:ln>
        </p:spPr>
      </p:pic>
      <p:sp>
        <p:nvSpPr>
          <p:cNvPr id="74" name="Oval 73"/>
          <p:cNvSpPr/>
          <p:nvPr/>
        </p:nvSpPr>
        <p:spPr>
          <a:xfrm>
            <a:off x="5501148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54557" y="1685398"/>
            <a:ext cx="750379" cy="19427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018724" y="1661486"/>
            <a:ext cx="541934" cy="19681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43118" y="1642374"/>
            <a:ext cx="761818" cy="7658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304439" y="1678024"/>
            <a:ext cx="224416" cy="165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8439071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8168944" y="1345323"/>
            <a:ext cx="329638" cy="31616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475121" y="1186919"/>
            <a:ext cx="31803" cy="4780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693807" y="616420"/>
            <a:ext cx="3083223" cy="3310523"/>
            <a:chOff x="3945194" y="1417250"/>
            <a:chExt cx="3209598" cy="3446215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/>
            <a:srcRect l="17571" t="15738" r="23470" b="15452"/>
            <a:stretch/>
          </p:blipFill>
          <p:spPr>
            <a:xfrm>
              <a:off x="3945194" y="1622323"/>
              <a:ext cx="2936994" cy="311191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09" name="Straight Connector 108"/>
            <p:cNvCxnSpPr/>
            <p:nvPr/>
          </p:nvCxnSpPr>
          <p:spPr>
            <a:xfrm flipV="1">
              <a:off x="4046220" y="1432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472994" y="1813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472994" y="1897380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6798874" y="3202305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798874" y="3423285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090035" y="1562100"/>
              <a:ext cx="1426774" cy="381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599917" y="2007870"/>
              <a:ext cx="1325880" cy="1304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969407" y="3423285"/>
              <a:ext cx="0" cy="12268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6960" y="465010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156960" y="34232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86254" y="21659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/>
            <p:cNvSpPr/>
            <p:nvPr/>
          </p:nvSpPr>
          <p:spPr>
            <a:xfrm rot="16200000">
              <a:off x="6515100" y="4436745"/>
              <a:ext cx="426720" cy="42672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/>
            <p:cNvSpPr/>
            <p:nvPr/>
          </p:nvSpPr>
          <p:spPr>
            <a:xfrm rot="16200000">
              <a:off x="6383196" y="3206115"/>
              <a:ext cx="434340" cy="426720"/>
            </a:xfrm>
            <a:prstGeom prst="arc">
              <a:avLst>
                <a:gd name="adj1" fmla="val 16200000"/>
                <a:gd name="adj2" fmla="val 2013098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Arc 121"/>
            <p:cNvSpPr/>
            <p:nvPr/>
          </p:nvSpPr>
          <p:spPr>
            <a:xfrm rot="16200000">
              <a:off x="5102116" y="1949450"/>
              <a:ext cx="426720" cy="426720"/>
            </a:xfrm>
            <a:prstGeom prst="arc">
              <a:avLst>
                <a:gd name="adj1" fmla="val 16200000"/>
                <a:gd name="adj2" fmla="val 1771388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813726" y="4652009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111" t="-2273" r="-13333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1111" t="-2273" r="-11111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11364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11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727" r="-11364" b="-20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blipFill>
                <a:blip r:embed="rId14"/>
                <a:stretch>
                  <a:fillRect l="-31818" t="-2273" r="-11364" b="-38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Picture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1726" y="3721607"/>
            <a:ext cx="3695700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blipFill>
                <a:blip r:embed="rId17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blipFill>
                <a:blip r:embed="rId18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7424291" y="3983858"/>
            <a:ext cx="88490" cy="8849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" y="887406"/>
            <a:ext cx="12148078" cy="49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961" y="1386840"/>
            <a:ext cx="3512820" cy="3238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39" y="1326253"/>
            <a:ext cx="3535681" cy="32990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1172" y="129851"/>
            <a:ext cx="10868885" cy="78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Comparing with [Taylor et al. 2016] on </a:t>
            </a:r>
            <a:r>
              <a:rPr lang="en-US" sz="4000"/>
              <a:t>NUY dat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427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9" y="1671608"/>
            <a:ext cx="11013733" cy="344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blipFill>
                <a:blip r:embed="rId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0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54"/>
            <a:ext cx="4358950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  <a:ea typeface="+mn-ea"/>
                <a:cs typeface="+mn-cs"/>
              </a:rPr>
              <a:t>Adding new dofs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9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Edit shape chains</a:t>
            </a:r>
          </a:p>
          <a:p>
            <a:r>
              <a:rPr lang="en-US" sz="1800" dirty="0"/>
              <a:t>Change SHAPE_MAX_LENGTH</a:t>
            </a:r>
          </a:p>
          <a:p>
            <a:r>
              <a:rPr lang="en-US" sz="1800" dirty="0"/>
              <a:t>Edit block-id to beta-id</a:t>
            </a:r>
          </a:p>
          <a:p>
            <a:r>
              <a:rPr lang="en-US" sz="1800" dirty="0"/>
              <a:t>Set up phalange, type and limit of new dofs</a:t>
            </a:r>
          </a:p>
          <a:p>
            <a:r>
              <a:rPr lang="en-US" sz="1800" dirty="0"/>
              <a:t>Set up damping</a:t>
            </a:r>
          </a:p>
          <a:p>
            <a:r>
              <a:rPr lang="en-US" sz="1800" dirty="0"/>
              <a:t>Serialize-beta-</a:t>
            </a:r>
            <a:r>
              <a:rPr lang="en-US" sz="1800" dirty="0" err="1"/>
              <a:t>infos</a:t>
            </a:r>
            <a:endParaRPr lang="en-US" sz="1800" dirty="0"/>
          </a:p>
          <a:p>
            <a:r>
              <a:rPr lang="en-US" sz="1800" dirty="0"/>
              <a:t>Edit update-beta</a:t>
            </a:r>
          </a:p>
          <a:p>
            <a:r>
              <a:rPr lang="en-US" sz="1800" dirty="0"/>
              <a:t>Edit get-beta</a:t>
            </a:r>
          </a:p>
          <a:p>
            <a:r>
              <a:rPr lang="en-US" sz="1800"/>
              <a:t>Edit update-beta-double</a:t>
            </a:r>
            <a:endParaRPr lang="en-US" sz="1800" dirty="0"/>
          </a:p>
          <a:p>
            <a:r>
              <a:rPr lang="en-US" sz="1800" dirty="0"/>
              <a:t>Edit Jacobians on </a:t>
            </a:r>
            <a:r>
              <a:rPr lang="en-US" sz="1800" dirty="0" err="1"/>
              <a:t>Cuda</a:t>
            </a:r>
            <a:endParaRPr lang="en-US" sz="1800" dirty="0"/>
          </a:p>
          <a:p>
            <a:r>
              <a:rPr lang="en-US" sz="1800" dirty="0"/>
              <a:t>Edit update-phalanges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6393" y="575790"/>
            <a:ext cx="993856" cy="3987367"/>
            <a:chOff x="6221715" y="1228933"/>
            <a:chExt cx="993856" cy="3987367"/>
          </a:xfrm>
        </p:grpSpPr>
        <p:sp>
          <p:nvSpPr>
            <p:cNvPr id="10" name="Rectangle 9"/>
            <p:cNvSpPr/>
            <p:nvPr/>
          </p:nvSpPr>
          <p:spPr>
            <a:xfrm>
              <a:off x="6221718" y="3304924"/>
              <a:ext cx="993849" cy="526695"/>
            </a:xfrm>
            <a:prstGeom prst="rect">
              <a:avLst/>
            </a:prstGeom>
            <a:solidFill>
              <a:srgbClr val="EFB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722" y="1918956"/>
              <a:ext cx="993849" cy="526695"/>
            </a:xfrm>
            <a:prstGeom prst="rect">
              <a:avLst/>
            </a:prstGeom>
            <a:solidFill>
              <a:srgbClr val="90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1715" y="3999582"/>
              <a:ext cx="993849" cy="526695"/>
            </a:xfrm>
            <a:prstGeom prst="rect">
              <a:avLst/>
            </a:prstGeom>
            <a:solidFill>
              <a:srgbClr val="D9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1719" y="1228933"/>
              <a:ext cx="993849" cy="526695"/>
            </a:xfrm>
            <a:prstGeom prst="rect">
              <a:avLst/>
            </a:prstGeom>
            <a:solidFill>
              <a:srgbClr val="3D83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21715" y="4689605"/>
              <a:ext cx="993849" cy="526695"/>
            </a:xfrm>
            <a:prstGeom prst="rect">
              <a:avLst/>
            </a:prstGeom>
            <a:solidFill>
              <a:srgbClr val="B3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1718" y="2610266"/>
              <a:ext cx="993849" cy="52669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3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52839" y="102946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6130" y="3094380"/>
            <a:ext cx="229923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6991" y="752447"/>
            <a:ext cx="153021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030" y="752447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7201" y="752447"/>
            <a:ext cx="87383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blipFill>
                <a:blip r:embed="rId2"/>
                <a:stretch>
                  <a:fillRect l="-14583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9444" t="-22222" r="-47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blipFill>
                <a:blip r:embed="rId4"/>
                <a:stretch>
                  <a:fillRect l="-20833" r="-41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18453" y="690879"/>
            <a:ext cx="2637600" cy="2638106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8453" y="690879"/>
            <a:ext cx="1530210" cy="152971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blipFill>
                <a:blip r:embed="rId5"/>
                <a:stretch>
                  <a:fillRect l="-16667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48663" y="2220597"/>
            <a:ext cx="873830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blipFill>
                <a:blip r:embed="rId6"/>
                <a:stretch>
                  <a:fillRect l="-20833" r="-416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blipFill>
                <a:blip r:embed="rId7"/>
                <a:stretch>
                  <a:fillRect l="-22857" t="-18919" r="-45714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622494" y="1029461"/>
            <a:ext cx="233559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6033971" y="2614293"/>
            <a:ext cx="233559" cy="1195824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8172" y="5208256"/>
            <a:ext cx="233559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2839" y="401764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solidFill>
                <a:srgbClr val="F8CBAD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blipFill>
                <a:blip r:embed="rId8"/>
                <a:stretch>
                  <a:fillRect l="-16667" r="-2083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blipFill>
                <a:blip r:embed="rId9"/>
                <a:stretch>
                  <a:fillRect l="-22857" t="-18919" r="-48571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748663" y="4017644"/>
            <a:ext cx="233559" cy="1191133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6033726" y="4727892"/>
            <a:ext cx="233559" cy="1195332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9171" y="752446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blipFill>
                <a:blip r:embed="rId10"/>
                <a:stretch>
                  <a:fillRect l="-24324" t="-18919" r="-5135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859690" y="3328986"/>
            <a:ext cx="225559" cy="232034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1690" y="2220596"/>
            <a:ext cx="233559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7068465" y="3004811"/>
            <a:ext cx="233559" cy="88177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18453" y="691284"/>
            <a:ext cx="2866796" cy="2871194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blipFill>
                <a:blip r:embed="rId11"/>
                <a:stretch>
                  <a:fillRect l="-31429" t="-18919" r="-5142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218453" y="690811"/>
            <a:ext cx="2400404" cy="2404023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552759" y="2793386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57883" y="2546042"/>
            <a:ext cx="1107026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0706" y="106530"/>
            <a:ext cx="873830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487" y="106310"/>
            <a:ext cx="2673218" cy="494117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699" y="106309"/>
            <a:ext cx="233559" cy="2439733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6667" t="-18919" r="-50000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blipFill>
                <a:blip r:embed="rId4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674172" y="106530"/>
            <a:ext cx="233559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blipFill>
                <a:blip r:embed="rId5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999290" y="105242"/>
            <a:ext cx="3790507" cy="3790800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65343" y="2546042"/>
            <a:ext cx="233559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blipFill>
                <a:blip r:embed="rId7"/>
                <a:stretch>
                  <a:fillRect l="-22857" t="-22222" r="-4857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998949" y="1063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90" y="105242"/>
            <a:ext cx="1107026" cy="2440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blipFill>
                <a:blip r:embed="rId8"/>
                <a:stretch>
                  <a:fillRect l="-22857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105941" y="12151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34783" y="14491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44046" y="25579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77605" y="2791910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551435" y="3662042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blipFill>
                <a:blip r:embed="rId9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blipFill>
                <a:blip r:embed="rId12"/>
                <a:stretch>
                  <a:fillRect l="-38462" r="-346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blipFill>
                <a:blip r:embed="rId13"/>
                <a:stretch>
                  <a:fillRect l="-38462" t="-21622" r="-6923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05633" y="105243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441032" y="777711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43605" y="1447428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6772020" y="2121986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997579" y="3341877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77604" y="105242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79343" y="1447413"/>
            <a:ext cx="874800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5232024" y="2559710"/>
            <a:ext cx="873073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6566715" y="2558097"/>
            <a:ext cx="873073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644165" y="6350595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429137" y="4132176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blipFill>
                <a:blip r:embed="rId14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9535821" y="4131109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8867667" y="4805754"/>
            <a:ext cx="234000" cy="1102309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768736" y="4131738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8664230" y="5242807"/>
            <a:ext cx="871986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645489" y="5473909"/>
            <a:ext cx="233559" cy="87597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766578" y="5475087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blipFill>
                <a:blip r:embed="rId15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blipFill>
                <a:blip r:embed="rId16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 rot="16200000">
            <a:off x="10090309" y="6030430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29136" y="4130042"/>
            <a:ext cx="2449911" cy="245456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36129" y="5235896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blipFill>
                <a:blip r:embed="rId17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blipFill>
                <a:blip r:embed="rId18"/>
                <a:stretch>
                  <a:fillRect l="-20000" t="-18919" r="-51429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blipFill>
                <a:blip r:embed="rId19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79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112538</TotalTime>
  <Words>2371</Words>
  <Application>Microsoft Office PowerPoint</Application>
  <PresentationFormat>Widescreen</PresentationFormat>
  <Paragraphs>441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dofs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557</cp:revision>
  <dcterms:created xsi:type="dcterms:W3CDTF">2016-09-06T14:55:02Z</dcterms:created>
  <dcterms:modified xsi:type="dcterms:W3CDTF">2017-03-21T16:13:40Z</dcterms:modified>
</cp:coreProperties>
</file>