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2" r:id="rId2"/>
    <p:sldId id="313" r:id="rId3"/>
    <p:sldId id="318" r:id="rId4"/>
    <p:sldId id="266" r:id="rId5"/>
    <p:sldId id="371" r:id="rId6"/>
    <p:sldId id="360" r:id="rId7"/>
    <p:sldId id="364" r:id="rId8"/>
    <p:sldId id="329" r:id="rId9"/>
    <p:sldId id="367" r:id="rId10"/>
    <p:sldId id="370" r:id="rId11"/>
    <p:sldId id="363" r:id="rId12"/>
    <p:sldId id="372" r:id="rId13"/>
    <p:sldId id="3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scellaneous" id="{D8E878B1-3FDC-4F16-8573-6078175BC045}">
          <p14:sldIdLst>
            <p14:sldId id="312"/>
            <p14:sldId id="313"/>
            <p14:sldId id="318"/>
            <p14:sldId id="266"/>
            <p14:sldId id="371"/>
            <p14:sldId id="360"/>
            <p14:sldId id="364"/>
          </p14:sldIdLst>
        </p14:section>
        <p14:section name="Batch" id="{844347DC-8677-4FC7-9070-ABDA707169E3}">
          <p14:sldIdLst>
            <p14:sldId id="329"/>
            <p14:sldId id="367"/>
            <p14:sldId id="370"/>
          </p14:sldIdLst>
        </p14:section>
        <p14:section name="Semantics" id="{D50FB6FE-CA87-43E2-A687-012FD706882F}">
          <p14:sldIdLst>
            <p14:sldId id="363"/>
            <p14:sldId id="372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887A"/>
    <a:srgbClr val="C9C9C9"/>
    <a:srgbClr val="D1D1D1"/>
    <a:srgbClr val="9F9F9F"/>
    <a:srgbClr val="99CDB5"/>
    <a:srgbClr val="E09588"/>
    <a:srgbClr val="E4A398"/>
    <a:srgbClr val="FBC9B3"/>
    <a:srgbClr val="BFBFBF"/>
    <a:srgbClr val="3D8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 autoAdjust="0"/>
    <p:restoredTop sz="94783" autoAdjust="0"/>
  </p:normalViewPr>
  <p:slideViewPr>
    <p:cSldViewPr snapToGrid="0">
      <p:cViewPr>
        <p:scale>
          <a:sx n="100" d="100"/>
          <a:sy n="100" d="100"/>
        </p:scale>
        <p:origin x="1541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72D2-8C6B-43CF-BA26-6FBE1981829C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C116-FCA2-43FC-8A02-8BBDA63C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C116-FCA2-43FC-8A02-8BBDA63C3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3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C116-FCA2-43FC-8A02-8BBDA63C3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3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7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60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6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62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7890-242A-4A7F-882E-CF60CB35266F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3" Type="http://schemas.microsoft.com/office/2007/relationships/hdphoto" Target="../media/hdphoto1.wdp"/><Relationship Id="rId7" Type="http://schemas.openxmlformats.org/officeDocument/2006/relationships/image" Target="../media/image27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4.png"/><Relationship Id="rId11" Type="http://schemas.openxmlformats.org/officeDocument/2006/relationships/image" Target="../media/image279.png"/><Relationship Id="rId5" Type="http://schemas.openxmlformats.org/officeDocument/2006/relationships/image" Target="../media/image273.png"/><Relationship Id="rId10" Type="http://schemas.openxmlformats.org/officeDocument/2006/relationships/image" Target="../media/image278.png"/><Relationship Id="rId4" Type="http://schemas.openxmlformats.org/officeDocument/2006/relationships/image" Target="../media/image272.png"/><Relationship Id="rId9" Type="http://schemas.openxmlformats.org/officeDocument/2006/relationships/image" Target="../media/image27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18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9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image" Target="../media/image157.png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23" Type="http://schemas.openxmlformats.org/officeDocument/2006/relationships/image" Target="../media/image178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Relationship Id="rId22" Type="http://schemas.openxmlformats.org/officeDocument/2006/relationships/image" Target="../media/image17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5" Type="http://schemas.openxmlformats.org/officeDocument/2006/relationships/image" Target="../media/image3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1.png"/><Relationship Id="rId3" Type="http://schemas.openxmlformats.org/officeDocument/2006/relationships/image" Target="../media/image1960.png"/><Relationship Id="rId7" Type="http://schemas.openxmlformats.org/officeDocument/2006/relationships/image" Target="../media/image2411.png"/><Relationship Id="rId2" Type="http://schemas.openxmlformats.org/officeDocument/2006/relationships/image" Target="../media/image1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0.png"/><Relationship Id="rId11" Type="http://schemas.openxmlformats.org/officeDocument/2006/relationships/image" Target="../media/image2441.png"/><Relationship Id="rId5" Type="http://schemas.openxmlformats.org/officeDocument/2006/relationships/image" Target="../media/image1980.png"/><Relationship Id="rId10" Type="http://schemas.openxmlformats.org/officeDocument/2006/relationships/image" Target="../media/image2020.png"/><Relationship Id="rId4" Type="http://schemas.openxmlformats.org/officeDocument/2006/relationships/image" Target="../media/image1970.png"/><Relationship Id="rId9" Type="http://schemas.openxmlformats.org/officeDocument/2006/relationships/image" Target="../media/image24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0.png"/><Relationship Id="rId13" Type="http://schemas.openxmlformats.org/officeDocument/2006/relationships/image" Target="../media/image266.png"/><Relationship Id="rId18" Type="http://schemas.openxmlformats.org/officeDocument/2006/relationships/image" Target="../media/image269.png"/><Relationship Id="rId3" Type="http://schemas.openxmlformats.org/officeDocument/2006/relationships/image" Target="../media/image2410.png"/><Relationship Id="rId7" Type="http://schemas.openxmlformats.org/officeDocument/2006/relationships/image" Target="../media/image2450.png"/><Relationship Id="rId12" Type="http://schemas.openxmlformats.org/officeDocument/2006/relationships/image" Target="../media/image2650.png"/><Relationship Id="rId17" Type="http://schemas.openxmlformats.org/officeDocument/2006/relationships/image" Target="../media/image26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0.png"/><Relationship Id="rId5" Type="http://schemas.openxmlformats.org/officeDocument/2006/relationships/image" Target="../media/image2430.png"/><Relationship Id="rId15" Type="http://schemas.openxmlformats.org/officeDocument/2006/relationships/image" Target="../media/image2490.png"/><Relationship Id="rId19" Type="http://schemas.openxmlformats.org/officeDocument/2006/relationships/image" Target="../media/image270.png"/><Relationship Id="rId4" Type="http://schemas.openxmlformats.org/officeDocument/2006/relationships/image" Target="../media/image2420.png"/><Relationship Id="rId9" Type="http://schemas.openxmlformats.org/officeDocument/2006/relationships/image" Target="../media/image2470.png"/><Relationship Id="rId14" Type="http://schemas.openxmlformats.org/officeDocument/2006/relationships/image" Target="../media/image24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32" y="42672"/>
            <a:ext cx="119664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Iteratively reweighted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3296" y="1085669"/>
                <a:ext cx="3901440" cy="5535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700" b="0" dirty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Original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r>
                  <a:rPr lang="en-US" sz="1700" dirty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Robust version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3D837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160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3D8377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3D8377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=0  (∗)</m:t>
                      </m:r>
                    </m:oMath>
                  </m:oMathPara>
                </a14:m>
                <a:endParaRPr lang="en-US" sz="1600" dirty="0">
                  <a:solidFill>
                    <a:srgbClr val="BA4691"/>
                  </a:solidFill>
                </a:endParaRP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rgbClr val="448C6A"/>
                  </a:solidFill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" y="1085669"/>
                <a:ext cx="3901440" cy="5535041"/>
              </a:xfrm>
              <a:prstGeom prst="rect">
                <a:avLst/>
              </a:prstGeom>
              <a:blipFill>
                <a:blip r:embed="rId2"/>
                <a:stretch>
                  <a:fillRect l="-3281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10784" y="1004278"/>
                <a:ext cx="3840480" cy="1822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The system (*) is solving the problem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1600">
                  <a:solidFill>
                    <a:srgbClr val="448C6A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>
                    <a:solidFill>
                      <a:schemeClr val="bg1">
                        <a:lumMod val="50000"/>
                      </a:schemeClr>
                    </a:solidFill>
                  </a:rPr>
                  <a:t>since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784" y="1004278"/>
                <a:ext cx="3840480" cy="1822487"/>
              </a:xfrm>
              <a:prstGeom prst="rect">
                <a:avLst/>
              </a:prstGeom>
              <a:blipFill>
                <a:blip r:embed="rId3"/>
                <a:stretch>
                  <a:fillRect l="-794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081" y="105881"/>
            <a:ext cx="10076731" cy="6609325"/>
            <a:chOff x="132081" y="105881"/>
            <a:chExt cx="10076731" cy="6609325"/>
          </a:xfrm>
        </p:grpSpPr>
        <p:sp>
          <p:nvSpPr>
            <p:cNvPr id="69" name="Rectangle 68"/>
            <p:cNvSpPr/>
            <p:nvPr/>
          </p:nvSpPr>
          <p:spPr>
            <a:xfrm>
              <a:off x="6626997" y="6599723"/>
              <a:ext cx="69179" cy="74237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4622092" y="5100573"/>
              <a:ext cx="74235" cy="3072539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26997" y="3109958"/>
              <a:ext cx="69179" cy="30600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082" y="6169960"/>
              <a:ext cx="439408" cy="429764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1428002" y="4904785"/>
              <a:ext cx="425514" cy="296436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480" y="136359"/>
              <a:ext cx="432010" cy="29736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557045" y="5679842"/>
              <a:ext cx="233559" cy="2340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1114" y="3109959"/>
              <a:ext cx="2968281" cy="3060000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28022" y="134122"/>
              <a:ext cx="3064500" cy="2975837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3132524" y="3109960"/>
              <a:ext cx="3059998" cy="3059999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>
            <a:xfrm>
              <a:off x="158924" y="136361"/>
              <a:ext cx="2973600" cy="29736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5000"/>
                      </a14:imgEffect>
                      <a14:imgEffect>
                        <a14:brightnessContrast bright="28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081" y="105881"/>
              <a:ext cx="6634480" cy="6609325"/>
            </a:xfrm>
            <a:prstGeom prst="rect">
              <a:avLst/>
            </a:prstGeom>
          </p:spPr>
        </p:pic>
        <p:sp>
          <p:nvSpPr>
            <p:cNvPr id="22" name="Rectangle 21"/>
            <p:cNvSpPr>
              <a:spLocks/>
            </p:cNvSpPr>
            <p:nvPr/>
          </p:nvSpPr>
          <p:spPr>
            <a:xfrm>
              <a:off x="158923" y="136360"/>
              <a:ext cx="6033600" cy="6033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158576" y="136360"/>
              <a:ext cx="6537600" cy="6537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76402" y="510201"/>
              <a:ext cx="1191518" cy="119113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49693" y="2575119"/>
              <a:ext cx="229923" cy="234605"/>
            </a:xfrm>
            <a:prstGeom prst="rect">
              <a:avLst/>
            </a:prstGeom>
            <a:solidFill>
              <a:srgbClr val="F8CBAD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42016" y="171618"/>
              <a:ext cx="2637600" cy="2638106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42016" y="171618"/>
              <a:ext cx="1530210" cy="1529718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127313" y="998045"/>
                  <a:ext cx="2929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313" y="998045"/>
                  <a:ext cx="292901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4583"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8872226" y="1701336"/>
              <a:ext cx="873830" cy="87378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183634" y="2044629"/>
                  <a:ext cx="2916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634" y="2044629"/>
                  <a:ext cx="29161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3404" r="-4255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765694" y="2572781"/>
                  <a:ext cx="213195" cy="222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694" y="2572781"/>
                  <a:ext cx="213195" cy="222625"/>
                </a:xfrm>
                <a:prstGeom prst="rect">
                  <a:avLst/>
                </a:prstGeom>
                <a:blipFill>
                  <a:blip r:embed="rId6"/>
                  <a:stretch>
                    <a:fillRect l="-22857" t="-18919" r="-45714" b="-135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9746057" y="510200"/>
              <a:ext cx="233559" cy="1191135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8157534" y="2095032"/>
              <a:ext cx="233559" cy="1195824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983253" y="2809725"/>
              <a:ext cx="225559" cy="232034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75253" y="1701335"/>
              <a:ext cx="233559" cy="87378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192028" y="2485550"/>
              <a:ext cx="233559" cy="881773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42016" y="172023"/>
              <a:ext cx="2866796" cy="2871194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992535" y="2790915"/>
                  <a:ext cx="216277" cy="225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2535" y="2790915"/>
                  <a:ext cx="216277" cy="225126"/>
                </a:xfrm>
                <a:prstGeom prst="rect">
                  <a:avLst/>
                </a:prstGeom>
                <a:blipFill>
                  <a:blip r:embed="rId7"/>
                  <a:stretch>
                    <a:fillRect l="-27778" t="-21622" r="-50000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7342016" y="171550"/>
              <a:ext cx="2400404" cy="2404023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>
            <a:xfrm>
              <a:off x="161890" y="134123"/>
              <a:ext cx="6465600" cy="6465600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42017" y="3461423"/>
              <a:ext cx="1107026" cy="11088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788834" y="3908101"/>
                  <a:ext cx="21339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834" y="3908101"/>
                  <a:ext cx="21339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2857" r="-2857" b="-142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/>
            <p:cNvSpPr/>
            <p:nvPr/>
          </p:nvSpPr>
          <p:spPr>
            <a:xfrm>
              <a:off x="8448701" y="3460356"/>
              <a:ext cx="234000" cy="11088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7780547" y="4135001"/>
              <a:ext cx="234000" cy="1102309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81616" y="3460985"/>
              <a:ext cx="874800" cy="1342171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7577110" y="4572054"/>
              <a:ext cx="871986" cy="1342171"/>
            </a:xfrm>
            <a:prstGeom prst="rect">
              <a:avLst/>
            </a:prstGeom>
            <a:solidFill>
              <a:srgbClr val="EEEEEE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558369" y="4803156"/>
              <a:ext cx="233559" cy="875978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679458" y="4804334"/>
              <a:ext cx="873830" cy="8748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042865" y="5124148"/>
                  <a:ext cx="15452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865" y="5124148"/>
                  <a:ext cx="15452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8462" r="-34615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596559" y="5692454"/>
                  <a:ext cx="154529" cy="225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6559" y="5692454"/>
                  <a:ext cx="154529" cy="225126"/>
                </a:xfrm>
                <a:prstGeom prst="rect">
                  <a:avLst/>
                </a:prstGeom>
                <a:blipFill>
                  <a:blip r:embed="rId10"/>
                  <a:stretch>
                    <a:fillRect l="-38462" t="-21622" r="-69231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 rot="16200000">
              <a:off x="9003189" y="5359677"/>
              <a:ext cx="233559" cy="874800"/>
            </a:xfrm>
            <a:prstGeom prst="rect">
              <a:avLst/>
            </a:prstGeom>
            <a:solidFill>
              <a:srgbClr val="BDEEFF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42016" y="3459289"/>
              <a:ext cx="2449911" cy="2454568"/>
            </a:xfrm>
            <a:prstGeom prst="rect">
              <a:avLst/>
            </a:prstGeom>
            <a:noFill/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449009" y="4565143"/>
              <a:ext cx="233559" cy="234000"/>
            </a:xfrm>
            <a:prstGeom prst="rect">
              <a:avLst/>
            </a:prstGeom>
            <a:solidFill>
              <a:srgbClr val="FFDBC5"/>
            </a:solidFill>
            <a:ln w="28575">
              <a:solidFill>
                <a:srgbClr val="B0B0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465009" y="4563965"/>
                  <a:ext cx="217559" cy="222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009" y="4563965"/>
                  <a:ext cx="217559" cy="222625"/>
                </a:xfrm>
                <a:prstGeom prst="rect">
                  <a:avLst/>
                </a:prstGeom>
                <a:blipFill>
                  <a:blip r:embed="rId11"/>
                  <a:stretch>
                    <a:fillRect l="-20000" t="-22222" r="-51429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435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4366697" y="110040"/>
            <a:ext cx="1808572" cy="6632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0: </a:t>
            </a:r>
            <a:r>
              <a:rPr lang="en-US" sz="1200" dirty="0">
                <a:solidFill>
                  <a:srgbClr val="9F9F9F"/>
                </a:solidFill>
              </a:rPr>
              <a:t>pinky-top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pinky-middle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pinky-bottom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3: </a:t>
            </a:r>
            <a:r>
              <a:rPr lang="en-US" sz="1200" dirty="0">
                <a:solidFill>
                  <a:srgbClr val="9F9F9F"/>
                </a:solidFill>
              </a:rPr>
              <a:t>pinky-base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4: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ring-top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5: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ring-middle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6: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ring-bottom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7: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ring-base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8: </a:t>
            </a:r>
            <a:r>
              <a:rPr lang="en-US" sz="1200" dirty="0">
                <a:solidFill>
                  <a:srgbClr val="9F9F9F"/>
                </a:solidFill>
              </a:rPr>
              <a:t>middle-top 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9: </a:t>
            </a:r>
            <a:r>
              <a:rPr lang="en-US" sz="1200" dirty="0">
                <a:solidFill>
                  <a:srgbClr val="9F9F9F"/>
                </a:solidFill>
              </a:rPr>
              <a:t>middle-middle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10: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middle-bottom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11: </a:t>
            </a:r>
            <a:r>
              <a:rPr lang="en-US" sz="1200" dirty="0">
                <a:solidFill>
                  <a:srgbClr val="9F9F9F"/>
                </a:solidFill>
              </a:rPr>
              <a:t>middle-base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12: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index-top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13: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index-middle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14: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index-bottom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15: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index-base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16: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thumb-top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17: </a:t>
            </a:r>
            <a:r>
              <a:rPr lang="en-US" sz="1200" dirty="0">
                <a:solidFill>
                  <a:srgbClr val="9F9F9F"/>
                </a:solidFill>
              </a:rPr>
              <a:t>thumb-middle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18: </a:t>
            </a:r>
            <a:r>
              <a:rPr lang="en-US" sz="1200" dirty="0">
                <a:solidFill>
                  <a:srgbClr val="9F9F9F"/>
                </a:solidFill>
              </a:rPr>
              <a:t>thumb-bottom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19: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thumb-base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20: </a:t>
            </a:r>
            <a:r>
              <a:rPr lang="en-US" sz="1200" dirty="0">
                <a:solidFill>
                  <a:srgbClr val="9F9F9F"/>
                </a:solidFill>
              </a:rPr>
              <a:t>palm-pinky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21: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palm-ring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22: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palm-middle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23: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palm-index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24: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palm-thumb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25: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palm-back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26: </a:t>
            </a:r>
            <a:r>
              <a:rPr lang="en-US" sz="1200" dirty="0">
                <a:solidFill>
                  <a:srgbClr val="9F9F9F"/>
                </a:solidFill>
              </a:rPr>
              <a:t>palm-right 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27: </a:t>
            </a:r>
            <a:r>
              <a:rPr lang="en-US" sz="1200" dirty="0">
                <a:solidFill>
                  <a:srgbClr val="9F9F9F"/>
                </a:solidFill>
              </a:rPr>
              <a:t>palm-left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28: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pinky-membrane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29: </a:t>
            </a:r>
            <a:r>
              <a:rPr lang="en-US" sz="1200" dirty="0">
                <a:solidFill>
                  <a:srgbClr val="9F9F9F"/>
                </a:solidFill>
              </a:rPr>
              <a:t>ring-membrane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30: </a:t>
            </a:r>
            <a:r>
              <a:rPr lang="en-US" sz="1200" dirty="0">
                <a:solidFill>
                  <a:srgbClr val="9F9F9F"/>
                </a:solidFill>
              </a:rPr>
              <a:t>middle-membrane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31: </a:t>
            </a:r>
            <a:r>
              <a:rPr lang="en-US" sz="1200" dirty="0">
                <a:solidFill>
                  <a:srgbClr val="9F9F9F"/>
                </a:solidFill>
              </a:rPr>
              <a:t>index-membrane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32: </a:t>
            </a:r>
            <a:r>
              <a:rPr lang="en-US" sz="1200" dirty="0">
                <a:solidFill>
                  <a:srgbClr val="9F9F9F"/>
                </a:solidFill>
              </a:rPr>
              <a:t>thumb-additional</a:t>
            </a:r>
          </a:p>
          <a:p>
            <a:pPr>
              <a:lnSpc>
                <a:spcPts val="1230"/>
              </a:lnSpc>
              <a:spcAft>
                <a:spcPts val="600"/>
              </a:spcAft>
            </a:pPr>
            <a:r>
              <a:rPr lang="en-US" sz="1200" dirty="0">
                <a:solidFill>
                  <a:srgbClr val="B3516D"/>
                </a:solidFill>
              </a:rPr>
              <a:t>33: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thumb-fold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34: </a:t>
            </a:r>
            <a:r>
              <a:rPr lang="en-US" sz="1200" dirty="0">
                <a:solidFill>
                  <a:srgbClr val="9F9F9F"/>
                </a:solidFill>
              </a:rPr>
              <a:t>wrist-top-left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35: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wrist-top-right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36: </a:t>
            </a:r>
            <a:r>
              <a:rPr lang="en-US" sz="1200" dirty="0">
                <a:solidFill>
                  <a:srgbClr val="9F9F9F"/>
                </a:solidFill>
              </a:rPr>
              <a:t>wrist-bottom-left</a:t>
            </a:r>
          </a:p>
          <a:p>
            <a:pPr>
              <a:lnSpc>
                <a:spcPts val="1230"/>
              </a:lnSpc>
            </a:pPr>
            <a:r>
              <a:rPr lang="en-US" sz="1200" dirty="0">
                <a:solidFill>
                  <a:srgbClr val="B3516D"/>
                </a:solidFill>
              </a:rPr>
              <a:t>37:</a:t>
            </a:r>
            <a:r>
              <a:rPr lang="en-US" sz="1200" dirty="0">
                <a:solidFill>
                  <a:srgbClr val="3D8377"/>
                </a:solidFill>
              </a:rPr>
              <a:t> </a:t>
            </a:r>
            <a:r>
              <a:rPr lang="en-US" sz="1200" dirty="0">
                <a:solidFill>
                  <a:srgbClr val="9F9F9F"/>
                </a:solidFill>
              </a:rPr>
              <a:t>wrist-bottom-right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368157" y="-155785"/>
            <a:ext cx="36732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Centers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0224" y="486229"/>
            <a:ext cx="3726497" cy="6265349"/>
            <a:chOff x="388024" y="196857"/>
            <a:chExt cx="3726497" cy="6265349"/>
          </a:xfrm>
        </p:grpSpPr>
        <p:cxnSp>
          <p:nvCxnSpPr>
            <p:cNvPr id="170" name="Straight Connector 169"/>
            <p:cNvCxnSpPr/>
            <p:nvPr/>
          </p:nvCxnSpPr>
          <p:spPr>
            <a:xfrm flipV="1">
              <a:off x="2337814" y="5493479"/>
              <a:ext cx="523160" cy="542760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779750" y="2613483"/>
              <a:ext cx="44973" cy="486046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2342940" y="2616459"/>
              <a:ext cx="16986" cy="456548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862696" y="2616821"/>
              <a:ext cx="66562" cy="463561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920374" y="2596625"/>
              <a:ext cx="478241" cy="503399"/>
            </a:xfrm>
            <a:prstGeom prst="line">
              <a:avLst/>
            </a:prstGeom>
            <a:ln w="38100">
              <a:solidFill>
                <a:srgbClr val="C4B2BE"/>
              </a:solidFill>
              <a:prstDash val="solid"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390759" y="2574468"/>
              <a:ext cx="132444" cy="51269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15864" y="3096077"/>
              <a:ext cx="1557739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790006" y="2602439"/>
              <a:ext cx="1728067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1777616" y="2602439"/>
              <a:ext cx="49709" cy="485019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393899" y="2609515"/>
              <a:ext cx="115682" cy="46392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342067" y="2614937"/>
              <a:ext cx="19249" cy="472520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387162" y="1020897"/>
              <a:ext cx="536455" cy="2076612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859612" y="526629"/>
              <a:ext cx="369555" cy="2573703"/>
            </a:xfrm>
            <a:prstGeom prst="lin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342069" y="387789"/>
              <a:ext cx="100445" cy="2699765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85763" y="526629"/>
              <a:ext cx="237221" cy="2563739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038768" y="3979700"/>
              <a:ext cx="602498" cy="666312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038769" y="3882431"/>
              <a:ext cx="398022" cy="97935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71" idx="2"/>
            </p:cNvCxnSpPr>
            <p:nvPr/>
          </p:nvCxnSpPr>
          <p:spPr>
            <a:xfrm>
              <a:off x="733969" y="2442646"/>
              <a:ext cx="28306" cy="279903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134423" y="3087461"/>
              <a:ext cx="261257" cy="1799065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18396" y="3087458"/>
              <a:ext cx="264192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619312" y="3087459"/>
              <a:ext cx="246372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2331418" y="3087458"/>
              <a:ext cx="282280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2867162" y="3087458"/>
              <a:ext cx="267262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082588" y="3087458"/>
              <a:ext cx="252794" cy="1799068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82588" y="4886527"/>
              <a:ext cx="1051836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765691" y="2669470"/>
              <a:ext cx="0" cy="590397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815864" y="2597413"/>
              <a:ext cx="541093" cy="500096"/>
            </a:xfrm>
            <a:prstGeom prst="line">
              <a:avLst/>
            </a:prstGeom>
            <a:ln w="38100">
              <a:solidFill>
                <a:srgbClr val="BFBFBF"/>
              </a:solidFill>
              <a:prstDash val="solid"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2875919" y="5475763"/>
              <a:ext cx="0" cy="564383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2361316" y="6020241"/>
              <a:ext cx="514603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2361316" y="5475763"/>
              <a:ext cx="0" cy="564381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70189" y="5496009"/>
              <a:ext cx="505729" cy="0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1641267" y="3673446"/>
              <a:ext cx="0" cy="972565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 rot="5400000" flipH="1">
              <a:off x="1578221" y="4582052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rot="5400000" flipH="1">
              <a:off x="2828505" y="5969174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rot="5400000" flipH="1">
              <a:off x="2304616" y="5971046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5400000" flipH="1">
              <a:off x="2562141" y="4839157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 rot="5400000" flipH="1">
              <a:off x="713080" y="2624159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5400000" flipH="1">
              <a:off x="681228" y="2392570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rot="5400000" flipH="1">
              <a:off x="2292344" y="3038570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rot="5400000" flipH="1">
              <a:off x="3877982" y="971701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rot="5400000" flipH="1">
              <a:off x="3734402" y="1529062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5400000" flipH="1">
              <a:off x="3580108" y="2115931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rot="5400000" flipH="1">
              <a:off x="3187891" y="468046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5400000" flipH="1">
              <a:off x="3061562" y="1283590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rot="5400000" flipH="1">
              <a:off x="2954226" y="2017030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5400000" flipH="1">
              <a:off x="2333093" y="1952833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 rot="5400000" flipH="1">
              <a:off x="2392292" y="331676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 rot="5400000" flipH="1">
              <a:off x="2362768" y="115990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rot="5400000" flipH="1">
              <a:off x="1534342" y="474109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rot="5400000" flipH="1">
              <a:off x="1605983" y="1227583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rot="5400000" flipH="1">
              <a:off x="1681001" y="202264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757824" y="3243312"/>
              <a:ext cx="280945" cy="736386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 rot="5400000" flipH="1">
              <a:off x="989575" y="3932894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 rot="5400000" flipH="1">
              <a:off x="713080" y="3183054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112" idx="6"/>
              <a:endCxn id="65" idx="6"/>
            </p:cNvCxnSpPr>
            <p:nvPr/>
          </p:nvCxnSpPr>
          <p:spPr>
            <a:xfrm>
              <a:off x="1441972" y="3835521"/>
              <a:ext cx="185444" cy="746531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360397" y="2608252"/>
              <a:ext cx="501151" cy="488029"/>
            </a:xfrm>
            <a:prstGeom prst="lin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 rot="5400000" flipH="1">
              <a:off x="2818780" y="304773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rot="5400000" flipH="1">
              <a:off x="1737058" y="2547974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5400000" flipH="1">
              <a:off x="3465579" y="2552969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5400000" flipH="1">
              <a:off x="2884506" y="2545572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rot="5400000" flipH="1">
              <a:off x="2309795" y="2550241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1824872" y="3087457"/>
              <a:ext cx="1570807" cy="0"/>
            </a:xfrm>
            <a:prstGeom prst="line">
              <a:avLst/>
            </a:prstGeom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 noChangeAspect="1"/>
            </p:cNvSpPr>
            <p:nvPr/>
          </p:nvSpPr>
          <p:spPr>
            <a:xfrm rot="5400000" flipH="1">
              <a:off x="3079893" y="4834748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 rot="5400000" flipH="1">
              <a:off x="2016950" y="4843286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 rot="5400000" flipH="1">
              <a:off x="1766351" y="3038262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 rot="5400000" flipH="1">
              <a:off x="3336758" y="3041232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/>
            <p:nvPr/>
          </p:nvCxnSpPr>
          <p:spPr>
            <a:xfrm flipH="1">
              <a:off x="1434702" y="3673446"/>
              <a:ext cx="206566" cy="208985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>
              <a:spLocks noChangeAspect="1"/>
            </p:cNvSpPr>
            <p:nvPr/>
          </p:nvSpPr>
          <p:spPr>
            <a:xfrm rot="5400000" flipH="1">
              <a:off x="1582465" y="3621795"/>
              <a:ext cx="107999" cy="108000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 rot="5400000" flipH="1">
              <a:off x="1392777" y="3835521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3413039" y="1948667"/>
              <a:ext cx="432916" cy="432916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3572127" y="1370737"/>
              <a:ext cx="413238" cy="41323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flipH="1">
              <a:off x="3740639" y="833956"/>
              <a:ext cx="373882" cy="3738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2172063" y="1793093"/>
              <a:ext cx="432916" cy="432916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 flipH="1">
              <a:off x="2201804" y="1001218"/>
              <a:ext cx="413238" cy="41323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5" name="Oval 184"/>
            <p:cNvSpPr>
              <a:spLocks noChangeAspect="1"/>
            </p:cNvSpPr>
            <p:nvPr/>
          </p:nvSpPr>
          <p:spPr>
            <a:xfrm flipH="1">
              <a:off x="2257501" y="196857"/>
              <a:ext cx="373882" cy="3738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flipH="1">
              <a:off x="2794609" y="1854392"/>
              <a:ext cx="432916" cy="432916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7" name="Oval 186"/>
            <p:cNvSpPr/>
            <p:nvPr/>
          </p:nvSpPr>
          <p:spPr>
            <a:xfrm flipH="1">
              <a:off x="2909560" y="1131835"/>
              <a:ext cx="413238" cy="41323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88" name="Oval 187"/>
            <p:cNvSpPr>
              <a:spLocks noChangeAspect="1"/>
            </p:cNvSpPr>
            <p:nvPr/>
          </p:nvSpPr>
          <p:spPr>
            <a:xfrm flipH="1">
              <a:off x="3046873" y="338155"/>
              <a:ext cx="373882" cy="3738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 flipH="1">
              <a:off x="1518765" y="1860642"/>
              <a:ext cx="432916" cy="432916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 flipH="1">
              <a:off x="1449160" y="1073185"/>
              <a:ext cx="413238" cy="41323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 dirty="0">
                <a:solidFill>
                  <a:srgbClr val="D99A8F"/>
                </a:solidFill>
              </a:endParaRPr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 flipH="1">
              <a:off x="1403735" y="342269"/>
              <a:ext cx="373882" cy="3738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solidFill>
                  <a:srgbClr val="D99A8F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214081" y="34106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265503" y="111278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340262" y="191168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14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531124" y="1387205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669047" y="839635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379203" y="1971968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977503" y="358401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4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861473" y="1167450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3D8377"/>
                  </a:solidFill>
                  <a:latin typeface="Cambria" panose="02040503050406030204" pitchFamily="18" charset="0"/>
                </a:rPr>
                <a:t>5</a:t>
              </a:r>
              <a:endParaRPr lang="fr-CH" sz="1500" b="1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745909" y="1890172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184106" y="231472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145361" y="1046793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009154" y="182538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 flipH="1">
              <a:off x="3418477" y="2501688"/>
              <a:ext cx="199191" cy="19919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08" name="Oval 207"/>
            <p:cNvSpPr/>
            <p:nvPr/>
          </p:nvSpPr>
          <p:spPr>
            <a:xfrm flipH="1">
              <a:off x="2832901" y="2497817"/>
              <a:ext cx="199191" cy="19919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09" name="Oval 208"/>
            <p:cNvSpPr/>
            <p:nvPr/>
          </p:nvSpPr>
          <p:spPr>
            <a:xfrm flipH="1">
              <a:off x="1690410" y="2500345"/>
              <a:ext cx="199191" cy="19919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0" name="Oval 209"/>
            <p:cNvSpPr/>
            <p:nvPr/>
          </p:nvSpPr>
          <p:spPr>
            <a:xfrm flipH="1">
              <a:off x="2257360" y="2502569"/>
              <a:ext cx="199191" cy="19919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145503" y="243361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594098" y="243232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996865" y="243433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449662" y="243043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 flipH="1">
              <a:off x="3156570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4" name="Oval 223"/>
            <p:cNvSpPr/>
            <p:nvPr/>
          </p:nvSpPr>
          <p:spPr>
            <a:xfrm flipH="1">
              <a:off x="3035810" y="2730723"/>
              <a:ext cx="713477" cy="713477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5" name="Oval 224"/>
            <p:cNvSpPr/>
            <p:nvPr/>
          </p:nvSpPr>
          <p:spPr>
            <a:xfrm flipH="1">
              <a:off x="2628590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6" name="Oval 225"/>
            <p:cNvSpPr/>
            <p:nvPr/>
          </p:nvSpPr>
          <p:spPr>
            <a:xfrm flipH="1">
              <a:off x="2496915" y="2714256"/>
              <a:ext cx="732252" cy="732253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7" name="Oval 226"/>
            <p:cNvSpPr/>
            <p:nvPr/>
          </p:nvSpPr>
          <p:spPr>
            <a:xfrm flipH="1">
              <a:off x="2101583" y="2841273"/>
              <a:ext cx="478219" cy="47821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9" name="Oval 228"/>
            <p:cNvSpPr/>
            <p:nvPr/>
          </p:nvSpPr>
          <p:spPr>
            <a:xfrm flipH="1">
              <a:off x="1966827" y="2714256"/>
              <a:ext cx="732252" cy="732253"/>
            </a:xfrm>
            <a:prstGeom prst="ellipse">
              <a:avLst/>
            </a:prstGeom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1" name="Oval 230"/>
            <p:cNvSpPr/>
            <p:nvPr/>
          </p:nvSpPr>
          <p:spPr>
            <a:xfrm flipH="1">
              <a:off x="1585763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2" name="Oval 231"/>
            <p:cNvSpPr/>
            <p:nvPr/>
          </p:nvSpPr>
          <p:spPr>
            <a:xfrm flipH="1">
              <a:off x="1461656" y="2733879"/>
              <a:ext cx="713477" cy="713477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137336" y="2816339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467327" y="2815943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15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624291" y="2824566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010082" y="281398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149587" y="304422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20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669818" y="304661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21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118951" y="3054275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22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619607" y="304780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23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 flipH="1">
              <a:off x="529093" y="3015047"/>
              <a:ext cx="456534" cy="456533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8" name="Oval 247"/>
            <p:cNvSpPr/>
            <p:nvPr/>
          </p:nvSpPr>
          <p:spPr>
            <a:xfrm flipH="1">
              <a:off x="757824" y="3699421"/>
              <a:ext cx="561888" cy="5618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9" name="Oval 248"/>
            <p:cNvSpPr/>
            <p:nvPr/>
          </p:nvSpPr>
          <p:spPr>
            <a:xfrm rot="3223901" flipH="1">
              <a:off x="576923" y="2481105"/>
              <a:ext cx="387346" cy="39650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0" name="Oval 249"/>
            <p:cNvSpPr/>
            <p:nvPr/>
          </p:nvSpPr>
          <p:spPr>
            <a:xfrm rot="3223901" flipH="1">
              <a:off x="576546" y="2285222"/>
              <a:ext cx="314849" cy="31484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1" name="Oval 250"/>
            <p:cNvSpPr/>
            <p:nvPr/>
          </p:nvSpPr>
          <p:spPr>
            <a:xfrm flipH="1">
              <a:off x="1483845" y="3518125"/>
              <a:ext cx="314848" cy="31484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3" name="Oval 252"/>
            <p:cNvSpPr/>
            <p:nvPr/>
          </p:nvSpPr>
          <p:spPr>
            <a:xfrm flipH="1">
              <a:off x="1337154" y="3774202"/>
              <a:ext cx="216458" cy="216459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388024" y="223098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05569" y="250754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26476" y="307577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692057" y="3878373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587960" y="351879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24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147034" y="3545598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68" name="Oval 267"/>
            <p:cNvSpPr/>
            <p:nvPr/>
          </p:nvSpPr>
          <p:spPr>
            <a:xfrm flipH="1">
              <a:off x="1290943" y="4295742"/>
              <a:ext cx="700651" cy="700537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69" name="Oval 268"/>
            <p:cNvSpPr>
              <a:spLocks noChangeAspect="1"/>
            </p:cNvSpPr>
            <p:nvPr/>
          </p:nvSpPr>
          <p:spPr>
            <a:xfrm flipH="1">
              <a:off x="2423324" y="5015054"/>
              <a:ext cx="905188" cy="9051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>
            <a:xfrm flipH="1">
              <a:off x="1917595" y="5015054"/>
              <a:ext cx="905188" cy="9051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>
            <a:xfrm flipH="1">
              <a:off x="2432198" y="5557018"/>
              <a:ext cx="905188" cy="9051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2" name="Oval 271"/>
            <p:cNvSpPr>
              <a:spLocks noChangeAspect="1"/>
            </p:cNvSpPr>
            <p:nvPr/>
          </p:nvSpPr>
          <p:spPr>
            <a:xfrm flipH="1">
              <a:off x="1908725" y="5539943"/>
              <a:ext cx="905186" cy="905188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3" name="Oval 272"/>
            <p:cNvSpPr/>
            <p:nvPr/>
          </p:nvSpPr>
          <p:spPr>
            <a:xfrm flipH="1">
              <a:off x="2181857" y="4431114"/>
              <a:ext cx="863683" cy="863682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4" name="Oval 273"/>
            <p:cNvSpPr/>
            <p:nvPr/>
          </p:nvSpPr>
          <p:spPr>
            <a:xfrm flipH="1">
              <a:off x="2716040" y="4449889"/>
              <a:ext cx="826130" cy="82613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5" name="Oval 274"/>
            <p:cNvSpPr/>
            <p:nvPr/>
          </p:nvSpPr>
          <p:spPr>
            <a:xfrm flipH="1">
              <a:off x="1679728" y="4449889"/>
              <a:ext cx="826130" cy="826131"/>
            </a:xfrm>
            <a:prstGeom prst="ellipse">
              <a:avLst/>
            </a:prstGeom>
            <a:noFill/>
            <a:ln w="44450">
              <a:solidFill>
                <a:srgbClr val="D99A8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332543" y="457636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445515" y="459189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25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078372" y="4597993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737231" y="459602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996791" y="5854522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2829664" y="584802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 rot="5400000" flipH="1">
              <a:off x="2307128" y="544707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5400000" flipH="1">
              <a:off x="2827776" y="5447075"/>
              <a:ext cx="98390" cy="98391"/>
            </a:xfrm>
            <a:prstGeom prst="ellipse">
              <a:avLst/>
            </a:prstGeom>
            <a:solidFill>
              <a:srgbClr val="B3516D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02130" y="529983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34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2822802" y="531357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35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928740" y="499598"/>
            <a:ext cx="3777792" cy="6265349"/>
            <a:chOff x="521922" y="196857"/>
            <a:chExt cx="3777792" cy="6265349"/>
          </a:xfrm>
        </p:grpSpPr>
        <p:sp>
          <p:nvSpPr>
            <p:cNvPr id="155" name="Oval 154"/>
            <p:cNvSpPr>
              <a:spLocks noChangeAspect="1"/>
            </p:cNvSpPr>
            <p:nvPr/>
          </p:nvSpPr>
          <p:spPr>
            <a:xfrm flipH="1">
              <a:off x="2608517" y="5015054"/>
              <a:ext cx="905188" cy="9051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6" name="Oval 155"/>
            <p:cNvSpPr>
              <a:spLocks noChangeAspect="1"/>
            </p:cNvSpPr>
            <p:nvPr/>
          </p:nvSpPr>
          <p:spPr>
            <a:xfrm flipH="1">
              <a:off x="2102788" y="5015054"/>
              <a:ext cx="905188" cy="9051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7" name="Oval 156"/>
            <p:cNvSpPr>
              <a:spLocks noChangeAspect="1"/>
            </p:cNvSpPr>
            <p:nvPr/>
          </p:nvSpPr>
          <p:spPr>
            <a:xfrm flipH="1">
              <a:off x="2617391" y="5557018"/>
              <a:ext cx="905188" cy="9051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 flipH="1">
              <a:off x="2093918" y="5539943"/>
              <a:ext cx="905186" cy="9051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59" name="Oval 158"/>
            <p:cNvSpPr/>
            <p:nvPr/>
          </p:nvSpPr>
          <p:spPr>
            <a:xfrm flipH="1">
              <a:off x="1522347" y="3774202"/>
              <a:ext cx="216458" cy="21645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0" name="Oval 159"/>
            <p:cNvSpPr/>
            <p:nvPr/>
          </p:nvSpPr>
          <p:spPr>
            <a:xfrm flipH="1">
              <a:off x="714286" y="3015047"/>
              <a:ext cx="456534" cy="456533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1" name="Oval 160"/>
            <p:cNvSpPr/>
            <p:nvPr/>
          </p:nvSpPr>
          <p:spPr>
            <a:xfrm flipH="1">
              <a:off x="943017" y="3699421"/>
              <a:ext cx="561888" cy="56188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2" name="Oval 161"/>
            <p:cNvSpPr/>
            <p:nvPr/>
          </p:nvSpPr>
          <p:spPr>
            <a:xfrm flipH="1">
              <a:off x="1476136" y="4295742"/>
              <a:ext cx="700651" cy="700537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3" name="Oval 162"/>
            <p:cNvSpPr/>
            <p:nvPr/>
          </p:nvSpPr>
          <p:spPr>
            <a:xfrm rot="3223901" flipH="1">
              <a:off x="762116" y="2481105"/>
              <a:ext cx="387346" cy="39650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4" name="Oval 163"/>
            <p:cNvSpPr/>
            <p:nvPr/>
          </p:nvSpPr>
          <p:spPr>
            <a:xfrm rot="3223901" flipH="1">
              <a:off x="761739" y="2285222"/>
              <a:ext cx="314849" cy="314848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5" name="Oval 164"/>
            <p:cNvSpPr/>
            <p:nvPr/>
          </p:nvSpPr>
          <p:spPr>
            <a:xfrm flipH="1">
              <a:off x="1669038" y="3518125"/>
              <a:ext cx="314848" cy="31484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6" name="Oval 165"/>
            <p:cNvSpPr/>
            <p:nvPr/>
          </p:nvSpPr>
          <p:spPr>
            <a:xfrm flipH="1">
              <a:off x="2367050" y="4431114"/>
              <a:ext cx="863683" cy="8636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7" name="Oval 166"/>
            <p:cNvSpPr/>
            <p:nvPr/>
          </p:nvSpPr>
          <p:spPr>
            <a:xfrm flipH="1">
              <a:off x="2901233" y="4449889"/>
              <a:ext cx="826130" cy="82613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8" name="Oval 167"/>
            <p:cNvSpPr/>
            <p:nvPr/>
          </p:nvSpPr>
          <p:spPr>
            <a:xfrm flipH="1">
              <a:off x="1864921" y="4449889"/>
              <a:ext cx="826130" cy="82613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69" name="Oval 168"/>
            <p:cNvSpPr/>
            <p:nvPr/>
          </p:nvSpPr>
          <p:spPr>
            <a:xfrm flipH="1">
              <a:off x="2813783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1" name="Oval 170"/>
            <p:cNvSpPr/>
            <p:nvPr/>
          </p:nvSpPr>
          <p:spPr>
            <a:xfrm flipH="1">
              <a:off x="2682108" y="2714256"/>
              <a:ext cx="732252" cy="732253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2" name="Oval 171"/>
            <p:cNvSpPr/>
            <p:nvPr/>
          </p:nvSpPr>
          <p:spPr>
            <a:xfrm flipH="1">
              <a:off x="2286776" y="2841273"/>
              <a:ext cx="478219" cy="47821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3" name="Oval 172"/>
            <p:cNvSpPr/>
            <p:nvPr/>
          </p:nvSpPr>
          <p:spPr>
            <a:xfrm flipH="1">
              <a:off x="1770956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4" name="Oval 173"/>
            <p:cNvSpPr/>
            <p:nvPr/>
          </p:nvSpPr>
          <p:spPr>
            <a:xfrm flipH="1">
              <a:off x="2152020" y="2714256"/>
              <a:ext cx="732252" cy="732253"/>
            </a:xfrm>
            <a:prstGeom prst="ellipse">
              <a:avLst/>
            </a:prstGeom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5" name="Oval 174"/>
            <p:cNvSpPr/>
            <p:nvPr/>
          </p:nvSpPr>
          <p:spPr>
            <a:xfrm flipH="1">
              <a:off x="1646849" y="2733879"/>
              <a:ext cx="713477" cy="713477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6" name="Oval 175"/>
            <p:cNvSpPr/>
            <p:nvPr/>
          </p:nvSpPr>
          <p:spPr>
            <a:xfrm flipH="1">
              <a:off x="3341763" y="2848348"/>
              <a:ext cx="478219" cy="47821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77" name="Oval 176"/>
            <p:cNvSpPr/>
            <p:nvPr/>
          </p:nvSpPr>
          <p:spPr>
            <a:xfrm flipH="1">
              <a:off x="3221003" y="2730723"/>
              <a:ext cx="713477" cy="713477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2804505" y="3087459"/>
              <a:ext cx="246372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001057" y="3096077"/>
              <a:ext cx="1557739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 flipH="1">
              <a:off x="3603670" y="2501688"/>
              <a:ext cx="199191" cy="19919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1" name="Oval 180"/>
            <p:cNvSpPr/>
            <p:nvPr/>
          </p:nvSpPr>
          <p:spPr>
            <a:xfrm flipH="1">
              <a:off x="3018094" y="2497817"/>
              <a:ext cx="199191" cy="19919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2" name="Oval 181"/>
            <p:cNvSpPr/>
            <p:nvPr/>
          </p:nvSpPr>
          <p:spPr>
            <a:xfrm flipH="1">
              <a:off x="1875603" y="2500345"/>
              <a:ext cx="199191" cy="19919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189" name="Oval 188"/>
            <p:cNvSpPr/>
            <p:nvPr/>
          </p:nvSpPr>
          <p:spPr>
            <a:xfrm flipH="1">
              <a:off x="2442553" y="2502569"/>
              <a:ext cx="199191" cy="199191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190" name="Straight Connector 189"/>
            <p:cNvCxnSpPr/>
            <p:nvPr/>
          </p:nvCxnSpPr>
          <p:spPr>
            <a:xfrm flipH="1">
              <a:off x="1975199" y="2602439"/>
              <a:ext cx="1728067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 flipV="1">
              <a:off x="1962809" y="2602439"/>
              <a:ext cx="49709" cy="485019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3579092" y="2609515"/>
              <a:ext cx="115682" cy="463923"/>
            </a:xfrm>
            <a:prstGeom prst="line">
              <a:avLst/>
            </a:prstGeom>
            <a:ln w="44450">
              <a:solidFill>
                <a:srgbClr val="C4B2BE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 flipH="1">
              <a:off x="1703958" y="1860642"/>
              <a:ext cx="432916" cy="43291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7" name="Oval 216"/>
            <p:cNvSpPr/>
            <p:nvPr/>
          </p:nvSpPr>
          <p:spPr>
            <a:xfrm flipH="1">
              <a:off x="2357256" y="1793093"/>
              <a:ext cx="432916" cy="43291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8" name="Oval 217"/>
            <p:cNvSpPr/>
            <p:nvPr/>
          </p:nvSpPr>
          <p:spPr>
            <a:xfrm flipH="1">
              <a:off x="2979802" y="1854392"/>
              <a:ext cx="432916" cy="43291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19" name="Oval 218"/>
            <p:cNvSpPr/>
            <p:nvPr/>
          </p:nvSpPr>
          <p:spPr>
            <a:xfrm flipH="1">
              <a:off x="3598232" y="1948667"/>
              <a:ext cx="432916" cy="432916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0" name="Oval 219"/>
            <p:cNvSpPr/>
            <p:nvPr/>
          </p:nvSpPr>
          <p:spPr>
            <a:xfrm flipH="1">
              <a:off x="1634353" y="1073185"/>
              <a:ext cx="413238" cy="41323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 dirty="0"/>
            </a:p>
          </p:txBody>
        </p:sp>
        <p:sp>
          <p:nvSpPr>
            <p:cNvPr id="221" name="Oval 220"/>
            <p:cNvSpPr/>
            <p:nvPr/>
          </p:nvSpPr>
          <p:spPr>
            <a:xfrm flipH="1">
              <a:off x="2386997" y="1001218"/>
              <a:ext cx="413238" cy="41323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2" name="Oval 221"/>
            <p:cNvSpPr/>
            <p:nvPr/>
          </p:nvSpPr>
          <p:spPr>
            <a:xfrm flipH="1">
              <a:off x="3094753" y="1131835"/>
              <a:ext cx="413238" cy="41323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28" name="Oval 227"/>
            <p:cNvSpPr/>
            <p:nvPr/>
          </p:nvSpPr>
          <p:spPr>
            <a:xfrm flipH="1">
              <a:off x="3757320" y="1370737"/>
              <a:ext cx="413238" cy="413239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30" name="Oval 229"/>
            <p:cNvSpPr>
              <a:spLocks noChangeAspect="1"/>
            </p:cNvSpPr>
            <p:nvPr/>
          </p:nvSpPr>
          <p:spPr>
            <a:xfrm flipH="1">
              <a:off x="1588928" y="342269"/>
              <a:ext cx="373882" cy="3738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1" name="Oval 240"/>
            <p:cNvSpPr>
              <a:spLocks noChangeAspect="1"/>
            </p:cNvSpPr>
            <p:nvPr/>
          </p:nvSpPr>
          <p:spPr>
            <a:xfrm flipH="1">
              <a:off x="2442694" y="196857"/>
              <a:ext cx="373882" cy="3738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2" name="Oval 241"/>
            <p:cNvSpPr>
              <a:spLocks noChangeAspect="1"/>
            </p:cNvSpPr>
            <p:nvPr/>
          </p:nvSpPr>
          <p:spPr>
            <a:xfrm flipH="1">
              <a:off x="3232066" y="338155"/>
              <a:ext cx="373882" cy="3738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sp>
          <p:nvSpPr>
            <p:cNvPr id="243" name="Oval 242"/>
            <p:cNvSpPr>
              <a:spLocks noChangeAspect="1"/>
            </p:cNvSpPr>
            <p:nvPr/>
          </p:nvSpPr>
          <p:spPr>
            <a:xfrm flipH="1">
              <a:off x="3925832" y="833956"/>
              <a:ext cx="373882" cy="373882"/>
            </a:xfrm>
            <a:prstGeom prst="ellipse">
              <a:avLst/>
            </a:prstGeom>
            <a:noFill/>
            <a:ln w="44450">
              <a:solidFill>
                <a:srgbClr val="BFBFBF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/>
            </a:p>
          </p:txBody>
        </p:sp>
        <p:cxnSp>
          <p:nvCxnSpPr>
            <p:cNvPr id="244" name="Straight Connector 243"/>
            <p:cNvCxnSpPr/>
            <p:nvPr/>
          </p:nvCxnSpPr>
          <p:spPr>
            <a:xfrm flipV="1">
              <a:off x="3572355" y="1020897"/>
              <a:ext cx="536455" cy="2076612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3044805" y="526629"/>
              <a:ext cx="369555" cy="2573703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H="1">
              <a:off x="2527262" y="387789"/>
              <a:ext cx="100445" cy="269976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770956" y="526629"/>
              <a:ext cx="237221" cy="2563739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1223961" y="3979700"/>
              <a:ext cx="602498" cy="666312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H="1">
              <a:off x="1223962" y="3882431"/>
              <a:ext cx="398022" cy="9793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endCxn id="294" idx="2"/>
            </p:cNvCxnSpPr>
            <p:nvPr/>
          </p:nvCxnSpPr>
          <p:spPr>
            <a:xfrm>
              <a:off x="919162" y="2442646"/>
              <a:ext cx="28306" cy="279903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V="1">
              <a:off x="3319616" y="3087461"/>
              <a:ext cx="261257" cy="179906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2003589" y="3087458"/>
              <a:ext cx="264192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H="1" flipV="1">
              <a:off x="2516611" y="3087458"/>
              <a:ext cx="282280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H="1" flipV="1">
              <a:off x="3052355" y="3087458"/>
              <a:ext cx="267262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267781" y="3087458"/>
              <a:ext cx="252794" cy="1799068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2267781" y="4886527"/>
              <a:ext cx="1051836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H="1">
              <a:off x="950884" y="2669470"/>
              <a:ext cx="0" cy="590397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2001057" y="2597413"/>
              <a:ext cx="541093" cy="500096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H="1" flipV="1">
              <a:off x="3061112" y="5475763"/>
              <a:ext cx="0" cy="564383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>
              <a:off x="2546509" y="6020241"/>
              <a:ext cx="514603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H="1">
              <a:off x="2546509" y="5475763"/>
              <a:ext cx="0" cy="564381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2555382" y="5496009"/>
              <a:ext cx="505729" cy="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H="1">
              <a:off x="1826460" y="3673446"/>
              <a:ext cx="0" cy="97256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Oval 291"/>
            <p:cNvSpPr/>
            <p:nvPr/>
          </p:nvSpPr>
          <p:spPr>
            <a:xfrm rot="5400000" flipH="1">
              <a:off x="1763414" y="4582052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 rot="5400000" flipH="1">
              <a:off x="2747334" y="4839157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 rot="5400000" flipH="1">
              <a:off x="898273" y="2624159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 rot="5400000" flipH="1">
              <a:off x="866421" y="2392570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 rot="5400000" flipH="1">
              <a:off x="2477537" y="3038570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 rot="5400000" flipH="1">
              <a:off x="4063175" y="971701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 rot="5400000" flipH="1">
              <a:off x="3919595" y="1529062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 rot="5400000" flipH="1">
              <a:off x="3765301" y="2115931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 rot="5400000" flipH="1">
              <a:off x="3373084" y="468046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 rot="5400000" flipH="1">
              <a:off x="3246755" y="1283590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 rot="5400000" flipH="1">
              <a:off x="3139419" y="2017030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 rot="5400000" flipH="1">
              <a:off x="2518286" y="1952833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 rot="5400000" flipH="1">
              <a:off x="2577485" y="331676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 rot="5400000" flipH="1">
              <a:off x="2547961" y="115990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 rot="5400000" flipH="1">
              <a:off x="1719535" y="474109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 rot="5400000" flipH="1">
              <a:off x="1791176" y="1227583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 rot="5400000" flipH="1">
              <a:off x="1866194" y="202264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" name="Straight Connector 308"/>
            <p:cNvCxnSpPr/>
            <p:nvPr/>
          </p:nvCxnSpPr>
          <p:spPr>
            <a:xfrm>
              <a:off x="943017" y="3243312"/>
              <a:ext cx="280945" cy="736386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/>
            <p:cNvSpPr/>
            <p:nvPr/>
          </p:nvSpPr>
          <p:spPr>
            <a:xfrm rot="5400000" flipH="1">
              <a:off x="1174768" y="3932894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 rot="5400000" flipH="1">
              <a:off x="898273" y="3183054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2" name="Straight Connector 311"/>
            <p:cNvCxnSpPr>
              <a:stCxn id="327" idx="6"/>
              <a:endCxn id="292" idx="6"/>
            </p:cNvCxnSpPr>
            <p:nvPr/>
          </p:nvCxnSpPr>
          <p:spPr>
            <a:xfrm>
              <a:off x="1627165" y="3835521"/>
              <a:ext cx="185444" cy="746531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3105567" y="2596625"/>
              <a:ext cx="478241" cy="503399"/>
            </a:xfrm>
            <a:prstGeom prst="line">
              <a:avLst/>
            </a:prstGeom>
            <a:ln w="38100">
              <a:solidFill>
                <a:srgbClr val="B3516D"/>
              </a:solidFill>
              <a:prstDash val="solid"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2545590" y="2608252"/>
              <a:ext cx="501151" cy="488029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Oval 314"/>
            <p:cNvSpPr/>
            <p:nvPr/>
          </p:nvSpPr>
          <p:spPr>
            <a:xfrm rot="5400000" flipH="1">
              <a:off x="3003973" y="304773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 rot="5400000" flipH="1">
              <a:off x="1922251" y="2547974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 rot="5400000" flipH="1">
              <a:off x="3650772" y="2552969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 rot="5400000" flipH="1">
              <a:off x="3069699" y="2545572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 rot="5400000" flipH="1">
              <a:off x="2494988" y="2550241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>
              <a:off x="2010065" y="3087457"/>
              <a:ext cx="1570807" cy="0"/>
            </a:xfrm>
            <a:prstGeom prst="line">
              <a:avLst/>
            </a:prstGeom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/>
            <p:cNvSpPr>
              <a:spLocks noChangeAspect="1"/>
            </p:cNvSpPr>
            <p:nvPr/>
          </p:nvSpPr>
          <p:spPr>
            <a:xfrm rot="5400000" flipH="1">
              <a:off x="3265086" y="4834748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>
              <a:spLocks noChangeAspect="1"/>
            </p:cNvSpPr>
            <p:nvPr/>
          </p:nvSpPr>
          <p:spPr>
            <a:xfrm rot="5400000" flipH="1">
              <a:off x="2202143" y="4843286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>
              <a:spLocks noChangeAspect="1"/>
            </p:cNvSpPr>
            <p:nvPr/>
          </p:nvSpPr>
          <p:spPr>
            <a:xfrm rot="5400000" flipH="1">
              <a:off x="1951544" y="3038262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>
              <a:spLocks noChangeAspect="1"/>
            </p:cNvSpPr>
            <p:nvPr/>
          </p:nvSpPr>
          <p:spPr>
            <a:xfrm rot="5400000" flipH="1">
              <a:off x="3521951" y="3041232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5" name="Straight Connector 324"/>
            <p:cNvCxnSpPr/>
            <p:nvPr/>
          </p:nvCxnSpPr>
          <p:spPr>
            <a:xfrm flipH="1">
              <a:off x="1619895" y="3673446"/>
              <a:ext cx="206566" cy="208985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l 325"/>
            <p:cNvSpPr>
              <a:spLocks noChangeAspect="1"/>
            </p:cNvSpPr>
            <p:nvPr/>
          </p:nvSpPr>
          <p:spPr>
            <a:xfrm rot="5400000" flipH="1">
              <a:off x="1767658" y="3621795"/>
              <a:ext cx="107999" cy="108000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 rot="5400000" flipH="1">
              <a:off x="1577970" y="3835521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" name="Straight Connector 327"/>
            <p:cNvCxnSpPr/>
            <p:nvPr/>
          </p:nvCxnSpPr>
          <p:spPr>
            <a:xfrm flipV="1">
              <a:off x="2523007" y="5493479"/>
              <a:ext cx="523160" cy="542760"/>
            </a:xfrm>
            <a:prstGeom prst="line">
              <a:avLst/>
            </a:prstGeom>
            <a:ln w="44450">
              <a:solidFill>
                <a:srgbClr val="B3516D"/>
              </a:solidFill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/>
            <p:cNvSpPr txBox="1"/>
            <p:nvPr/>
          </p:nvSpPr>
          <p:spPr>
            <a:xfrm>
              <a:off x="3629656" y="1675540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782277" y="1095450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476935" y="2254482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3096840" y="728878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2994077" y="1523516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3D8377"/>
                  </a:solidFill>
                  <a:latin typeface="Cambria" panose="02040503050406030204" pitchFamily="18" charset="0"/>
                </a:rPr>
                <a:t>4</a:t>
              </a:r>
              <a:endParaRPr lang="fr-CH" sz="1500" b="1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2890134" y="2214234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3D8377"/>
                  </a:solidFill>
                  <a:latin typeface="Cambria" panose="02040503050406030204" pitchFamily="18" charset="0"/>
                </a:rPr>
                <a:t>5</a:t>
              </a:r>
              <a:endParaRPr lang="fr-CH" sz="1500" b="1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354322" y="611929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2335725" y="1420996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2300360" y="2191995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>
                  <a:solidFill>
                    <a:srgbClr val="3D8377"/>
                  </a:solidFill>
                  <a:latin typeface="Cambria" panose="02040503050406030204" pitchFamily="18" charset="0"/>
                </a:rPr>
                <a:t>8</a:t>
              </a:r>
              <a:endParaRPr lang="fr-CH" sz="1500" b="1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549655" y="750494"/>
              <a:ext cx="2984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519914" y="1504428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10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1582238" y="223174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11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3106079" y="342428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15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2850809" y="4019153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2577484" y="343268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2317344" y="401650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2049285" y="342428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3286345" y="2586956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20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025029" y="278984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21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2707917" y="2591177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22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2478060" y="279189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23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2156792" y="279252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24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933990" y="259560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500" b="1">
                  <a:solidFill>
                    <a:srgbClr val="00B050"/>
                  </a:solidFill>
                  <a:latin typeface="Cambria" panose="02040503050406030204" pitchFamily="18" charset="0"/>
                </a:defRPr>
              </a:lvl1pPr>
            </a:lstStyle>
            <a:p>
              <a:r>
                <a:rPr lang="en-US" dirty="0">
                  <a:solidFill>
                    <a:srgbClr val="3D8377"/>
                  </a:solidFill>
                </a:rPr>
                <a:t>25</a:t>
              </a:r>
              <a:endParaRPr lang="fr-CH" dirty="0">
                <a:solidFill>
                  <a:srgbClr val="3D8377"/>
                </a:solidFill>
              </a:endParaRPr>
            </a:p>
          </p:txBody>
        </p:sp>
        <p:sp>
          <p:nvSpPr>
            <p:cNvPr id="352" name="Oval 351"/>
            <p:cNvSpPr/>
            <p:nvPr/>
          </p:nvSpPr>
          <p:spPr>
            <a:xfrm rot="5400000" flipH="1">
              <a:off x="2492321" y="544707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 rot="5400000" flipH="1">
              <a:off x="3012969" y="5447075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 rot="5400000" flipH="1">
              <a:off x="3013698" y="5969174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 rot="5400000" flipH="1">
              <a:off x="2489809" y="5971046"/>
              <a:ext cx="98390" cy="98391"/>
            </a:xfrm>
            <a:prstGeom prst="ellipse">
              <a:avLst/>
            </a:prstGeom>
            <a:solidFill>
              <a:srgbClr val="D99A8F"/>
            </a:solidFill>
            <a:ln w="44450">
              <a:noFill/>
            </a:ln>
            <a:scene3d>
              <a:camera prst="orthographicFront">
                <a:rot lat="0" lon="209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547352" y="275349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12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725079" y="347800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13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1356254" y="3990660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14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521922" y="2368069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27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2484905" y="548957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28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2678126" y="5732644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29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1539564" y="3748541"/>
              <a:ext cx="41229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3D8377"/>
                  </a:solidFill>
                  <a:latin typeface="Cambria" panose="02040503050406030204" pitchFamily="18" charset="0"/>
                </a:rPr>
                <a:t>26</a:t>
              </a:r>
              <a:endParaRPr lang="fr-CH" sz="1500" b="1" dirty="0">
                <a:solidFill>
                  <a:srgbClr val="3D8377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6419488" y="566967"/>
            <a:ext cx="12554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0: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(1, 0)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(2, 1)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(3, 2)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3: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(5, 4)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4: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(6, 5)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5: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(7, 6)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6: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(9, 8)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7: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(10, 9)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8: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(11, 10)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9: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(13, 12)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10: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(14, 13)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11: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(15, 14)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12: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(17, 16)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13: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(18, 17)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14: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(19, 18, 33)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15: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(26, 21, 20)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16: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(25, 26, 21)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17: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(25, 22, 21)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18: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(25, 27, 22)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19: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(27, 22, 23)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20: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(20, 29, 28)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21: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(21, 20, 29)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22: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(21, 30, 29)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23: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(22, 21, 30)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24: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(22, 23, 30)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25: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(23, 30, 31)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26: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(19, 33, 24)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27: 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(16, 32)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28: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(36, 34, 35)</a:t>
            </a:r>
          </a:p>
          <a:p>
            <a:r>
              <a:rPr lang="en-US" sz="1200" b="1" dirty="0">
                <a:solidFill>
                  <a:srgbClr val="3D8377"/>
                </a:solidFill>
                <a:latin typeface="Cambria" panose="02040503050406030204" pitchFamily="18" charset="0"/>
              </a:rPr>
              <a:t>29:</a:t>
            </a:r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 (37, 36, 35)</a:t>
            </a:r>
          </a:p>
        </p:txBody>
      </p:sp>
      <p:sp>
        <p:nvSpPr>
          <p:cNvPr id="364" name="Rectangle 363"/>
          <p:cNvSpPr/>
          <p:nvPr/>
        </p:nvSpPr>
        <p:spPr>
          <a:xfrm>
            <a:off x="7970444" y="-153530"/>
            <a:ext cx="367325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68357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 flipH="1">
            <a:off x="3007908" y="2840798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2" name="Oval 101"/>
          <p:cNvSpPr/>
          <p:nvPr/>
        </p:nvSpPr>
        <p:spPr>
          <a:xfrm flipH="1">
            <a:off x="2422332" y="2836927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3" name="Oval 102"/>
          <p:cNvSpPr/>
          <p:nvPr/>
        </p:nvSpPr>
        <p:spPr>
          <a:xfrm flipH="1">
            <a:off x="1279841" y="2839455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4" name="Oval 103"/>
          <p:cNvSpPr/>
          <p:nvPr/>
        </p:nvSpPr>
        <p:spPr>
          <a:xfrm flipH="1">
            <a:off x="1846791" y="2841679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7" name="Oval 286"/>
          <p:cNvSpPr>
            <a:spLocks noChangeAspect="1"/>
          </p:cNvSpPr>
          <p:nvPr/>
        </p:nvSpPr>
        <p:spPr>
          <a:xfrm flipH="1">
            <a:off x="2012755" y="535416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0" name="Oval 299"/>
          <p:cNvSpPr>
            <a:spLocks noChangeAspect="1"/>
          </p:cNvSpPr>
          <p:nvPr/>
        </p:nvSpPr>
        <p:spPr>
          <a:xfrm flipH="1">
            <a:off x="2021629" y="5896128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1" name="Oval 300"/>
          <p:cNvSpPr>
            <a:spLocks noChangeAspect="1"/>
          </p:cNvSpPr>
          <p:nvPr/>
        </p:nvSpPr>
        <p:spPr>
          <a:xfrm flipH="1">
            <a:off x="1498156" y="5879053"/>
            <a:ext cx="905186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2" name="Oval 301"/>
          <p:cNvSpPr>
            <a:spLocks noChangeAspect="1"/>
          </p:cNvSpPr>
          <p:nvPr/>
        </p:nvSpPr>
        <p:spPr>
          <a:xfrm flipH="1">
            <a:off x="1447151" y="5355893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4" name="Rectangle 153"/>
          <p:cNvSpPr/>
          <p:nvPr/>
        </p:nvSpPr>
        <p:spPr>
          <a:xfrm>
            <a:off x="642443" y="5398"/>
            <a:ext cx="2843125" cy="46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Phalanges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1672019" y="3426568"/>
            <a:ext cx="252794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2456593" y="3426568"/>
            <a:ext cx="26726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1927245" y="5832589"/>
            <a:ext cx="523160" cy="54276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369181" y="2952593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932371" y="2955569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52127" y="2955931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509805" y="2935735"/>
            <a:ext cx="478241" cy="50339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980190" y="2913578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379437" y="2941549"/>
            <a:ext cx="1728067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 flipH="1">
            <a:off x="118524" y="3354157"/>
            <a:ext cx="456534" cy="45653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8" name="Oval 7"/>
          <p:cNvSpPr/>
          <p:nvPr/>
        </p:nvSpPr>
        <p:spPr>
          <a:xfrm flipH="1">
            <a:off x="347255" y="4038531"/>
            <a:ext cx="561888" cy="5618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" name="Oval 8"/>
          <p:cNvSpPr/>
          <p:nvPr/>
        </p:nvSpPr>
        <p:spPr>
          <a:xfrm flipH="1">
            <a:off x="880374" y="4634852"/>
            <a:ext cx="700651" cy="70053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" name="Oval 9"/>
          <p:cNvSpPr/>
          <p:nvPr/>
        </p:nvSpPr>
        <p:spPr>
          <a:xfrm flipH="1">
            <a:off x="274600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" name="Oval 10"/>
          <p:cNvSpPr/>
          <p:nvPr/>
        </p:nvSpPr>
        <p:spPr>
          <a:xfrm flipH="1">
            <a:off x="221802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" name="Oval 11"/>
          <p:cNvSpPr/>
          <p:nvPr/>
        </p:nvSpPr>
        <p:spPr>
          <a:xfrm flipH="1">
            <a:off x="1691014" y="3180383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" name="Oval 12"/>
          <p:cNvSpPr/>
          <p:nvPr/>
        </p:nvSpPr>
        <p:spPr>
          <a:xfrm flipH="1">
            <a:off x="1175194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" name="Oval 13"/>
          <p:cNvSpPr/>
          <p:nvPr/>
        </p:nvSpPr>
        <p:spPr>
          <a:xfrm flipH="1">
            <a:off x="2625241" y="3069833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" name="Oval 14"/>
          <p:cNvSpPr/>
          <p:nvPr/>
        </p:nvSpPr>
        <p:spPr>
          <a:xfrm flipH="1">
            <a:off x="2086346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" name="Oval 15"/>
          <p:cNvSpPr/>
          <p:nvPr/>
        </p:nvSpPr>
        <p:spPr>
          <a:xfrm flipH="1">
            <a:off x="1556258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" name="Oval 16"/>
          <p:cNvSpPr/>
          <p:nvPr/>
        </p:nvSpPr>
        <p:spPr>
          <a:xfrm flipH="1">
            <a:off x="1051087" y="3072989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1367047" y="2941549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83330" y="2948625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31498" y="2954047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H="1">
            <a:off x="1108196" y="219975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" name="Oval 21"/>
          <p:cNvSpPr/>
          <p:nvPr/>
        </p:nvSpPr>
        <p:spPr>
          <a:xfrm flipH="1">
            <a:off x="1761494" y="2132203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3" name="Oval 22"/>
          <p:cNvSpPr/>
          <p:nvPr/>
        </p:nvSpPr>
        <p:spPr>
          <a:xfrm flipH="1">
            <a:off x="2384040" y="219350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4" name="Oval 23"/>
          <p:cNvSpPr/>
          <p:nvPr/>
        </p:nvSpPr>
        <p:spPr>
          <a:xfrm flipH="1">
            <a:off x="3002470" y="2287777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" name="Oval 24"/>
          <p:cNvSpPr/>
          <p:nvPr/>
        </p:nvSpPr>
        <p:spPr>
          <a:xfrm flipH="1">
            <a:off x="1038591" y="141229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6" name="Oval 25"/>
          <p:cNvSpPr/>
          <p:nvPr/>
        </p:nvSpPr>
        <p:spPr>
          <a:xfrm flipH="1">
            <a:off x="1791235" y="134032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" name="Oval 26"/>
          <p:cNvSpPr/>
          <p:nvPr/>
        </p:nvSpPr>
        <p:spPr>
          <a:xfrm flipH="1">
            <a:off x="2498991" y="147094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" name="Oval 27"/>
          <p:cNvSpPr/>
          <p:nvPr/>
        </p:nvSpPr>
        <p:spPr>
          <a:xfrm flipH="1">
            <a:off x="3161558" y="1709847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flipH="1">
            <a:off x="993166" y="681379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flipH="1">
            <a:off x="1846932" y="535967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flipH="1">
            <a:off x="2636304" y="677265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flipH="1">
            <a:off x="3330070" y="1173066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976593" y="1360007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449043" y="865739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931500" y="726899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75194" y="865739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926585" y="4113312"/>
            <a:ext cx="216458" cy="21645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" name="Straight Connector 41"/>
          <p:cNvCxnSpPr/>
          <p:nvPr/>
        </p:nvCxnSpPr>
        <p:spPr>
          <a:xfrm>
            <a:off x="628199" y="4318810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28200" y="4221541"/>
            <a:ext cx="398022" cy="9793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 rot="3223901" flipH="1">
            <a:off x="166354" y="2820215"/>
            <a:ext cx="387346" cy="39650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5" name="Oval 44"/>
          <p:cNvSpPr/>
          <p:nvPr/>
        </p:nvSpPr>
        <p:spPr>
          <a:xfrm rot="3223901" flipH="1">
            <a:off x="165977" y="2624332"/>
            <a:ext cx="314849" cy="31484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6" name="Straight Connector 45"/>
          <p:cNvCxnSpPr>
            <a:endCxn id="71" idx="2"/>
          </p:cNvCxnSpPr>
          <p:nvPr/>
        </p:nvCxnSpPr>
        <p:spPr>
          <a:xfrm>
            <a:off x="323400" y="2781756"/>
            <a:ext cx="28306" cy="279903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Oval 46"/>
          <p:cNvSpPr/>
          <p:nvPr/>
        </p:nvSpPr>
        <p:spPr>
          <a:xfrm flipH="1">
            <a:off x="1073276" y="3857235"/>
            <a:ext cx="314848" cy="31484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8" name="Oval 47"/>
          <p:cNvSpPr/>
          <p:nvPr/>
        </p:nvSpPr>
        <p:spPr>
          <a:xfrm flipH="1">
            <a:off x="1771288" y="4770224"/>
            <a:ext cx="863683" cy="8636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9" name="Oval 48"/>
          <p:cNvSpPr/>
          <p:nvPr/>
        </p:nvSpPr>
        <p:spPr>
          <a:xfrm flipH="1">
            <a:off x="2305471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50" name="Oval 49"/>
          <p:cNvSpPr/>
          <p:nvPr/>
        </p:nvSpPr>
        <p:spPr>
          <a:xfrm flipH="1">
            <a:off x="1269159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723854" y="3426571"/>
            <a:ext cx="261257" cy="17990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407827" y="3426568"/>
            <a:ext cx="26419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08743" y="3426569"/>
            <a:ext cx="24637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920849" y="3426568"/>
            <a:ext cx="282280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72019" y="5225637"/>
            <a:ext cx="1051836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55122" y="3008580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5295" y="2936523"/>
            <a:ext cx="541093" cy="500096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2465350" y="5814873"/>
            <a:ext cx="0" cy="564383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950747" y="6359351"/>
            <a:ext cx="514603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950747" y="5814873"/>
            <a:ext cx="0" cy="56438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59620" y="5835119"/>
            <a:ext cx="505729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230698" y="4012556"/>
            <a:ext cx="0" cy="9725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 rot="5400000" flipH="1">
            <a:off x="1167652" y="492116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5400000" flipH="1">
            <a:off x="1896559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5400000" flipH="1">
            <a:off x="2417207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 flipH="1">
            <a:off x="2417936" y="63082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5400000" flipH="1">
            <a:off x="1894047" y="6310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 flipH="1">
            <a:off x="2151572" y="517826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5400000" flipH="1">
            <a:off x="302511" y="296326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5400000" flipH="1">
            <a:off x="270659" y="2731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5400000" flipH="1">
            <a:off x="3467413" y="131081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5400000" flipH="1">
            <a:off x="3323833" y="186817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5400000" flipH="1">
            <a:off x="3169539" y="245504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5400000" flipH="1">
            <a:off x="2777322" y="807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 flipH="1">
            <a:off x="2650993" y="162270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5400000" flipH="1">
            <a:off x="2543657" y="235614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5400000" flipH="1">
            <a:off x="1922524" y="229194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5400000" flipH="1">
            <a:off x="1981723" y="67078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5400000" flipH="1">
            <a:off x="1952199" y="149901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5400000" flipH="1">
            <a:off x="1123773" y="81321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5400000" flipH="1">
            <a:off x="1195414" y="156669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rot="5400000" flipH="1">
            <a:off x="1270432" y="236175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347255" y="3582422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rot="5400000" flipH="1">
            <a:off x="579006" y="427200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5400000" flipH="1">
            <a:off x="302511" y="352216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12" idx="6"/>
            <a:endCxn id="65" idx="6"/>
          </p:cNvCxnSpPr>
          <p:nvPr/>
        </p:nvCxnSpPr>
        <p:spPr>
          <a:xfrm>
            <a:off x="1031403" y="4174631"/>
            <a:ext cx="185444" cy="746531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49828" y="2947362"/>
            <a:ext cx="501151" cy="48802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Oval 93"/>
          <p:cNvSpPr/>
          <p:nvPr/>
        </p:nvSpPr>
        <p:spPr>
          <a:xfrm rot="5400000" flipH="1">
            <a:off x="1326489" y="28870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5400000" flipH="1">
            <a:off x="3055010" y="289207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5400000" flipH="1">
            <a:off x="2473937" y="288468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5400000" flipH="1">
            <a:off x="1899226" y="288935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024133" y="4012556"/>
            <a:ext cx="206566" cy="20898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 rot="5400000" flipH="1">
            <a:off x="1171896" y="3960905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5400000" flipH="1">
            <a:off x="982208" y="417463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595298" y="254839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00535" y="256319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7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824967" y="257398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56738" y="257625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02099" y="184353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16125" y="1025640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15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62538" y="91206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500439" y="105919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9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150528" y="141585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6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75748" y="453610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35417" y="379932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999120" y="199416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5</a:t>
            </a:r>
            <a:endParaRPr lang="fr-CH" dirty="0"/>
          </a:p>
        </p:txBody>
      </p:sp>
      <p:sp>
        <p:nvSpPr>
          <p:cNvPr id="235" name="TextBox 234"/>
          <p:cNvSpPr txBox="1"/>
          <p:nvPr/>
        </p:nvSpPr>
        <p:spPr>
          <a:xfrm>
            <a:off x="2389842" y="186550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8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634846" y="177064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9714" y="310785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 rot="5400000" flipH="1">
            <a:off x="1606381" y="5182396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 rot="5400000" flipH="1">
            <a:off x="2669324" y="5173858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414303" y="342656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05295" y="3435187"/>
            <a:ext cx="1557739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Oval 91"/>
          <p:cNvSpPr/>
          <p:nvPr/>
        </p:nvSpPr>
        <p:spPr>
          <a:xfrm rot="5400000" flipH="1">
            <a:off x="2408211" y="338684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5400000" flipH="1">
            <a:off x="2926189" y="338034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1881775" y="3377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5400000" flipH="1">
            <a:off x="1362045" y="337737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8418895" y="1274528"/>
                <a:ext cx="3763865" cy="4455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phalange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 thetas its shape depends on</a:t>
                </a:r>
              </a:p>
              <a:p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0: “Hand”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0, 1, 2, 3, 4, 5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1: “HandThumb1”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10, 0,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2: “HandThumb2”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11,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9,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10,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3: “HandThumb3”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12, 11,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9,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10,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4: “HandPinky1”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25,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26, 0,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5: “HandPinky2”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27,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25,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26, 0,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6: “HandPinky3”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28, 27,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25,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26, 0,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7: “HandRing1”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21,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22,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8: “HandRing2”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23,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21,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22,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  <a:endParaRPr lang="en-US" sz="1200" b="1" dirty="0">
                  <a:solidFill>
                    <a:srgbClr val="9F9F9F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9: “HandRing3”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23, 24,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21,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22, 0,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10: “HandMiddle1”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17,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18, 0,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11: “HandMiddle2”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19,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17,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18, 0,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12: “HandMiddle3”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20, 19,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17,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18, 0,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13: “HandIndex1”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13,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14, 0,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14: “HandIndex2“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15,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 13,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14, 0,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15: “</a:t>
                </a:r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HandIndex3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16, 15,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13,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14, 0,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</a:p>
              <a:p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16: “Wrist”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7,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 8, 0,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 1,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2,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3D8377"/>
                    </a:solidFill>
                    <a:latin typeface="Cambria" panose="02040503050406030204" pitchFamily="18" charset="0"/>
                  </a:rPr>
                  <a:t>3,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D99A8F"/>
                    </a:solidFill>
                    <a:latin typeface="Cambria" panose="02040503050406030204" pitchFamily="18" charset="0"/>
                  </a:rPr>
                  <a:t>4,</a:t>
                </a:r>
                <a:r>
                  <a:rPr lang="en-US" sz="1200" b="1" dirty="0">
                    <a:solidFill>
                      <a:srgbClr val="9F9F9F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5</a:t>
                </a:r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895" y="1274528"/>
                <a:ext cx="3763865" cy="4455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8197518" y="-1471"/>
            <a:ext cx="4016415" cy="819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Kinematic Chains (Chain of Thetas)</a:t>
            </a:r>
          </a:p>
        </p:txBody>
      </p:sp>
      <p:cxnSp>
        <p:nvCxnSpPr>
          <p:cNvPr id="323" name="Straight Connector 322"/>
          <p:cNvCxnSpPr/>
          <p:nvPr/>
        </p:nvCxnSpPr>
        <p:spPr>
          <a:xfrm flipV="1">
            <a:off x="6399282" y="5830222"/>
            <a:ext cx="523160" cy="54276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841218" y="2950226"/>
            <a:ext cx="44973" cy="48604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6404408" y="2953202"/>
            <a:ext cx="16986" cy="456548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cxnSpLocks noChangeAspect="1"/>
            <a:endCxn id="401" idx="2"/>
          </p:cNvCxnSpPr>
          <p:nvPr/>
        </p:nvCxnSpPr>
        <p:spPr>
          <a:xfrm flipV="1">
            <a:off x="6924164" y="903180"/>
            <a:ext cx="374390" cy="251394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6981842" y="2933368"/>
            <a:ext cx="478241" cy="50339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8" name="Straight Connector 327"/>
          <p:cNvCxnSpPr/>
          <p:nvPr/>
        </p:nvCxnSpPr>
        <p:spPr>
          <a:xfrm flipV="1">
            <a:off x="7452227" y="2911211"/>
            <a:ext cx="132444" cy="512693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5851474" y="2939182"/>
            <a:ext cx="1728067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1" name="Oval 330"/>
          <p:cNvSpPr/>
          <p:nvPr/>
        </p:nvSpPr>
        <p:spPr>
          <a:xfrm flipH="1">
            <a:off x="4590561" y="3351790"/>
            <a:ext cx="456534" cy="45653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2" name="Oval 331"/>
          <p:cNvSpPr/>
          <p:nvPr/>
        </p:nvSpPr>
        <p:spPr>
          <a:xfrm flipH="1">
            <a:off x="4819292" y="4036164"/>
            <a:ext cx="561888" cy="5618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3" name="Oval 332"/>
          <p:cNvSpPr/>
          <p:nvPr/>
        </p:nvSpPr>
        <p:spPr>
          <a:xfrm flipH="1">
            <a:off x="5352411" y="4632485"/>
            <a:ext cx="700651" cy="70053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4" name="Oval 333"/>
          <p:cNvSpPr/>
          <p:nvPr/>
        </p:nvSpPr>
        <p:spPr>
          <a:xfrm flipH="1">
            <a:off x="7218038" y="3185091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5" name="Oval 334"/>
          <p:cNvSpPr/>
          <p:nvPr/>
        </p:nvSpPr>
        <p:spPr>
          <a:xfrm flipH="1">
            <a:off x="6690058" y="3185091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6" name="Oval 335"/>
          <p:cNvSpPr/>
          <p:nvPr/>
        </p:nvSpPr>
        <p:spPr>
          <a:xfrm flipH="1">
            <a:off x="6163051" y="3178016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7" name="Oval 336"/>
          <p:cNvSpPr/>
          <p:nvPr/>
        </p:nvSpPr>
        <p:spPr>
          <a:xfrm flipH="1">
            <a:off x="5647231" y="3185091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8" name="Oval 337"/>
          <p:cNvSpPr/>
          <p:nvPr/>
        </p:nvSpPr>
        <p:spPr>
          <a:xfrm flipH="1">
            <a:off x="7097278" y="3067466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9" name="Oval 338"/>
          <p:cNvSpPr/>
          <p:nvPr/>
        </p:nvSpPr>
        <p:spPr>
          <a:xfrm flipH="1">
            <a:off x="6558383" y="3050999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0" name="Oval 339"/>
          <p:cNvSpPr/>
          <p:nvPr/>
        </p:nvSpPr>
        <p:spPr>
          <a:xfrm flipH="1">
            <a:off x="6028295" y="3050999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chemeClr val="lt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 flipH="1">
            <a:off x="5523124" y="3070622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42" name="Straight Connector 341"/>
          <p:cNvCxnSpPr/>
          <p:nvPr/>
        </p:nvCxnSpPr>
        <p:spPr>
          <a:xfrm flipH="1" flipV="1">
            <a:off x="5839084" y="2939182"/>
            <a:ext cx="49709" cy="485019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7455367" y="2946258"/>
            <a:ext cx="115682" cy="463923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6403535" y="2951680"/>
            <a:ext cx="19249" cy="472520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/>
          <p:cNvSpPr/>
          <p:nvPr/>
        </p:nvSpPr>
        <p:spPr>
          <a:xfrm flipH="1">
            <a:off x="5580233" y="2197385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6" name="Oval 345"/>
          <p:cNvSpPr/>
          <p:nvPr/>
        </p:nvSpPr>
        <p:spPr>
          <a:xfrm flipH="1">
            <a:off x="6233531" y="2129836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7" name="Oval 346"/>
          <p:cNvSpPr/>
          <p:nvPr/>
        </p:nvSpPr>
        <p:spPr>
          <a:xfrm flipH="1">
            <a:off x="6856077" y="2191135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8" name="Oval 347"/>
          <p:cNvSpPr/>
          <p:nvPr/>
        </p:nvSpPr>
        <p:spPr>
          <a:xfrm flipH="1">
            <a:off x="7474507" y="2285410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9" name="Oval 348"/>
          <p:cNvSpPr/>
          <p:nvPr/>
        </p:nvSpPr>
        <p:spPr>
          <a:xfrm flipH="1">
            <a:off x="5510628" y="140992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350" name="Oval 349"/>
          <p:cNvSpPr/>
          <p:nvPr/>
        </p:nvSpPr>
        <p:spPr>
          <a:xfrm flipH="1">
            <a:off x="6263272" y="1337961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1" name="Oval 350"/>
          <p:cNvSpPr/>
          <p:nvPr/>
        </p:nvSpPr>
        <p:spPr>
          <a:xfrm flipH="1">
            <a:off x="6971028" y="146857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2" name="Oval 351"/>
          <p:cNvSpPr/>
          <p:nvPr/>
        </p:nvSpPr>
        <p:spPr>
          <a:xfrm flipH="1">
            <a:off x="7633595" y="1707480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3" name="Oval 352"/>
          <p:cNvSpPr>
            <a:spLocks noChangeAspect="1"/>
          </p:cNvSpPr>
          <p:nvPr/>
        </p:nvSpPr>
        <p:spPr>
          <a:xfrm flipH="1">
            <a:off x="5465203" y="679012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4" name="Oval 353"/>
          <p:cNvSpPr>
            <a:spLocks noChangeAspect="1"/>
          </p:cNvSpPr>
          <p:nvPr/>
        </p:nvSpPr>
        <p:spPr>
          <a:xfrm flipH="1">
            <a:off x="6318969" y="533600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5" name="Oval 354"/>
          <p:cNvSpPr>
            <a:spLocks noChangeAspect="1"/>
          </p:cNvSpPr>
          <p:nvPr/>
        </p:nvSpPr>
        <p:spPr>
          <a:xfrm flipH="1">
            <a:off x="7108341" y="674898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6" name="Oval 355"/>
          <p:cNvSpPr>
            <a:spLocks noChangeAspect="1"/>
          </p:cNvSpPr>
          <p:nvPr/>
        </p:nvSpPr>
        <p:spPr>
          <a:xfrm flipH="1">
            <a:off x="7802107" y="1170699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7" name="Oval 356"/>
          <p:cNvSpPr>
            <a:spLocks noChangeAspect="1"/>
          </p:cNvSpPr>
          <p:nvPr/>
        </p:nvSpPr>
        <p:spPr>
          <a:xfrm flipH="1">
            <a:off x="6484792" y="5351797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8" name="Oval 357"/>
          <p:cNvSpPr>
            <a:spLocks noChangeAspect="1"/>
          </p:cNvSpPr>
          <p:nvPr/>
        </p:nvSpPr>
        <p:spPr>
          <a:xfrm flipH="1">
            <a:off x="5979063" y="5351797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9" name="Oval 358"/>
          <p:cNvSpPr>
            <a:spLocks noChangeAspect="1"/>
          </p:cNvSpPr>
          <p:nvPr/>
        </p:nvSpPr>
        <p:spPr>
          <a:xfrm flipH="1">
            <a:off x="6493666" y="5893761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0" name="Oval 359"/>
          <p:cNvSpPr>
            <a:spLocks noChangeAspect="1"/>
          </p:cNvSpPr>
          <p:nvPr/>
        </p:nvSpPr>
        <p:spPr>
          <a:xfrm flipH="1">
            <a:off x="5970193" y="5876686"/>
            <a:ext cx="905186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7448630" y="1357640"/>
            <a:ext cx="536455" cy="2076612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6403537" y="724532"/>
            <a:ext cx="100445" cy="2699765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5647231" y="863372"/>
            <a:ext cx="237221" cy="2563739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 flipH="1">
            <a:off x="5398622" y="4110945"/>
            <a:ext cx="216458" cy="21645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66" name="Straight Connector 365"/>
          <p:cNvCxnSpPr/>
          <p:nvPr/>
        </p:nvCxnSpPr>
        <p:spPr>
          <a:xfrm>
            <a:off x="5100236" y="4316443"/>
            <a:ext cx="602498" cy="666312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5100237" y="4219174"/>
            <a:ext cx="398022" cy="9793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8" name="Oval 367"/>
          <p:cNvSpPr/>
          <p:nvPr/>
        </p:nvSpPr>
        <p:spPr>
          <a:xfrm rot="3223901" flipH="1">
            <a:off x="4638391" y="2817848"/>
            <a:ext cx="387346" cy="39650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9" name="Oval 368"/>
          <p:cNvSpPr/>
          <p:nvPr/>
        </p:nvSpPr>
        <p:spPr>
          <a:xfrm rot="3223901" flipH="1">
            <a:off x="4638014" y="2621965"/>
            <a:ext cx="314849" cy="31484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0" name="Straight Connector 369"/>
          <p:cNvCxnSpPr>
            <a:endCxn id="395" idx="2"/>
          </p:cNvCxnSpPr>
          <p:nvPr/>
        </p:nvCxnSpPr>
        <p:spPr>
          <a:xfrm>
            <a:off x="4795437" y="2779389"/>
            <a:ext cx="28306" cy="27990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1" name="Oval 370"/>
          <p:cNvSpPr/>
          <p:nvPr/>
        </p:nvSpPr>
        <p:spPr>
          <a:xfrm flipH="1">
            <a:off x="5545313" y="3854868"/>
            <a:ext cx="314848" cy="31484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2" name="Oval 371"/>
          <p:cNvSpPr/>
          <p:nvPr/>
        </p:nvSpPr>
        <p:spPr>
          <a:xfrm flipH="1">
            <a:off x="6243325" y="4767857"/>
            <a:ext cx="863683" cy="8636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3" name="Oval 372"/>
          <p:cNvSpPr/>
          <p:nvPr/>
        </p:nvSpPr>
        <p:spPr>
          <a:xfrm flipH="1">
            <a:off x="6777508" y="4786632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4" name="Oval 373"/>
          <p:cNvSpPr/>
          <p:nvPr/>
        </p:nvSpPr>
        <p:spPr>
          <a:xfrm flipH="1">
            <a:off x="5741196" y="4786632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5" name="Straight Connector 374"/>
          <p:cNvCxnSpPr/>
          <p:nvPr/>
        </p:nvCxnSpPr>
        <p:spPr>
          <a:xfrm flipV="1">
            <a:off x="7195891" y="3424204"/>
            <a:ext cx="261257" cy="17990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5879864" y="3424201"/>
            <a:ext cx="264192" cy="1799068"/>
          </a:xfrm>
          <a:prstGeom prst="line">
            <a:avLst/>
          </a:prstGeom>
          <a:solidFill>
            <a:srgbClr val="F8CBAD"/>
          </a:solidFill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6144056" y="5223270"/>
            <a:ext cx="1051836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2" name="Straight Connector 381"/>
          <p:cNvCxnSpPr/>
          <p:nvPr/>
        </p:nvCxnSpPr>
        <p:spPr>
          <a:xfrm flipH="1">
            <a:off x="4827159" y="3006213"/>
            <a:ext cx="0" cy="590397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5877332" y="2934156"/>
            <a:ext cx="541093" cy="500096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4" name="Straight Connector 383"/>
          <p:cNvCxnSpPr/>
          <p:nvPr/>
        </p:nvCxnSpPr>
        <p:spPr>
          <a:xfrm flipH="1" flipV="1">
            <a:off x="6937387" y="5812506"/>
            <a:ext cx="0" cy="56438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5" name="Straight Connector 384"/>
          <p:cNvCxnSpPr/>
          <p:nvPr/>
        </p:nvCxnSpPr>
        <p:spPr>
          <a:xfrm flipH="1">
            <a:off x="6422784" y="6356984"/>
            <a:ext cx="514603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6" name="Straight Connector 385"/>
          <p:cNvCxnSpPr/>
          <p:nvPr/>
        </p:nvCxnSpPr>
        <p:spPr>
          <a:xfrm flipH="1">
            <a:off x="6422784" y="5812506"/>
            <a:ext cx="0" cy="564381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6431657" y="5832752"/>
            <a:ext cx="505729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8" name="Straight Connector 387"/>
          <p:cNvCxnSpPr/>
          <p:nvPr/>
        </p:nvCxnSpPr>
        <p:spPr>
          <a:xfrm flipH="1">
            <a:off x="5702735" y="4010189"/>
            <a:ext cx="0" cy="9725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9" name="Oval 388"/>
          <p:cNvSpPr/>
          <p:nvPr/>
        </p:nvSpPr>
        <p:spPr>
          <a:xfrm rot="5400000" flipH="1">
            <a:off x="5639689" y="491879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 rot="5400000" flipH="1">
            <a:off x="6368596" y="5783818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 rot="5400000" flipH="1">
            <a:off x="6889244" y="5783818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 rot="5400000" flipH="1">
            <a:off x="6889973" y="6305917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 rot="5400000" flipH="1">
            <a:off x="6366084" y="6307789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 rot="5400000" flipH="1">
            <a:off x="6623609" y="5175900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 rot="5400000" flipH="1">
            <a:off x="4774548" y="2960902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 rot="5400000" flipH="1">
            <a:off x="4742696" y="2729313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 rot="5400000" flipH="1">
            <a:off x="7939450" y="1308444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rot="5400000" flipH="1">
            <a:off x="7795870" y="1865805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 rot="5400000" flipH="1">
            <a:off x="7641576" y="2452674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 rot="5400000" flipH="1">
            <a:off x="7249359" y="804789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 rot="5400000" flipH="1">
            <a:off x="7123030" y="162033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 rot="5400000" flipH="1">
            <a:off x="7015694" y="235377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 rot="5400000" flipH="1">
            <a:off x="6394561" y="228957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 rot="5400000" flipH="1">
            <a:off x="6453760" y="668419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 rot="5400000" flipH="1">
            <a:off x="6424236" y="1496648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 rot="5400000" flipH="1">
            <a:off x="5595810" y="810852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 rot="5400000" flipH="1">
            <a:off x="5667451" y="156432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 rot="5400000" flipH="1">
            <a:off x="5742469" y="2359388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" name="Straight Connector 409"/>
          <p:cNvCxnSpPr/>
          <p:nvPr/>
        </p:nvCxnSpPr>
        <p:spPr>
          <a:xfrm>
            <a:off x="4819292" y="3580055"/>
            <a:ext cx="280945" cy="736386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val 410"/>
          <p:cNvSpPr/>
          <p:nvPr/>
        </p:nvSpPr>
        <p:spPr>
          <a:xfrm rot="5400000" flipH="1">
            <a:off x="5051043" y="4269637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 rot="5400000" flipH="1">
            <a:off x="4774548" y="3519797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3" name="Straight Connector 412"/>
          <p:cNvCxnSpPr>
            <a:stCxn id="429" idx="6"/>
            <a:endCxn id="389" idx="6"/>
          </p:cNvCxnSpPr>
          <p:nvPr/>
        </p:nvCxnSpPr>
        <p:spPr>
          <a:xfrm>
            <a:off x="5503440" y="4172264"/>
            <a:ext cx="185444" cy="746531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6421865" y="2944995"/>
            <a:ext cx="501151" cy="48802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6" name="Oval 415"/>
          <p:cNvSpPr/>
          <p:nvPr/>
        </p:nvSpPr>
        <p:spPr>
          <a:xfrm flipH="1">
            <a:off x="7479945" y="2838431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17" name="Oval 416"/>
          <p:cNvSpPr/>
          <p:nvPr/>
        </p:nvSpPr>
        <p:spPr>
          <a:xfrm rot="5400000" flipH="1">
            <a:off x="5798526" y="2884717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 rot="5400000" flipH="1">
            <a:off x="7527047" y="2889712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 rot="5400000" flipH="1">
            <a:off x="6945974" y="2882315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 rot="5400000" flipH="1">
            <a:off x="6371263" y="2886984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 flipH="1">
            <a:off x="6894369" y="2834560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2" name="Oval 421"/>
          <p:cNvSpPr/>
          <p:nvPr/>
        </p:nvSpPr>
        <p:spPr>
          <a:xfrm flipH="1">
            <a:off x="5751878" y="2837088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3" name="Oval 422"/>
          <p:cNvSpPr/>
          <p:nvPr/>
        </p:nvSpPr>
        <p:spPr>
          <a:xfrm flipH="1">
            <a:off x="6318828" y="2839312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4" name="Straight Connector 423"/>
          <p:cNvCxnSpPr/>
          <p:nvPr/>
        </p:nvCxnSpPr>
        <p:spPr>
          <a:xfrm>
            <a:off x="5886340" y="3424200"/>
            <a:ext cx="1570807" cy="0"/>
          </a:xfrm>
          <a:prstGeom prst="line">
            <a:avLst/>
          </a:prstGeom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Oval 424"/>
          <p:cNvSpPr>
            <a:spLocks noChangeAspect="1"/>
          </p:cNvSpPr>
          <p:nvPr/>
        </p:nvSpPr>
        <p:spPr>
          <a:xfrm rot="5400000" flipH="1">
            <a:off x="7141361" y="5171491"/>
            <a:ext cx="107999" cy="108000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>
            <a:spLocks noChangeAspect="1"/>
          </p:cNvSpPr>
          <p:nvPr/>
        </p:nvSpPr>
        <p:spPr>
          <a:xfrm rot="5400000" flipH="1">
            <a:off x="6078418" y="5180029"/>
            <a:ext cx="107999" cy="108000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Connector 426"/>
          <p:cNvCxnSpPr/>
          <p:nvPr/>
        </p:nvCxnSpPr>
        <p:spPr>
          <a:xfrm flipH="1">
            <a:off x="5496170" y="4010189"/>
            <a:ext cx="206566" cy="20898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8" name="Oval 427"/>
          <p:cNvSpPr>
            <a:spLocks noChangeAspect="1"/>
          </p:cNvSpPr>
          <p:nvPr/>
        </p:nvSpPr>
        <p:spPr>
          <a:xfrm rot="5400000" flipH="1">
            <a:off x="5643933" y="3958538"/>
            <a:ext cx="107999" cy="108000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 rot="5400000" flipH="1">
            <a:off x="5454245" y="4172264"/>
            <a:ext cx="98390" cy="98391"/>
          </a:xfrm>
          <a:prstGeom prst="ellipse">
            <a:avLst/>
          </a:prstGeom>
          <a:solidFill>
            <a:srgbClr val="BFBFB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5877332" y="3432820"/>
            <a:ext cx="1557739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5" name="Oval 414"/>
          <p:cNvSpPr/>
          <p:nvPr/>
        </p:nvSpPr>
        <p:spPr>
          <a:xfrm rot="5400000" flipH="1">
            <a:off x="6880248" y="3384478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 rot="5400000" flipH="1">
            <a:off x="6353812" y="3375313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>
            <a:spLocks noChangeAspect="1"/>
          </p:cNvSpPr>
          <p:nvPr/>
        </p:nvSpPr>
        <p:spPr>
          <a:xfrm rot="5400000" flipH="1">
            <a:off x="7398226" y="3377975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>
            <a:spLocks noChangeAspect="1"/>
          </p:cNvSpPr>
          <p:nvPr/>
        </p:nvSpPr>
        <p:spPr>
          <a:xfrm rot="5400000" flipH="1">
            <a:off x="5834082" y="3375005"/>
            <a:ext cx="107999" cy="108000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5986004" y="2172"/>
            <a:ext cx="154104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Thetas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506216" y="3958538"/>
            <a:ext cx="86868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2028012" y="4123828"/>
                <a:ext cx="34176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12" y="4123828"/>
                <a:ext cx="341760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Straight Arrow Connector 274"/>
          <p:cNvCxnSpPr>
            <a:cxnSpLocks/>
          </p:cNvCxnSpPr>
          <p:nvPr/>
        </p:nvCxnSpPr>
        <p:spPr>
          <a:xfrm flipV="1">
            <a:off x="3931363" y="5247843"/>
            <a:ext cx="0" cy="461003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/>
          </p:cNvCxnSpPr>
          <p:nvPr/>
        </p:nvCxnSpPr>
        <p:spPr>
          <a:xfrm>
            <a:off x="3959537" y="5741978"/>
            <a:ext cx="477481" cy="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/>
          </p:cNvCxnSpPr>
          <p:nvPr/>
        </p:nvCxnSpPr>
        <p:spPr>
          <a:xfrm flipH="1">
            <a:off x="3632804" y="5758205"/>
            <a:ext cx="273096" cy="29980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4483196" y="5571285"/>
            <a:ext cx="72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[1, 0, 0]</a:t>
            </a:r>
            <a:endParaRPr lang="fr-CH" sz="120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3279640" y="5279045"/>
            <a:ext cx="77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1, 0]</a:t>
            </a:r>
            <a:endParaRPr lang="fr-CH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279640" y="6085713"/>
            <a:ext cx="886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[0, 0, 1]</a:t>
            </a:r>
            <a:endParaRPr lang="fr-CH" sz="12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4278684" y="5751214"/>
            <a:ext cx="1105494" cy="28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pPr algn="ctr"/>
            <a:r>
              <a:rPr lang="en-US" sz="1200" dirty="0">
                <a:solidFill>
                  <a:srgbClr val="3D8377"/>
                </a:solidFill>
              </a:rPr>
              <a:t>flexion (X)</a:t>
            </a:r>
            <a:endParaRPr lang="fr-CH" sz="1200" dirty="0">
              <a:solidFill>
                <a:srgbClr val="3D8377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944233" y="6268925"/>
            <a:ext cx="1381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B3516D"/>
                </a:solidFill>
                <a:latin typeface="Cambria" panose="02040503050406030204" pitchFamily="18" charset="0"/>
              </a:rPr>
              <a:t>abduction (Z)</a:t>
            </a:r>
            <a:endParaRPr lang="fr-CH" sz="12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287217" y="5001117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2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287217" y="4763725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D99A8F"/>
                </a:solidFill>
                <a:latin typeface="Cambria" panose="02040503050406030204" pitchFamily="18" charset="0"/>
              </a:rPr>
              <a:t>1</a:t>
            </a:r>
            <a:endParaRPr lang="fr-CH" sz="1500" b="1" dirty="0">
              <a:solidFill>
                <a:srgbClr val="D99A8F"/>
              </a:solidFill>
              <a:latin typeface="Cambria" panose="02040503050406030204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275620" y="4535992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0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6734443" y="4548923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3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734443" y="4777456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D99A8F"/>
                </a:solidFill>
                <a:latin typeface="Cambria" panose="02040503050406030204" pitchFamily="18" charset="0"/>
              </a:rPr>
              <a:t>4</a:t>
            </a:r>
            <a:endParaRPr lang="fr-CH" sz="1500" b="1" dirty="0">
              <a:solidFill>
                <a:srgbClr val="D99A8F"/>
              </a:solidFill>
              <a:latin typeface="Cambria" panose="02040503050406030204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735470" y="5015413"/>
            <a:ext cx="298480" cy="222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1944823" y="6343320"/>
                <a:ext cx="4744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US" b="1" dirty="0">
                  <a:solidFill>
                    <a:srgbClr val="B3516D"/>
                  </a:solidFill>
                </a:endParaRPr>
              </a:p>
              <a:p>
                <a:endParaRPr lang="fr-CH" dirty="0">
                  <a:solidFill>
                    <a:srgbClr val="B3516D"/>
                  </a:solidFill>
                </a:endParaRPr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23" y="6343320"/>
                <a:ext cx="4744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Oval 303"/>
          <p:cNvSpPr/>
          <p:nvPr/>
        </p:nvSpPr>
        <p:spPr>
          <a:xfrm rot="5400000" flipH="1">
            <a:off x="6627556" y="5783556"/>
            <a:ext cx="98390" cy="98391"/>
          </a:xfrm>
          <a:prstGeom prst="ellipse">
            <a:avLst/>
          </a:prstGeom>
          <a:solidFill>
            <a:srgbClr val="B3516D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/>
          <p:cNvSpPr txBox="1"/>
          <p:nvPr/>
        </p:nvSpPr>
        <p:spPr>
          <a:xfrm>
            <a:off x="5385252" y="2246306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15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5320175" y="1460373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3D8377"/>
                </a:solidFill>
                <a:latin typeface="Cambria" panose="02040503050406030204" pitchFamily="18" charset="0"/>
              </a:rPr>
              <a:t>16</a:t>
            </a:r>
            <a:endParaRPr lang="fr-CH" sz="1500" b="1" dirty="0">
              <a:solidFill>
                <a:srgbClr val="3D8377"/>
              </a:solidFill>
              <a:latin typeface="Cambria" panose="02040503050406030204" pitchFamily="18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6075135" y="1386682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20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6784931" y="1510284"/>
            <a:ext cx="481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24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7443242" y="1742330"/>
            <a:ext cx="4351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28</a:t>
            </a:r>
          </a:p>
        </p:txBody>
      </p:sp>
      <p:sp>
        <p:nvSpPr>
          <p:cNvPr id="442" name="TextBox 441"/>
          <p:cNvSpPr txBox="1"/>
          <p:nvPr/>
        </p:nvSpPr>
        <p:spPr>
          <a:xfrm>
            <a:off x="7276971" y="2321647"/>
            <a:ext cx="536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27</a:t>
            </a:r>
          </a:p>
        </p:txBody>
      </p:sp>
      <p:sp>
        <p:nvSpPr>
          <p:cNvPr id="443" name="TextBox 442"/>
          <p:cNvSpPr txBox="1"/>
          <p:nvPr/>
        </p:nvSpPr>
        <p:spPr>
          <a:xfrm>
            <a:off x="6673323" y="2241819"/>
            <a:ext cx="5091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23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6041467" y="2202024"/>
            <a:ext cx="412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3D8377"/>
                </a:solidFill>
              </a:rPr>
              <a:t>19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5346430" y="4786323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9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10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4745826" y="417789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11</a:t>
            </a:r>
          </a:p>
        </p:txBody>
      </p:sp>
      <p:sp>
        <p:nvSpPr>
          <p:cNvPr id="449" name="TextBox 448"/>
          <p:cNvSpPr txBox="1"/>
          <p:nvPr/>
        </p:nvSpPr>
        <p:spPr>
          <a:xfrm>
            <a:off x="4395032" y="3449225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3D8377"/>
                </a:solidFill>
              </a:rPr>
              <a:t>12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7083299" y="3209110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25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26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6070216" y="3217368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17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18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59" name="TextBox 458"/>
          <p:cNvSpPr txBox="1"/>
          <p:nvPr/>
        </p:nvSpPr>
        <p:spPr>
          <a:xfrm>
            <a:off x="6588700" y="3208860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21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22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5552265" y="3210985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13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14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6523200" y="5351065"/>
            <a:ext cx="298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B3516D"/>
                </a:solidFill>
              </a:rPr>
              <a:t>7</a:t>
            </a:r>
          </a:p>
          <a:p>
            <a:pPr algn="ctr">
              <a:lnSpc>
                <a:spcPts val="1500"/>
              </a:lnSpc>
            </a:pPr>
            <a:r>
              <a:rPr lang="en-US" dirty="0">
                <a:solidFill>
                  <a:srgbClr val="3D8377"/>
                </a:solidFill>
              </a:rPr>
              <a:t>8</a:t>
            </a:r>
            <a:endParaRPr lang="fr-CH" dirty="0">
              <a:solidFill>
                <a:srgbClr val="3D8377"/>
              </a:solidFill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3442197" y="4995929"/>
            <a:ext cx="1105494" cy="28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00B050"/>
                </a:solidFill>
                <a:latin typeface="Cambria" panose="02040503050406030204" pitchFamily="18" charset="0"/>
              </a:defRPr>
            </a:lvl1pPr>
          </a:lstStyle>
          <a:p>
            <a:pPr algn="ctr"/>
            <a:r>
              <a:rPr lang="en-US" sz="1200" dirty="0">
                <a:solidFill>
                  <a:srgbClr val="D99A8F"/>
                </a:solidFill>
              </a:rPr>
              <a:t>twist (Y)</a:t>
            </a:r>
            <a:endParaRPr lang="fr-CH" sz="1200" dirty="0">
              <a:solidFill>
                <a:srgbClr val="D99A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0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Oval 415"/>
          <p:cNvSpPr/>
          <p:nvPr/>
        </p:nvSpPr>
        <p:spPr>
          <a:xfrm flipH="1">
            <a:off x="7479945" y="2838431"/>
            <a:ext cx="199191" cy="199191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1" name="Oval 420"/>
          <p:cNvSpPr/>
          <p:nvPr/>
        </p:nvSpPr>
        <p:spPr>
          <a:xfrm flipH="1">
            <a:off x="6894369" y="2834560"/>
            <a:ext cx="199191" cy="199191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2" name="Oval 421"/>
          <p:cNvSpPr/>
          <p:nvPr/>
        </p:nvSpPr>
        <p:spPr>
          <a:xfrm flipH="1">
            <a:off x="5751878" y="2837088"/>
            <a:ext cx="199191" cy="199191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23" name="Oval 422"/>
          <p:cNvSpPr/>
          <p:nvPr/>
        </p:nvSpPr>
        <p:spPr>
          <a:xfrm flipH="1">
            <a:off x="6318828" y="2839312"/>
            <a:ext cx="199191" cy="199191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5" name="Oval 274"/>
          <p:cNvSpPr>
            <a:spLocks noChangeAspect="1"/>
          </p:cNvSpPr>
          <p:nvPr/>
        </p:nvSpPr>
        <p:spPr>
          <a:xfrm flipH="1">
            <a:off x="6484792" y="5351797"/>
            <a:ext cx="905188" cy="9051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6" name="Oval 275"/>
          <p:cNvSpPr>
            <a:spLocks noChangeAspect="1"/>
          </p:cNvSpPr>
          <p:nvPr/>
        </p:nvSpPr>
        <p:spPr>
          <a:xfrm flipH="1">
            <a:off x="5979063" y="5351797"/>
            <a:ext cx="905188" cy="9051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7" name="Oval 276"/>
          <p:cNvSpPr>
            <a:spLocks noChangeAspect="1"/>
          </p:cNvSpPr>
          <p:nvPr/>
        </p:nvSpPr>
        <p:spPr>
          <a:xfrm flipH="1">
            <a:off x="6493666" y="5893761"/>
            <a:ext cx="905188" cy="9051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8" name="Oval 277"/>
          <p:cNvSpPr>
            <a:spLocks noChangeAspect="1"/>
          </p:cNvSpPr>
          <p:nvPr/>
        </p:nvSpPr>
        <p:spPr>
          <a:xfrm flipH="1">
            <a:off x="5970193" y="5876686"/>
            <a:ext cx="905186" cy="9051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1" name="Oval 270"/>
          <p:cNvSpPr>
            <a:spLocks noChangeAspect="1"/>
          </p:cNvSpPr>
          <p:nvPr/>
        </p:nvSpPr>
        <p:spPr>
          <a:xfrm flipH="1">
            <a:off x="2012755" y="535416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2" name="Oval 271"/>
          <p:cNvSpPr>
            <a:spLocks noChangeAspect="1"/>
          </p:cNvSpPr>
          <p:nvPr/>
        </p:nvSpPr>
        <p:spPr>
          <a:xfrm flipH="1">
            <a:off x="1507026" y="5354164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3" name="Oval 272"/>
          <p:cNvSpPr>
            <a:spLocks noChangeAspect="1"/>
          </p:cNvSpPr>
          <p:nvPr/>
        </p:nvSpPr>
        <p:spPr>
          <a:xfrm flipH="1">
            <a:off x="2021629" y="5896128"/>
            <a:ext cx="905188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4" name="Oval 273"/>
          <p:cNvSpPr>
            <a:spLocks noChangeAspect="1"/>
          </p:cNvSpPr>
          <p:nvPr/>
        </p:nvSpPr>
        <p:spPr>
          <a:xfrm flipH="1">
            <a:off x="1498156" y="5879053"/>
            <a:ext cx="905186" cy="9051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3" name="Oval 92"/>
          <p:cNvSpPr/>
          <p:nvPr/>
        </p:nvSpPr>
        <p:spPr>
          <a:xfrm flipH="1">
            <a:off x="3007908" y="2840798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2" name="Oval 101"/>
          <p:cNvSpPr/>
          <p:nvPr/>
        </p:nvSpPr>
        <p:spPr>
          <a:xfrm flipH="1">
            <a:off x="2422332" y="2836927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3" name="Oval 102"/>
          <p:cNvSpPr/>
          <p:nvPr/>
        </p:nvSpPr>
        <p:spPr>
          <a:xfrm flipH="1">
            <a:off x="1279841" y="2839455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4" name="Oval 103"/>
          <p:cNvSpPr/>
          <p:nvPr/>
        </p:nvSpPr>
        <p:spPr>
          <a:xfrm flipH="1">
            <a:off x="1846791" y="2841679"/>
            <a:ext cx="199191" cy="19919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4" name="Rectangle 153"/>
          <p:cNvSpPr/>
          <p:nvPr/>
        </p:nvSpPr>
        <p:spPr>
          <a:xfrm>
            <a:off x="642443" y="5398"/>
            <a:ext cx="2843125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Shape Units</a:t>
            </a:r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1927245" y="5832589"/>
            <a:ext cx="523160" cy="54276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369181" y="2952593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932371" y="2955569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52127" y="2955931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509805" y="2935735"/>
            <a:ext cx="478241" cy="50339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980190" y="2913578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379437" y="2941549"/>
            <a:ext cx="1728067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 flipH="1">
            <a:off x="118524" y="3354157"/>
            <a:ext cx="456534" cy="45653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8" name="Oval 7"/>
          <p:cNvSpPr/>
          <p:nvPr/>
        </p:nvSpPr>
        <p:spPr>
          <a:xfrm flipH="1">
            <a:off x="347255" y="4038531"/>
            <a:ext cx="561888" cy="56188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9" name="Oval 8"/>
          <p:cNvSpPr/>
          <p:nvPr/>
        </p:nvSpPr>
        <p:spPr>
          <a:xfrm flipH="1">
            <a:off x="880374" y="4634852"/>
            <a:ext cx="700651" cy="70053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0" name="Oval 9"/>
          <p:cNvSpPr/>
          <p:nvPr/>
        </p:nvSpPr>
        <p:spPr>
          <a:xfrm flipH="1">
            <a:off x="274600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1" name="Oval 10"/>
          <p:cNvSpPr/>
          <p:nvPr/>
        </p:nvSpPr>
        <p:spPr>
          <a:xfrm flipH="1">
            <a:off x="2218021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2" name="Oval 11"/>
          <p:cNvSpPr/>
          <p:nvPr/>
        </p:nvSpPr>
        <p:spPr>
          <a:xfrm flipH="1">
            <a:off x="1691014" y="3180383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3" name="Oval 12"/>
          <p:cNvSpPr/>
          <p:nvPr/>
        </p:nvSpPr>
        <p:spPr>
          <a:xfrm flipH="1">
            <a:off x="1175194" y="3187458"/>
            <a:ext cx="478219" cy="47821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4" name="Oval 13"/>
          <p:cNvSpPr/>
          <p:nvPr/>
        </p:nvSpPr>
        <p:spPr>
          <a:xfrm flipH="1">
            <a:off x="2625241" y="3069833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5" name="Oval 14"/>
          <p:cNvSpPr/>
          <p:nvPr/>
        </p:nvSpPr>
        <p:spPr>
          <a:xfrm flipH="1">
            <a:off x="2086346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6" name="Oval 15"/>
          <p:cNvSpPr/>
          <p:nvPr/>
        </p:nvSpPr>
        <p:spPr>
          <a:xfrm flipH="1">
            <a:off x="1556258" y="3053366"/>
            <a:ext cx="732252" cy="732253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17" name="Oval 16"/>
          <p:cNvSpPr/>
          <p:nvPr/>
        </p:nvSpPr>
        <p:spPr>
          <a:xfrm flipH="1">
            <a:off x="1051087" y="3072989"/>
            <a:ext cx="713477" cy="713477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1367047" y="2941549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83330" y="2948625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31498" y="2954047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H="1">
            <a:off x="1108196" y="219975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2" name="Oval 21"/>
          <p:cNvSpPr/>
          <p:nvPr/>
        </p:nvSpPr>
        <p:spPr>
          <a:xfrm flipH="1">
            <a:off x="1761494" y="2132203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3" name="Oval 22"/>
          <p:cNvSpPr/>
          <p:nvPr/>
        </p:nvSpPr>
        <p:spPr>
          <a:xfrm flipH="1">
            <a:off x="2384040" y="2193502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4" name="Oval 23"/>
          <p:cNvSpPr/>
          <p:nvPr/>
        </p:nvSpPr>
        <p:spPr>
          <a:xfrm flipH="1">
            <a:off x="3002470" y="2287777"/>
            <a:ext cx="432916" cy="432916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5" name="Oval 24"/>
          <p:cNvSpPr/>
          <p:nvPr/>
        </p:nvSpPr>
        <p:spPr>
          <a:xfrm flipH="1">
            <a:off x="1038591" y="141229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26" name="Oval 25"/>
          <p:cNvSpPr/>
          <p:nvPr/>
        </p:nvSpPr>
        <p:spPr>
          <a:xfrm flipH="1">
            <a:off x="1791235" y="1340328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7" name="Oval 26"/>
          <p:cNvSpPr/>
          <p:nvPr/>
        </p:nvSpPr>
        <p:spPr>
          <a:xfrm flipH="1">
            <a:off x="2498991" y="1470945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8" name="Oval 27"/>
          <p:cNvSpPr/>
          <p:nvPr/>
        </p:nvSpPr>
        <p:spPr>
          <a:xfrm flipH="1">
            <a:off x="3161558" y="1709847"/>
            <a:ext cx="413238" cy="41323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 flipH="1">
            <a:off x="993166" y="681379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 flipH="1">
            <a:off x="1846932" y="535967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flipH="1">
            <a:off x="2636304" y="677265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flipH="1">
            <a:off x="3330070" y="1173066"/>
            <a:ext cx="373882" cy="3738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976593" y="1360007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449043" y="865739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931500" y="726899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75194" y="865739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H="1">
            <a:off x="926585" y="4113312"/>
            <a:ext cx="216458" cy="21645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2" name="Straight Connector 41"/>
          <p:cNvCxnSpPr/>
          <p:nvPr/>
        </p:nvCxnSpPr>
        <p:spPr>
          <a:xfrm>
            <a:off x="628199" y="4318810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28200" y="4221541"/>
            <a:ext cx="398022" cy="97935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 rot="3223901" flipH="1">
            <a:off x="166354" y="2820215"/>
            <a:ext cx="387346" cy="39650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5" name="Oval 44"/>
          <p:cNvSpPr/>
          <p:nvPr/>
        </p:nvSpPr>
        <p:spPr>
          <a:xfrm rot="3223901" flipH="1">
            <a:off x="165977" y="2624332"/>
            <a:ext cx="314849" cy="314848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46" name="Straight Connector 45"/>
          <p:cNvCxnSpPr>
            <a:endCxn id="71" idx="2"/>
          </p:cNvCxnSpPr>
          <p:nvPr/>
        </p:nvCxnSpPr>
        <p:spPr>
          <a:xfrm>
            <a:off x="323400" y="2781756"/>
            <a:ext cx="28306" cy="27990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Oval 46"/>
          <p:cNvSpPr/>
          <p:nvPr/>
        </p:nvSpPr>
        <p:spPr>
          <a:xfrm flipH="1">
            <a:off x="1073276" y="3857235"/>
            <a:ext cx="314848" cy="314849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8" name="Oval 47"/>
          <p:cNvSpPr/>
          <p:nvPr/>
        </p:nvSpPr>
        <p:spPr>
          <a:xfrm flipH="1">
            <a:off x="1771288" y="4770224"/>
            <a:ext cx="863683" cy="863682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49" name="Oval 48"/>
          <p:cNvSpPr/>
          <p:nvPr/>
        </p:nvSpPr>
        <p:spPr>
          <a:xfrm flipH="1">
            <a:off x="2305471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50" name="Oval 49"/>
          <p:cNvSpPr/>
          <p:nvPr/>
        </p:nvSpPr>
        <p:spPr>
          <a:xfrm flipH="1">
            <a:off x="1269159" y="4788999"/>
            <a:ext cx="826130" cy="826131"/>
          </a:xfrm>
          <a:prstGeom prst="ellips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723854" y="3426571"/>
            <a:ext cx="261257" cy="17990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407827" y="3426568"/>
            <a:ext cx="26419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08743" y="3426569"/>
            <a:ext cx="24637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920849" y="3426568"/>
            <a:ext cx="282280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72019" y="5225637"/>
            <a:ext cx="1051836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55122" y="3008580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405295" y="2936523"/>
            <a:ext cx="541093" cy="500096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2465350" y="5814873"/>
            <a:ext cx="0" cy="564383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950747" y="6359351"/>
            <a:ext cx="514603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950747" y="5814873"/>
            <a:ext cx="0" cy="56438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59620" y="5835119"/>
            <a:ext cx="505729" cy="0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230698" y="4012556"/>
            <a:ext cx="0" cy="972565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 rot="5400000" flipH="1">
            <a:off x="1167652" y="492116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5400000" flipH="1">
            <a:off x="1896559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5400000" flipH="1">
            <a:off x="2417207" y="578618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 flipH="1">
            <a:off x="2417936" y="63082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5400000" flipH="1">
            <a:off x="1894047" y="6310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 flipH="1">
            <a:off x="2151572" y="517826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5400000" flipH="1">
            <a:off x="302511" y="296326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5400000" flipH="1">
            <a:off x="270659" y="2731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5400000" flipH="1">
            <a:off x="3467413" y="131081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5400000" flipH="1">
            <a:off x="3323833" y="186817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5400000" flipH="1">
            <a:off x="3169539" y="245504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5400000" flipH="1">
            <a:off x="2777322" y="80715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5400000" flipH="1">
            <a:off x="2650993" y="162270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5400000" flipH="1">
            <a:off x="2543657" y="235614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5400000" flipH="1">
            <a:off x="1922524" y="229194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5400000" flipH="1">
            <a:off x="1981723" y="67078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5400000" flipH="1">
            <a:off x="1952199" y="149901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5400000" flipH="1">
            <a:off x="1123773" y="81321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5400000" flipH="1">
            <a:off x="1195414" y="156669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rot="5400000" flipH="1">
            <a:off x="1270432" y="236175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347255" y="3582422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 rot="5400000" flipH="1">
            <a:off x="579006" y="427200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rot="5400000" flipH="1">
            <a:off x="302511" y="352216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112" idx="6"/>
            <a:endCxn id="65" idx="6"/>
          </p:cNvCxnSpPr>
          <p:nvPr/>
        </p:nvCxnSpPr>
        <p:spPr>
          <a:xfrm>
            <a:off x="1031403" y="4174631"/>
            <a:ext cx="185444" cy="74653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49828" y="2947362"/>
            <a:ext cx="501151" cy="488029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Oval 93"/>
          <p:cNvSpPr/>
          <p:nvPr/>
        </p:nvSpPr>
        <p:spPr>
          <a:xfrm rot="5400000" flipH="1">
            <a:off x="1326489" y="288708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rot="5400000" flipH="1">
            <a:off x="3055010" y="289207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rot="5400000" flipH="1">
            <a:off x="2473937" y="288468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 rot="5400000" flipH="1">
            <a:off x="1899226" y="288935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1024133" y="4012556"/>
            <a:ext cx="206566" cy="20898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 rot="5400000" flipH="1">
            <a:off x="1171896" y="3960905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 rot="5400000" flipH="1">
            <a:off x="982208" y="4174631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724602" y="254839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6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00535" y="256319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9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732607" y="257398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113750" y="2576257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031403" y="184353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963901" y="102564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764134" y="91206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8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398843" y="104995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039696" y="141585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75748" y="453610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35417" y="379932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897524" y="19941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13</a:t>
            </a:r>
            <a:endParaRPr lang="fr-CH" dirty="0"/>
          </a:p>
        </p:txBody>
      </p:sp>
      <p:sp>
        <p:nvSpPr>
          <p:cNvPr id="235" name="TextBox 234"/>
          <p:cNvSpPr txBox="1"/>
          <p:nvPr/>
        </p:nvSpPr>
        <p:spPr>
          <a:xfrm>
            <a:off x="2297482" y="186550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745678" y="1770642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7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9714" y="3107850"/>
            <a:ext cx="308880" cy="326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2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1977952" y="3799292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952" y="3799292"/>
                <a:ext cx="415635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/>
              <p:cNvSpPr txBox="1"/>
              <p:nvPr/>
            </p:nvSpPr>
            <p:spPr>
              <a:xfrm>
                <a:off x="1447929" y="3816082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239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29" y="3816082"/>
                <a:ext cx="415635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2253333" y="4315097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33" y="4315097"/>
                <a:ext cx="415635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2492503" y="3785915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503" y="3785915"/>
                <a:ext cx="415635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 flipV="1">
            <a:off x="1672019" y="3426568"/>
            <a:ext cx="252794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1724095" y="4326102"/>
                <a:ext cx="4156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3D8377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95" y="4326102"/>
                <a:ext cx="415635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>
            <a:spLocks noChangeAspect="1"/>
          </p:cNvSpPr>
          <p:nvPr/>
        </p:nvSpPr>
        <p:spPr>
          <a:xfrm rot="5400000" flipH="1">
            <a:off x="1606381" y="5182396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 flipV="1">
            <a:off x="2456593" y="3426568"/>
            <a:ext cx="267262" cy="1799068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Oval 105"/>
          <p:cNvSpPr>
            <a:spLocks noChangeAspect="1"/>
          </p:cNvSpPr>
          <p:nvPr/>
        </p:nvSpPr>
        <p:spPr>
          <a:xfrm rot="5400000" flipH="1">
            <a:off x="2669324" y="5173858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1414303" y="3426567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05295" y="3435187"/>
            <a:ext cx="1557739" cy="0"/>
          </a:xfrm>
          <a:prstGeom prst="line">
            <a:avLst/>
          </a:prstGeom>
          <a:noFill/>
          <a:ln w="44450">
            <a:solidFill>
              <a:srgbClr val="3D8377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Oval 91"/>
          <p:cNvSpPr/>
          <p:nvPr/>
        </p:nvSpPr>
        <p:spPr>
          <a:xfrm rot="5400000" flipH="1">
            <a:off x="2408211" y="338684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>
            <a:spLocks noChangeAspect="1"/>
          </p:cNvSpPr>
          <p:nvPr/>
        </p:nvSpPr>
        <p:spPr>
          <a:xfrm rot="5400000" flipH="1">
            <a:off x="2926189" y="338034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5400000" flipH="1">
            <a:off x="1881775" y="337768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 rot="5400000" flipH="1">
            <a:off x="1362045" y="3377372"/>
            <a:ext cx="107999" cy="108000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8404824" y="1274724"/>
                <a:ext cx="4312334" cy="5132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shape-unit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 betas its shape depends on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0: “thumb1”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0, 1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1: “thumb2”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0, 1,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1, 2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2: “thumb3”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15, 16, 17,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0, 1, 2,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2, 3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3: “index1”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4, 5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4: “index2”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3, 4,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5, 6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5: “index3”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18, 19, 20,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3, 4, 5,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6, 7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6: “middle1”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8, 9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7: “middle2”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6, 7,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9, 10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8: “middle3”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21, 22, 23,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6, 7, 8,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10, 11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9: “ring1”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12, 13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10: “ring2”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9, 10,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13, 14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11: “ring3”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24, 25, 26,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9, 10, 11,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14, 15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12: “pinky1”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16, 17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13: “pinky2”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12, 13,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17, 18</a:t>
                </a:r>
              </a:p>
              <a:p>
                <a:r>
                  <a:rPr lang="en-US" sz="1200" b="1" dirty="0">
                    <a:solidFill>
                      <a:srgbClr val="BD5774"/>
                    </a:solidFill>
                    <a:latin typeface="Cambria" panose="02040503050406030204" pitchFamily="18" charset="0"/>
                  </a:rPr>
                  <a:t>14: “pinky3”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27, 28, 29, </a:t>
                </a:r>
                <a:r>
                  <a:rPr lang="en-US" sz="1200" b="1" dirty="0">
                    <a:solidFill>
                      <a:srgbClr val="B3516D"/>
                    </a:solidFill>
                    <a:latin typeface="Cambria" panose="02040503050406030204" pitchFamily="18" charset="0"/>
                  </a:rPr>
                  <a:t>12, 13, 14,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18, 19</a:t>
                </a:r>
                <a:endParaRPr lang="en-US" sz="1200" b="1" dirty="0">
                  <a:solidFill>
                    <a:srgbClr val="B3516D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15: “palm-top-left”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30, 31, 32, 33, 34, 35,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20, 21, 24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16: “palm-bottom-left”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 30, 31, 32, 33, 34, 35,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21, 24, 25 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17: “palm-middle”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21, 22, 25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18: “palm-bottom-right”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30, 31, 32, 33, 36, 37,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22, 25, 26</a:t>
                </a:r>
              </a:p>
              <a:p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19: “palm-top-right” </a:t>
                </a:r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b="1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99CDB5"/>
                    </a:solidFill>
                    <a:latin typeface="Cambria" panose="02040503050406030204" pitchFamily="18" charset="0"/>
                  </a:rPr>
                  <a:t>30, 31, 32, 33, 36, 37, </a:t>
                </a:r>
                <a:r>
                  <a:rPr lang="en-US" sz="1200" b="1" dirty="0">
                    <a:solidFill>
                      <a:srgbClr val="DC887A"/>
                    </a:solidFill>
                    <a:latin typeface="Cambria" panose="02040503050406030204" pitchFamily="18" charset="0"/>
                  </a:rPr>
                  <a:t>22, 23, 26</a:t>
                </a:r>
              </a:p>
              <a:p>
                <a:endParaRPr lang="en-US" sz="1200" b="1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824" y="1274724"/>
                <a:ext cx="4312334" cy="5132239"/>
              </a:xfrm>
              <a:prstGeom prst="rect">
                <a:avLst/>
              </a:prstGeom>
              <a:blipFill>
                <a:blip r:embed="rId8"/>
                <a:stretch>
                  <a:fillRect l="-1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" name="Rectangle 319"/>
          <p:cNvSpPr/>
          <p:nvPr/>
        </p:nvSpPr>
        <p:spPr>
          <a:xfrm>
            <a:off x="8782926" y="-1471"/>
            <a:ext cx="321857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Shape Chains (Chain of Betas)</a:t>
            </a:r>
          </a:p>
        </p:txBody>
      </p:sp>
      <p:cxnSp>
        <p:nvCxnSpPr>
          <p:cNvPr id="323" name="Straight Connector 322"/>
          <p:cNvCxnSpPr/>
          <p:nvPr/>
        </p:nvCxnSpPr>
        <p:spPr>
          <a:xfrm flipV="1">
            <a:off x="6399282" y="5830222"/>
            <a:ext cx="523160" cy="54276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5841218" y="2950226"/>
            <a:ext cx="44973" cy="486046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6404408" y="2953202"/>
            <a:ext cx="16986" cy="456548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6924164" y="2953564"/>
            <a:ext cx="66562" cy="463561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6981842" y="2933368"/>
            <a:ext cx="478241" cy="503399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8" name="Straight Connector 327"/>
          <p:cNvCxnSpPr/>
          <p:nvPr/>
        </p:nvCxnSpPr>
        <p:spPr>
          <a:xfrm flipV="1">
            <a:off x="7452227" y="2911211"/>
            <a:ext cx="132444" cy="51269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5877332" y="3432820"/>
            <a:ext cx="1557739" cy="0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5851474" y="2939182"/>
            <a:ext cx="1728067" cy="0"/>
          </a:xfrm>
          <a:prstGeom prst="line">
            <a:avLst/>
          </a:prstGeom>
          <a:noFill/>
          <a:ln w="44450">
            <a:solidFill>
              <a:srgbClr val="D1D1D1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1" name="Oval 330"/>
          <p:cNvSpPr/>
          <p:nvPr/>
        </p:nvSpPr>
        <p:spPr>
          <a:xfrm flipH="1">
            <a:off x="4590561" y="3351790"/>
            <a:ext cx="456534" cy="456533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2" name="Oval 331"/>
          <p:cNvSpPr/>
          <p:nvPr/>
        </p:nvSpPr>
        <p:spPr>
          <a:xfrm flipH="1">
            <a:off x="4819292" y="4036164"/>
            <a:ext cx="561888" cy="56188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3" name="Oval 332"/>
          <p:cNvSpPr/>
          <p:nvPr/>
        </p:nvSpPr>
        <p:spPr>
          <a:xfrm flipH="1">
            <a:off x="5352411" y="4632485"/>
            <a:ext cx="700651" cy="700537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4" name="Oval 333"/>
          <p:cNvSpPr/>
          <p:nvPr/>
        </p:nvSpPr>
        <p:spPr>
          <a:xfrm flipH="1">
            <a:off x="7218038" y="3185091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5" name="Oval 334"/>
          <p:cNvSpPr/>
          <p:nvPr/>
        </p:nvSpPr>
        <p:spPr>
          <a:xfrm flipH="1">
            <a:off x="6690058" y="3185091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6" name="Oval 335"/>
          <p:cNvSpPr/>
          <p:nvPr/>
        </p:nvSpPr>
        <p:spPr>
          <a:xfrm flipH="1">
            <a:off x="6163051" y="3178016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7" name="Oval 336"/>
          <p:cNvSpPr/>
          <p:nvPr/>
        </p:nvSpPr>
        <p:spPr>
          <a:xfrm flipH="1">
            <a:off x="5647231" y="3185091"/>
            <a:ext cx="478219" cy="47821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8" name="Oval 337"/>
          <p:cNvSpPr/>
          <p:nvPr/>
        </p:nvSpPr>
        <p:spPr>
          <a:xfrm flipH="1">
            <a:off x="7097278" y="3067466"/>
            <a:ext cx="713477" cy="713477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39" name="Oval 338"/>
          <p:cNvSpPr/>
          <p:nvPr/>
        </p:nvSpPr>
        <p:spPr>
          <a:xfrm flipH="1">
            <a:off x="6558383" y="3050999"/>
            <a:ext cx="732252" cy="732253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0" name="Oval 339"/>
          <p:cNvSpPr/>
          <p:nvPr/>
        </p:nvSpPr>
        <p:spPr>
          <a:xfrm flipH="1">
            <a:off x="6028295" y="3050999"/>
            <a:ext cx="732252" cy="732253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>
              <a:solidFill>
                <a:schemeClr val="lt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 flipH="1">
            <a:off x="5523124" y="3070622"/>
            <a:ext cx="713477" cy="713477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42" name="Straight Connector 341"/>
          <p:cNvCxnSpPr/>
          <p:nvPr/>
        </p:nvCxnSpPr>
        <p:spPr>
          <a:xfrm flipH="1" flipV="1">
            <a:off x="5839084" y="2939182"/>
            <a:ext cx="49709" cy="485019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7455367" y="2946258"/>
            <a:ext cx="115682" cy="463923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6403535" y="2951680"/>
            <a:ext cx="19249" cy="472520"/>
          </a:xfrm>
          <a:prstGeom prst="line">
            <a:avLst/>
          </a:prstGeom>
          <a:ln w="44450">
            <a:solidFill>
              <a:srgbClr val="C4B2BE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/>
          <p:cNvSpPr/>
          <p:nvPr/>
        </p:nvSpPr>
        <p:spPr>
          <a:xfrm flipH="1">
            <a:off x="5580233" y="2197385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6" name="Oval 345"/>
          <p:cNvSpPr/>
          <p:nvPr/>
        </p:nvSpPr>
        <p:spPr>
          <a:xfrm flipH="1">
            <a:off x="6233531" y="2129836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7" name="Oval 346"/>
          <p:cNvSpPr/>
          <p:nvPr/>
        </p:nvSpPr>
        <p:spPr>
          <a:xfrm flipH="1">
            <a:off x="6856077" y="2191135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8" name="Oval 347"/>
          <p:cNvSpPr/>
          <p:nvPr/>
        </p:nvSpPr>
        <p:spPr>
          <a:xfrm flipH="1">
            <a:off x="7474507" y="2285410"/>
            <a:ext cx="432916" cy="432916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49" name="Oval 348"/>
          <p:cNvSpPr/>
          <p:nvPr/>
        </p:nvSpPr>
        <p:spPr>
          <a:xfrm flipH="1">
            <a:off x="5510628" y="1409928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 dirty="0"/>
          </a:p>
        </p:txBody>
      </p:sp>
      <p:sp>
        <p:nvSpPr>
          <p:cNvPr id="350" name="Oval 349"/>
          <p:cNvSpPr/>
          <p:nvPr/>
        </p:nvSpPr>
        <p:spPr>
          <a:xfrm flipH="1">
            <a:off x="6263272" y="1337961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1" name="Oval 350"/>
          <p:cNvSpPr/>
          <p:nvPr/>
        </p:nvSpPr>
        <p:spPr>
          <a:xfrm flipH="1">
            <a:off x="6971028" y="1468578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2" name="Oval 351"/>
          <p:cNvSpPr/>
          <p:nvPr/>
        </p:nvSpPr>
        <p:spPr>
          <a:xfrm flipH="1">
            <a:off x="7633595" y="1707480"/>
            <a:ext cx="413238" cy="413239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3" name="Oval 352"/>
          <p:cNvSpPr>
            <a:spLocks noChangeAspect="1"/>
          </p:cNvSpPr>
          <p:nvPr/>
        </p:nvSpPr>
        <p:spPr>
          <a:xfrm flipH="1">
            <a:off x="5465203" y="679012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4" name="Oval 353"/>
          <p:cNvSpPr>
            <a:spLocks noChangeAspect="1"/>
          </p:cNvSpPr>
          <p:nvPr/>
        </p:nvSpPr>
        <p:spPr>
          <a:xfrm flipH="1">
            <a:off x="6318969" y="533600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5" name="Oval 354"/>
          <p:cNvSpPr>
            <a:spLocks noChangeAspect="1"/>
          </p:cNvSpPr>
          <p:nvPr/>
        </p:nvSpPr>
        <p:spPr>
          <a:xfrm flipH="1">
            <a:off x="7108341" y="674898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56" name="Oval 355"/>
          <p:cNvSpPr>
            <a:spLocks noChangeAspect="1"/>
          </p:cNvSpPr>
          <p:nvPr/>
        </p:nvSpPr>
        <p:spPr>
          <a:xfrm flipH="1">
            <a:off x="7802107" y="1170699"/>
            <a:ext cx="373882" cy="3738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7448630" y="1357640"/>
            <a:ext cx="536455" cy="20766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flipV="1">
            <a:off x="6921080" y="863372"/>
            <a:ext cx="369555" cy="2573703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6403537" y="724532"/>
            <a:ext cx="100445" cy="2699765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5647231" y="863372"/>
            <a:ext cx="237221" cy="2563739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 flipH="1">
            <a:off x="5398622" y="4110945"/>
            <a:ext cx="216458" cy="216459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66" name="Straight Connector 365"/>
          <p:cNvCxnSpPr/>
          <p:nvPr/>
        </p:nvCxnSpPr>
        <p:spPr>
          <a:xfrm>
            <a:off x="5100236" y="4316443"/>
            <a:ext cx="602498" cy="666312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5100237" y="4219174"/>
            <a:ext cx="398022" cy="97935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8" name="Oval 367"/>
          <p:cNvSpPr/>
          <p:nvPr/>
        </p:nvSpPr>
        <p:spPr>
          <a:xfrm rot="3223901" flipH="1">
            <a:off x="4638391" y="2817848"/>
            <a:ext cx="387346" cy="39650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69" name="Oval 368"/>
          <p:cNvSpPr/>
          <p:nvPr/>
        </p:nvSpPr>
        <p:spPr>
          <a:xfrm rot="3223901" flipH="1">
            <a:off x="4638014" y="2621965"/>
            <a:ext cx="314849" cy="314848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0" name="Straight Connector 369"/>
          <p:cNvCxnSpPr>
            <a:endCxn id="395" idx="2"/>
          </p:cNvCxnSpPr>
          <p:nvPr/>
        </p:nvCxnSpPr>
        <p:spPr>
          <a:xfrm>
            <a:off x="4795437" y="2779389"/>
            <a:ext cx="28306" cy="279903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1" name="Oval 370"/>
          <p:cNvSpPr/>
          <p:nvPr/>
        </p:nvSpPr>
        <p:spPr>
          <a:xfrm flipH="1">
            <a:off x="5545313" y="3854868"/>
            <a:ext cx="314848" cy="314849"/>
          </a:xfrm>
          <a:prstGeom prst="ellipse">
            <a:avLst/>
          </a:prstGeom>
          <a:noFill/>
          <a:ln w="44450">
            <a:solidFill>
              <a:srgbClr val="C9C9C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2" name="Oval 371"/>
          <p:cNvSpPr/>
          <p:nvPr/>
        </p:nvSpPr>
        <p:spPr>
          <a:xfrm flipH="1">
            <a:off x="6243325" y="4767857"/>
            <a:ext cx="863683" cy="863682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3" name="Oval 372"/>
          <p:cNvSpPr/>
          <p:nvPr/>
        </p:nvSpPr>
        <p:spPr>
          <a:xfrm flipH="1">
            <a:off x="6777508" y="4786632"/>
            <a:ext cx="826130" cy="82613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sp>
        <p:nvSpPr>
          <p:cNvPr id="374" name="Oval 373"/>
          <p:cNvSpPr/>
          <p:nvPr/>
        </p:nvSpPr>
        <p:spPr>
          <a:xfrm flipH="1">
            <a:off x="5741196" y="4786632"/>
            <a:ext cx="826130" cy="826131"/>
          </a:xfrm>
          <a:prstGeom prst="ellips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H"/>
          </a:p>
        </p:txBody>
      </p:sp>
      <p:cxnSp>
        <p:nvCxnSpPr>
          <p:cNvPr id="375" name="Straight Connector 374"/>
          <p:cNvCxnSpPr/>
          <p:nvPr/>
        </p:nvCxnSpPr>
        <p:spPr>
          <a:xfrm flipV="1">
            <a:off x="7195891" y="3424204"/>
            <a:ext cx="261257" cy="17990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5879864" y="3424201"/>
            <a:ext cx="26419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7" name="Straight Connector 376"/>
          <p:cNvCxnSpPr/>
          <p:nvPr/>
        </p:nvCxnSpPr>
        <p:spPr>
          <a:xfrm flipV="1">
            <a:off x="6680780" y="3424202"/>
            <a:ext cx="24637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8" name="Straight Connector 377"/>
          <p:cNvCxnSpPr/>
          <p:nvPr/>
        </p:nvCxnSpPr>
        <p:spPr>
          <a:xfrm flipH="1" flipV="1">
            <a:off x="6392886" y="3424201"/>
            <a:ext cx="282280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9" name="Straight Connector 378"/>
          <p:cNvCxnSpPr/>
          <p:nvPr/>
        </p:nvCxnSpPr>
        <p:spPr>
          <a:xfrm flipH="1" flipV="1">
            <a:off x="6928630" y="3424201"/>
            <a:ext cx="267262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0" name="Straight Connector 379"/>
          <p:cNvCxnSpPr/>
          <p:nvPr/>
        </p:nvCxnSpPr>
        <p:spPr>
          <a:xfrm flipV="1">
            <a:off x="6144056" y="3424201"/>
            <a:ext cx="252794" cy="1799068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6144056" y="5223270"/>
            <a:ext cx="1051836" cy="0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2" name="Straight Connector 381"/>
          <p:cNvCxnSpPr/>
          <p:nvPr/>
        </p:nvCxnSpPr>
        <p:spPr>
          <a:xfrm flipH="1">
            <a:off x="4827159" y="3006213"/>
            <a:ext cx="0" cy="590397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5877332" y="2934156"/>
            <a:ext cx="541093" cy="500096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4" name="Straight Connector 383"/>
          <p:cNvCxnSpPr/>
          <p:nvPr/>
        </p:nvCxnSpPr>
        <p:spPr>
          <a:xfrm flipH="1" flipV="1">
            <a:off x="6937387" y="5812506"/>
            <a:ext cx="0" cy="564383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5" name="Straight Connector 384"/>
          <p:cNvCxnSpPr/>
          <p:nvPr/>
        </p:nvCxnSpPr>
        <p:spPr>
          <a:xfrm flipH="1">
            <a:off x="6422784" y="6356984"/>
            <a:ext cx="514603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6" name="Straight Connector 385"/>
          <p:cNvCxnSpPr/>
          <p:nvPr/>
        </p:nvCxnSpPr>
        <p:spPr>
          <a:xfrm flipH="1">
            <a:off x="6422784" y="5812506"/>
            <a:ext cx="0" cy="564381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6431657" y="5832752"/>
            <a:ext cx="505729" cy="0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8" name="Straight Connector 387"/>
          <p:cNvCxnSpPr/>
          <p:nvPr/>
        </p:nvCxnSpPr>
        <p:spPr>
          <a:xfrm flipH="1">
            <a:off x="5702735" y="4010189"/>
            <a:ext cx="0" cy="97256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9" name="Oval 388"/>
          <p:cNvSpPr/>
          <p:nvPr/>
        </p:nvSpPr>
        <p:spPr>
          <a:xfrm rot="5400000" flipH="1">
            <a:off x="5639689" y="4918795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/>
          <p:cNvSpPr/>
          <p:nvPr/>
        </p:nvSpPr>
        <p:spPr>
          <a:xfrm rot="5400000" flipH="1">
            <a:off x="6368596" y="578381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/>
          <p:cNvSpPr/>
          <p:nvPr/>
        </p:nvSpPr>
        <p:spPr>
          <a:xfrm rot="5400000" flipH="1">
            <a:off x="6889244" y="578381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/>
          <p:cNvSpPr/>
          <p:nvPr/>
        </p:nvSpPr>
        <p:spPr>
          <a:xfrm rot="5400000" flipH="1">
            <a:off x="6889973" y="630591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 rot="5400000" flipH="1">
            <a:off x="6366084" y="630778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/>
          <p:cNvSpPr/>
          <p:nvPr/>
        </p:nvSpPr>
        <p:spPr>
          <a:xfrm rot="5400000" flipH="1">
            <a:off x="6623609" y="5175900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/>
          <p:cNvSpPr/>
          <p:nvPr/>
        </p:nvSpPr>
        <p:spPr>
          <a:xfrm rot="5400000" flipH="1">
            <a:off x="4774548" y="296090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/>
          <p:cNvSpPr/>
          <p:nvPr/>
        </p:nvSpPr>
        <p:spPr>
          <a:xfrm rot="5400000" flipH="1">
            <a:off x="4742696" y="272931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/>
          <p:cNvSpPr/>
          <p:nvPr/>
        </p:nvSpPr>
        <p:spPr>
          <a:xfrm rot="5400000" flipH="1">
            <a:off x="6353812" y="3375313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/>
          <p:cNvSpPr/>
          <p:nvPr/>
        </p:nvSpPr>
        <p:spPr>
          <a:xfrm rot="5400000" flipH="1">
            <a:off x="7939450" y="130844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rot="5400000" flipH="1">
            <a:off x="7795870" y="1865805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 rot="5400000" flipH="1">
            <a:off x="7641576" y="2452674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/>
          <p:cNvSpPr/>
          <p:nvPr/>
        </p:nvSpPr>
        <p:spPr>
          <a:xfrm rot="5400000" flipH="1">
            <a:off x="7249359" y="80478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/>
          <p:cNvSpPr/>
          <p:nvPr/>
        </p:nvSpPr>
        <p:spPr>
          <a:xfrm rot="5400000" flipH="1">
            <a:off x="7123030" y="162033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/>
          <p:nvPr/>
        </p:nvSpPr>
        <p:spPr>
          <a:xfrm rot="5400000" flipH="1">
            <a:off x="7015694" y="2353773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 rot="5400000" flipH="1">
            <a:off x="6394561" y="228957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/>
          <p:nvPr/>
        </p:nvSpPr>
        <p:spPr>
          <a:xfrm rot="5400000" flipH="1">
            <a:off x="6453760" y="668419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/>
          <p:nvPr/>
        </p:nvSpPr>
        <p:spPr>
          <a:xfrm rot="5400000" flipH="1">
            <a:off x="6424236" y="149664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 rot="5400000" flipH="1">
            <a:off x="5595810" y="810852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 rot="5400000" flipH="1">
            <a:off x="5667451" y="1564326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 rot="5400000" flipH="1">
            <a:off x="5742469" y="2359388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" name="Straight Connector 409"/>
          <p:cNvCxnSpPr/>
          <p:nvPr/>
        </p:nvCxnSpPr>
        <p:spPr>
          <a:xfrm>
            <a:off x="4819292" y="3580055"/>
            <a:ext cx="280945" cy="736386"/>
          </a:xfrm>
          <a:prstGeom prst="line">
            <a:avLst/>
          </a:prstGeom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val 410"/>
          <p:cNvSpPr/>
          <p:nvPr/>
        </p:nvSpPr>
        <p:spPr>
          <a:xfrm rot="5400000" flipH="1">
            <a:off x="5051043" y="426963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 rot="5400000" flipH="1">
            <a:off x="4774548" y="3519797"/>
            <a:ext cx="98390" cy="98391"/>
          </a:xfrm>
          <a:prstGeom prst="ellipse">
            <a:avLst/>
          </a:prstGeom>
          <a:solidFill>
            <a:srgbClr val="D99A8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3" name="Straight Connector 412"/>
          <p:cNvCxnSpPr>
            <a:stCxn id="429" idx="6"/>
            <a:endCxn id="389" idx="6"/>
          </p:cNvCxnSpPr>
          <p:nvPr/>
        </p:nvCxnSpPr>
        <p:spPr>
          <a:xfrm>
            <a:off x="5503440" y="4172264"/>
            <a:ext cx="185444" cy="746531"/>
          </a:xfrm>
          <a:prstGeom prst="line">
            <a:avLst/>
          </a:prstGeom>
          <a:noFill/>
          <a:ln w="44450">
            <a:solidFill>
              <a:srgbClr val="B3516D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6421865" y="2944995"/>
            <a:ext cx="501151" cy="488029"/>
          </a:xfrm>
          <a:prstGeom prst="line">
            <a:avLst/>
          </a:prstGeom>
          <a:noFill/>
          <a:ln w="44450">
            <a:solidFill>
              <a:srgbClr val="EFBFA9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5" name="Oval 414"/>
          <p:cNvSpPr/>
          <p:nvPr/>
        </p:nvSpPr>
        <p:spPr>
          <a:xfrm rot="5400000" flipH="1">
            <a:off x="6880248" y="3384478"/>
            <a:ext cx="98390" cy="98391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 rot="5400000" flipH="1">
            <a:off x="5798526" y="2884717"/>
            <a:ext cx="98390" cy="98391"/>
          </a:xfrm>
          <a:prstGeom prst="ellipse">
            <a:avLst/>
          </a:prstGeom>
          <a:solidFill>
            <a:srgbClr val="9F9F9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 rot="5400000" flipH="1">
            <a:off x="7527047" y="2889712"/>
            <a:ext cx="98390" cy="98391"/>
          </a:xfrm>
          <a:prstGeom prst="ellipse">
            <a:avLst/>
          </a:prstGeom>
          <a:solidFill>
            <a:srgbClr val="9F9F9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 rot="5400000" flipH="1">
            <a:off x="6945974" y="2882315"/>
            <a:ext cx="98390" cy="98391"/>
          </a:xfrm>
          <a:prstGeom prst="ellipse">
            <a:avLst/>
          </a:prstGeom>
          <a:solidFill>
            <a:srgbClr val="9F9F9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 rot="5400000" flipH="1">
            <a:off x="6371263" y="2886984"/>
            <a:ext cx="98390" cy="98391"/>
          </a:xfrm>
          <a:prstGeom prst="ellipse">
            <a:avLst/>
          </a:prstGeom>
          <a:solidFill>
            <a:srgbClr val="9F9F9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4" name="Straight Connector 423"/>
          <p:cNvCxnSpPr/>
          <p:nvPr/>
        </p:nvCxnSpPr>
        <p:spPr>
          <a:xfrm>
            <a:off x="5886340" y="3424200"/>
            <a:ext cx="1570807" cy="0"/>
          </a:xfrm>
          <a:prstGeom prst="line">
            <a:avLst/>
          </a:prstGeom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Oval 424"/>
          <p:cNvSpPr>
            <a:spLocks noChangeAspect="1"/>
          </p:cNvSpPr>
          <p:nvPr/>
        </p:nvSpPr>
        <p:spPr>
          <a:xfrm rot="5400000" flipH="1">
            <a:off x="7141361" y="5171491"/>
            <a:ext cx="107999" cy="108000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>
            <a:spLocks noChangeAspect="1"/>
          </p:cNvSpPr>
          <p:nvPr/>
        </p:nvSpPr>
        <p:spPr>
          <a:xfrm rot="5400000" flipH="1">
            <a:off x="6078418" y="5180029"/>
            <a:ext cx="107999" cy="108000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Connector 426"/>
          <p:cNvCxnSpPr/>
          <p:nvPr/>
        </p:nvCxnSpPr>
        <p:spPr>
          <a:xfrm flipH="1">
            <a:off x="5496170" y="4010189"/>
            <a:ext cx="206566" cy="208985"/>
          </a:xfrm>
          <a:prstGeom prst="line">
            <a:avLst/>
          </a:prstGeom>
          <a:noFill/>
          <a:ln w="44450">
            <a:solidFill>
              <a:srgbClr val="BFBFBF"/>
            </a:solidFill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8" name="Oval 427"/>
          <p:cNvSpPr>
            <a:spLocks noChangeAspect="1"/>
          </p:cNvSpPr>
          <p:nvPr/>
        </p:nvSpPr>
        <p:spPr>
          <a:xfrm rot="5400000" flipH="1">
            <a:off x="5643933" y="3958538"/>
            <a:ext cx="107999" cy="108000"/>
          </a:xfrm>
          <a:prstGeom prst="ellipse">
            <a:avLst/>
          </a:prstGeom>
          <a:solidFill>
            <a:srgbClr val="99CDB5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/>
          <p:nvPr/>
        </p:nvSpPr>
        <p:spPr>
          <a:xfrm rot="5400000" flipH="1">
            <a:off x="5454245" y="4172264"/>
            <a:ext cx="98390" cy="98391"/>
          </a:xfrm>
          <a:prstGeom prst="ellipse">
            <a:avLst/>
          </a:prstGeom>
          <a:solidFill>
            <a:srgbClr val="9F9F9F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TextBox 429"/>
          <p:cNvSpPr txBox="1"/>
          <p:nvPr/>
        </p:nvSpPr>
        <p:spPr>
          <a:xfrm>
            <a:off x="6196639" y="254602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6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6772572" y="256083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9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7204644" y="257161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12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5585787" y="257389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3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5503440" y="184117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4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5435938" y="102327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B3516D"/>
                </a:solidFill>
                <a:latin typeface="Cambria" panose="02040503050406030204" pitchFamily="18" charset="0"/>
              </a:rPr>
              <a:t>5</a:t>
            </a:r>
            <a:endParaRPr lang="fr-CH" sz="1500" b="1" dirty="0">
              <a:solidFill>
                <a:srgbClr val="B3516D"/>
              </a:solidFill>
              <a:latin typeface="Cambria" panose="02040503050406030204" pitchFamily="18" charset="0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6236171" y="909701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8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6870880" y="104759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7511733" y="141348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14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/>
              <p:cNvSpPr txBox="1"/>
              <p:nvPr/>
            </p:nvSpPr>
            <p:spPr>
              <a:xfrm>
                <a:off x="5700133" y="3476611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𝟏𝟗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e>
                        </m:mr>
                      </m:m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439" name="TextBox 4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33" y="3476611"/>
                <a:ext cx="457176" cy="7026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TextBox 439"/>
              <p:cNvSpPr txBox="1"/>
              <p:nvPr/>
            </p:nvSpPr>
            <p:spPr>
              <a:xfrm>
                <a:off x="6165571" y="3476039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3D837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𝟐𝟑</m:t>
                            </m:r>
                          </m:e>
                        </m:mr>
                      </m:m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440" name="TextBox 4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71" y="3476039"/>
                <a:ext cx="457176" cy="7026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TextBox 440"/>
              <p:cNvSpPr txBox="1"/>
              <p:nvPr/>
            </p:nvSpPr>
            <p:spPr>
              <a:xfrm>
                <a:off x="5382928" y="4992343"/>
                <a:ext cx="457176" cy="706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 b="1" i="1">
                    <a:solidFill>
                      <a:srgbClr val="B3516D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sz="1500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mr>
                        <m:mr>
                          <m:e>
                            <m: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e>
                        </m:mr>
                        <m:mr>
                          <m:e>
                            <m:r>
                              <a:rPr lang="en-US" sz="1500" b="1" i="1" smtClean="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500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mr>
                      </m:m>
                    </m:oMath>
                  </m:oMathPara>
                </a14:m>
                <a:endParaRPr lang="fr-CH" sz="1500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441" name="TextBox 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928" y="4992343"/>
                <a:ext cx="457176" cy="7061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TextBox 441"/>
              <p:cNvSpPr txBox="1"/>
              <p:nvPr/>
            </p:nvSpPr>
            <p:spPr>
              <a:xfrm>
                <a:off x="6671259" y="3470389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3D837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𝟐𝟓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𝟐𝟔</m:t>
                            </m:r>
                          </m:e>
                        </m:mr>
                      </m:m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442" name="TextBox 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59" y="3470389"/>
                <a:ext cx="457176" cy="7026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442"/>
              <p:cNvSpPr txBox="1"/>
              <p:nvPr/>
            </p:nvSpPr>
            <p:spPr>
              <a:xfrm>
                <a:off x="7168277" y="3489127"/>
                <a:ext cx="457176" cy="702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CH" i="1" smtClean="0">
                              <a:solidFill>
                                <a:srgbClr val="3D837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𝟐𝟖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3D8377"/>
                                </a:solidFill>
                                <a:latin typeface="Cambria Math" panose="02040503050406030204" pitchFamily="18" charset="0"/>
                              </a:rPr>
                              <m:t>𝟐𝟗</m:t>
                            </m:r>
                          </m:e>
                        </m:mr>
                      </m:m>
                    </m:oMath>
                  </m:oMathPara>
                </a14:m>
                <a:endParaRPr lang="fr-CH" dirty="0">
                  <a:solidFill>
                    <a:srgbClr val="3D8377"/>
                  </a:solidFill>
                </a:endParaRPr>
              </a:p>
            </p:txBody>
          </p:sp>
        </mc:Choice>
        <mc:Fallback xmlns="">
          <p:sp>
            <p:nvSpPr>
              <p:cNvPr id="443" name="TextBox 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277" y="3489127"/>
                <a:ext cx="457176" cy="7026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4" name="TextBox 443"/>
          <p:cNvSpPr txBox="1"/>
          <p:nvPr/>
        </p:nvSpPr>
        <p:spPr>
          <a:xfrm>
            <a:off x="5147785" y="453373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0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TextBox 444"/>
              <p:cNvSpPr txBox="1"/>
              <p:nvPr/>
            </p:nvSpPr>
            <p:spPr>
              <a:xfrm>
                <a:off x="7474525" y="3280345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 xmlns="">
          <p:sp>
            <p:nvSpPr>
              <p:cNvPr id="445" name="TextBox 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525" y="3280345"/>
                <a:ext cx="771365" cy="3231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TextBox 445"/>
              <p:cNvSpPr txBox="1"/>
              <p:nvPr/>
            </p:nvSpPr>
            <p:spPr>
              <a:xfrm>
                <a:off x="5113616" y="3251962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𝟑𝟏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 xmlns="">
          <p:sp>
            <p:nvSpPr>
              <p:cNvPr id="446" name="TextBox 4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616" y="3251962"/>
                <a:ext cx="771365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7" name="Oval 446"/>
          <p:cNvSpPr>
            <a:spLocks noChangeAspect="1"/>
          </p:cNvSpPr>
          <p:nvPr/>
        </p:nvSpPr>
        <p:spPr>
          <a:xfrm rot="5400000" flipH="1">
            <a:off x="7359196" y="3339963"/>
            <a:ext cx="187991" cy="187992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/>
          <p:cNvSpPr>
            <a:spLocks noChangeAspect="1"/>
          </p:cNvSpPr>
          <p:nvPr/>
        </p:nvSpPr>
        <p:spPr>
          <a:xfrm rot="5400000" flipH="1">
            <a:off x="7398226" y="3377975"/>
            <a:ext cx="107999" cy="108000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/>
          <p:cNvSpPr>
            <a:spLocks noChangeAspect="1"/>
          </p:cNvSpPr>
          <p:nvPr/>
        </p:nvSpPr>
        <p:spPr>
          <a:xfrm rot="5400000" flipH="1">
            <a:off x="5793119" y="3331386"/>
            <a:ext cx="187991" cy="187992"/>
          </a:xfrm>
          <a:prstGeom prst="ellipse">
            <a:avLst/>
          </a:prstGeom>
          <a:solidFill>
            <a:srgbClr val="90C2AB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/>
          <p:cNvSpPr>
            <a:spLocks noChangeAspect="1"/>
          </p:cNvSpPr>
          <p:nvPr/>
        </p:nvSpPr>
        <p:spPr>
          <a:xfrm rot="5400000" flipH="1">
            <a:off x="5834082" y="3375005"/>
            <a:ext cx="107999" cy="108000"/>
          </a:xfrm>
          <a:prstGeom prst="ellipse">
            <a:avLst/>
          </a:prstGeom>
          <a:solidFill>
            <a:srgbClr val="3D8377"/>
          </a:solidFill>
          <a:ln w="44450">
            <a:noFill/>
          </a:ln>
          <a:scene3d>
            <a:camera prst="orthographicFront">
              <a:rot lat="0" lon="2099999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TextBox 450"/>
          <p:cNvSpPr txBox="1"/>
          <p:nvPr/>
        </p:nvSpPr>
        <p:spPr>
          <a:xfrm>
            <a:off x="4707454" y="379695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7369561" y="1991796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B3516D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13</a:t>
            </a:r>
            <a:endParaRPr lang="fr-CH" dirty="0"/>
          </a:p>
        </p:txBody>
      </p:sp>
      <p:sp>
        <p:nvSpPr>
          <p:cNvPr id="453" name="TextBox 452"/>
          <p:cNvSpPr txBox="1"/>
          <p:nvPr/>
        </p:nvSpPr>
        <p:spPr>
          <a:xfrm>
            <a:off x="6769519" y="1863135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10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6217715" y="1768275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7</a:t>
            </a:r>
            <a:endParaRPr lang="fr-CH" dirty="0">
              <a:solidFill>
                <a:srgbClr val="B3516D"/>
              </a:solidFill>
            </a:endParaRPr>
          </a:p>
        </p:txBody>
      </p:sp>
      <p:sp>
        <p:nvSpPr>
          <p:cNvPr id="455" name="TextBox 454"/>
          <p:cNvSpPr txBox="1"/>
          <p:nvPr/>
        </p:nvSpPr>
        <p:spPr>
          <a:xfrm>
            <a:off x="4531751" y="3105483"/>
            <a:ext cx="308880" cy="326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B3516D"/>
                </a:solidFill>
              </a:rPr>
              <a:t>2</a:t>
            </a:r>
            <a:endParaRPr lang="fr-CH" dirty="0">
              <a:solidFill>
                <a:srgbClr val="B351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TextBox 455"/>
              <p:cNvSpPr txBox="1"/>
              <p:nvPr/>
            </p:nvSpPr>
            <p:spPr>
              <a:xfrm>
                <a:off x="5739718" y="5223106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 xmlns="">
          <p:sp>
            <p:nvSpPr>
              <p:cNvPr id="456" name="TextBox 4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718" y="5223106"/>
                <a:ext cx="771365" cy="3231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TextBox 456"/>
              <p:cNvSpPr txBox="1"/>
              <p:nvPr/>
            </p:nvSpPr>
            <p:spPr>
              <a:xfrm>
                <a:off x="6824727" y="5206878"/>
                <a:ext cx="77136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 xmlns="">
          <p:sp>
            <p:nvSpPr>
              <p:cNvPr id="457" name="TextBox 4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727" y="5206878"/>
                <a:ext cx="771365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Rectangle 457"/>
          <p:cNvSpPr/>
          <p:nvPr/>
        </p:nvSpPr>
        <p:spPr>
          <a:xfrm>
            <a:off x="5986004" y="2172"/>
            <a:ext cx="1424786" cy="46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400" dirty="0">
                <a:solidFill>
                  <a:srgbClr val="B3516D"/>
                </a:solidFill>
                <a:latin typeface="Cambria" panose="02040503050406030204" pitchFamily="18" charset="0"/>
              </a:rPr>
              <a:t>Betas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506216" y="3958538"/>
            <a:ext cx="86868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5356325" y="479951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0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811684" y="4202903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4555561" y="287629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3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4549644" y="343728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5632186" y="308223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4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5526506" y="2236478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5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5453711" y="145103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6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5392880" y="700516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7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154010" y="3078650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8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183864" y="2182494"/>
            <a:ext cx="298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9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6072222" y="1385145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10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104373" y="52552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11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679582" y="2198120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13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6783068" y="146407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14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916883" y="674021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fr-CH" dirty="0">
                <a:solidFill>
                  <a:srgbClr val="DC887A"/>
                </a:solidFill>
              </a:rPr>
              <a:t>15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6594486" y="308844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12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094485" y="3100569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16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307813" y="228225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17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7472990" y="169970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18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611536" y="111314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19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5491737" y="3395918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20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6947680" y="3400184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23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5948875" y="3396956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21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472725" y="340150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22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5781825" y="4954307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24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6299764" y="496040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25</a:t>
            </a:r>
            <a:endParaRPr lang="fr-CH" dirty="0">
              <a:solidFill>
                <a:srgbClr val="DC887A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830499" y="4957222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>
                <a:solidFill>
                  <a:srgbClr val="F98536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DC887A"/>
                </a:solidFill>
              </a:rPr>
              <a:t>26</a:t>
            </a:r>
            <a:endParaRPr lang="fr-CH" dirty="0">
              <a:solidFill>
                <a:srgbClr val="DC887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/>
              <p:cNvSpPr txBox="1"/>
              <p:nvPr/>
            </p:nvSpPr>
            <p:spPr>
              <a:xfrm>
                <a:off x="5330308" y="3798721"/>
                <a:ext cx="45717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500" b="1" i="1">
                    <a:solidFill>
                      <a:srgbClr val="F98536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90C2AB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fr-CH" dirty="0">
                  <a:solidFill>
                    <a:srgbClr val="90C2AB"/>
                  </a:solidFill>
                </a:endParaRPr>
              </a:p>
            </p:txBody>
          </p:sp>
        </mc:Choice>
        <mc:Fallback xmlns="">
          <p:sp>
            <p:nvSpPr>
              <p:cNvPr id="313" name="TextBox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308" y="3798721"/>
                <a:ext cx="457176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0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88" t="2552" b="3510"/>
          <a:stretch/>
        </p:blipFill>
        <p:spPr>
          <a:xfrm>
            <a:off x="1560903" y="866366"/>
            <a:ext cx="9051903" cy="58387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632" y="42672"/>
            <a:ext cx="119664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Square-rooting the kernel</a:t>
            </a:r>
          </a:p>
        </p:txBody>
      </p:sp>
    </p:spTree>
    <p:extLst>
      <p:ext uri="{BB962C8B-B14F-4D97-AF65-F5344CB8AC3E}">
        <p14:creationId xmlns:p14="http://schemas.microsoft.com/office/powerpoint/2010/main" val="7370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7133502" y="2806182"/>
            <a:ext cx="303153" cy="291431"/>
          </a:xfrm>
          <a:prstGeom prst="straightConnector1">
            <a:avLst/>
          </a:prstGeom>
          <a:ln w="19050">
            <a:solidFill>
              <a:srgbClr val="99CB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3" idx="7"/>
          </p:cNvCxnSpPr>
          <p:nvPr/>
        </p:nvCxnSpPr>
        <p:spPr>
          <a:xfrm flipH="1">
            <a:off x="6815310" y="3073383"/>
            <a:ext cx="341664" cy="221467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832406" y="3823187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2" idx="7"/>
          </p:cNvCxnSpPr>
          <p:nvPr/>
        </p:nvCxnSpPr>
        <p:spPr>
          <a:xfrm flipH="1">
            <a:off x="4315695" y="3812035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0" idx="0"/>
          </p:cNvCxnSpPr>
          <p:nvPr/>
        </p:nvCxnSpPr>
        <p:spPr>
          <a:xfrm flipH="1" flipV="1">
            <a:off x="4323588" y="2487676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7"/>
            <a:endCxn id="24" idx="3"/>
          </p:cNvCxnSpPr>
          <p:nvPr/>
        </p:nvCxnSpPr>
        <p:spPr>
          <a:xfrm flipH="1">
            <a:off x="4296646" y="3073383"/>
            <a:ext cx="341918" cy="226092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87681" y="42672"/>
            <a:ext cx="113157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Data energies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23588" y="2525776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3524" y="3062224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85488" y="2487676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85487" y="3234435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85487" y="3981194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008613" y="2376553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613" y="2376553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96141" y="3126713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141" y="3126713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364" r="-454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24098" y="2987539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98" y="2987539"/>
                <a:ext cx="222882" cy="215444"/>
              </a:xfrm>
              <a:prstGeom prst="rect">
                <a:avLst/>
              </a:prstGeom>
              <a:blipFill>
                <a:blip r:embed="rId4"/>
                <a:stretch>
                  <a:fillRect l="-21622" r="-270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>
            <a:endCxn id="54" idx="0"/>
          </p:cNvCxnSpPr>
          <p:nvPr/>
        </p:nvCxnSpPr>
        <p:spPr>
          <a:xfrm flipH="1" flipV="1">
            <a:off x="6841998" y="2487676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41998" y="2525776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091934" y="3062224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03898" y="2487676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03897" y="3234435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803897" y="3981194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527023" y="2376553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23" y="2376553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242508" y="2987539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508" y="2987539"/>
                <a:ext cx="222882" cy="215444"/>
              </a:xfrm>
              <a:prstGeom prst="rect">
                <a:avLst/>
              </a:prstGeom>
              <a:blipFill>
                <a:blip r:embed="rId5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6704070" y="2672074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13567" y="3601170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925703" y="3211020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25784" y="380087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37920" y="3410726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790343" y="3601170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02560" y="380087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165693" y="1762325"/>
            <a:ext cx="2315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m2d – model to data energy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513931" y="1668458"/>
            <a:ext cx="2656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ms2ds – model-silhouette to data-silhouette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162619" y="2992941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619" y="2992941"/>
                <a:ext cx="222882" cy="215444"/>
              </a:xfrm>
              <a:prstGeom prst="rect">
                <a:avLst/>
              </a:prstGeom>
              <a:blipFill>
                <a:blip r:embed="rId4"/>
                <a:stretch>
                  <a:fillRect l="-22222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63" idx="2"/>
          </p:cNvCxnSpPr>
          <p:nvPr/>
        </p:nvCxnSpPr>
        <p:spPr>
          <a:xfrm flipH="1" flipV="1">
            <a:off x="1754217" y="3844377"/>
            <a:ext cx="286864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1757404" y="3105724"/>
            <a:ext cx="286864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1761307" y="3644672"/>
            <a:ext cx="505656" cy="1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62109" y="2531178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12045" y="3067626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228864" y="3606572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41081" y="3806278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26904" y="3604072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726787" y="3067625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723207" y="3807154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368180" y="3457832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180" y="3457832"/>
                <a:ext cx="227050" cy="215444"/>
              </a:xfrm>
              <a:prstGeom prst="rect">
                <a:avLst/>
              </a:prstGeom>
              <a:blipFill>
                <a:blip r:embed="rId6"/>
                <a:stretch>
                  <a:fillRect l="-18421" r="-263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158970" y="3815001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970" y="3815001"/>
                <a:ext cx="227050" cy="215444"/>
              </a:xfrm>
              <a:prstGeom prst="rect">
                <a:avLst/>
              </a:prstGeom>
              <a:blipFill>
                <a:blip r:embed="rId7"/>
                <a:stretch>
                  <a:fillRect l="-18919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367223" y="2926809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23" y="2926809"/>
                <a:ext cx="322268" cy="233910"/>
              </a:xfrm>
              <a:prstGeom prst="rect">
                <a:avLst/>
              </a:prstGeom>
              <a:blipFill>
                <a:blip r:embed="rId8"/>
                <a:stretch>
                  <a:fillRect l="-1132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361553" y="3466310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53" y="3466310"/>
                <a:ext cx="322268" cy="233910"/>
              </a:xfrm>
              <a:prstGeom prst="rect">
                <a:avLst/>
              </a:prstGeom>
              <a:blipFill>
                <a:blip r:embed="rId9"/>
                <a:stretch>
                  <a:fillRect l="-11321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367223" y="3790523"/>
                <a:ext cx="322268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23" y="3790523"/>
                <a:ext cx="322268" cy="233910"/>
              </a:xfrm>
              <a:prstGeom prst="rect">
                <a:avLst/>
              </a:prstGeom>
              <a:blipFill>
                <a:blip r:embed="rId10"/>
                <a:stretch>
                  <a:fillRect l="-11321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920199" y="3410726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99" y="3410726"/>
                <a:ext cx="227050" cy="215444"/>
              </a:xfrm>
              <a:prstGeom prst="rect">
                <a:avLst/>
              </a:prstGeom>
              <a:blipFill>
                <a:blip r:embed="rId11"/>
                <a:stretch>
                  <a:fillRect l="-18919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0989" y="3767895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989" y="3767895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014022" y="3875872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022" y="3875872"/>
                <a:ext cx="273536" cy="215444"/>
              </a:xfrm>
              <a:prstGeom prst="rect">
                <a:avLst/>
              </a:prstGeom>
              <a:blipFill>
                <a:blip r:embed="rId13"/>
                <a:stretch>
                  <a:fillRect l="-8889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521639" y="3177211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39" y="3177211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111" r="-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119040" y="3534376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040" y="3534376"/>
                <a:ext cx="227050" cy="215444"/>
              </a:xfrm>
              <a:prstGeom prst="rect">
                <a:avLst/>
              </a:prstGeom>
              <a:blipFill>
                <a:blip r:embed="rId14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210999" y="3768210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999" y="3768210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522487" y="3954200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487" y="3954200"/>
                <a:ext cx="273536" cy="215444"/>
              </a:xfrm>
              <a:prstGeom prst="rect">
                <a:avLst/>
              </a:prstGeom>
              <a:blipFill>
                <a:blip r:embed="rId15"/>
                <a:stretch>
                  <a:fillRect l="-11111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584542" y="1762325"/>
            <a:ext cx="2353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d2m – data to model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11502" y="4651258"/>
                <a:ext cx="1760290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02" y="4651258"/>
                <a:ext cx="1760290" cy="522835"/>
              </a:xfrm>
              <a:prstGeom prst="rect">
                <a:avLst/>
              </a:prstGeom>
              <a:blipFill>
                <a:blip r:embed="rId16"/>
                <a:stretch>
                  <a:fillRect l="-1730" t="-144186" r="-2491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94735" y="4651257"/>
                <a:ext cx="1809341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5" y="4651257"/>
                <a:ext cx="1809341" cy="522835"/>
              </a:xfrm>
              <a:prstGeom prst="rect">
                <a:avLst/>
              </a:prstGeom>
              <a:blipFill>
                <a:blip r:embed="rId17"/>
                <a:stretch>
                  <a:fillRect l="-1684" t="-144186" r="-21212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327872" y="4627199"/>
                <a:ext cx="2076274" cy="10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ms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ds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72" y="4627199"/>
                <a:ext cx="2076274" cy="1003416"/>
              </a:xfrm>
              <a:prstGeom prst="rect">
                <a:avLst/>
              </a:prstGeom>
              <a:blipFill>
                <a:blip r:embed="rId18"/>
                <a:stretch>
                  <a:fillRect l="-20821" t="-75152" r="-12023" b="-1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180678" y="2752533"/>
                <a:ext cx="1290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99CB9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>
                  <a:solidFill>
                    <a:srgbClr val="99CB95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78" y="2752533"/>
                <a:ext cx="129010" cy="215444"/>
              </a:xfrm>
              <a:prstGeom prst="rect">
                <a:avLst/>
              </a:prstGeom>
              <a:blipFill>
                <a:blip r:embed="rId19"/>
                <a:stretch>
                  <a:fillRect l="-23810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/>
          <p:nvPr/>
        </p:nvCxnSpPr>
        <p:spPr>
          <a:xfrm flipV="1">
            <a:off x="9804045" y="2900049"/>
            <a:ext cx="303153" cy="291431"/>
          </a:xfrm>
          <a:prstGeom prst="straightConnector1">
            <a:avLst/>
          </a:prstGeom>
          <a:ln w="19050">
            <a:solidFill>
              <a:srgbClr val="99CB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3" idx="7"/>
          </p:cNvCxnSpPr>
          <p:nvPr/>
        </p:nvCxnSpPr>
        <p:spPr>
          <a:xfrm flipH="1">
            <a:off x="9485853" y="3167250"/>
            <a:ext cx="341664" cy="221467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9502949" y="3917054"/>
            <a:ext cx="351905" cy="207258"/>
          </a:xfrm>
          <a:prstGeom prst="line">
            <a:avLst/>
          </a:prstGeom>
          <a:ln w="19050">
            <a:solidFill>
              <a:srgbClr val="C9C9C9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104" idx="0"/>
          </p:cNvCxnSpPr>
          <p:nvPr/>
        </p:nvCxnSpPr>
        <p:spPr>
          <a:xfrm flipH="1" flipV="1">
            <a:off x="9512541" y="2581543"/>
            <a:ext cx="285259" cy="607585"/>
          </a:xfrm>
          <a:prstGeom prst="line">
            <a:avLst/>
          </a:prstGeom>
          <a:ln w="19050">
            <a:solidFill>
              <a:srgbClr val="C9C9C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512541" y="2619643"/>
            <a:ext cx="0" cy="1851660"/>
          </a:xfrm>
          <a:prstGeom prst="line">
            <a:avLst/>
          </a:prstGeom>
          <a:ln w="57150">
            <a:solidFill>
              <a:srgbClr val="FCBEA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9762477" y="3156091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474441" y="2581543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474440" y="3328302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474440" y="4075061"/>
            <a:ext cx="76199" cy="76199"/>
          </a:xfrm>
          <a:prstGeom prst="ellipse">
            <a:avLst/>
          </a:prstGeom>
          <a:solidFill>
            <a:srgbClr val="BA4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197566" y="2470420"/>
                <a:ext cx="269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566" y="2470420"/>
                <a:ext cx="269368" cy="215444"/>
              </a:xfrm>
              <a:prstGeom prst="rect">
                <a:avLst/>
              </a:prstGeom>
              <a:blipFill>
                <a:blip r:embed="rId2"/>
                <a:stretch>
                  <a:fillRect l="-11364" r="-2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9913051" y="3081406"/>
                <a:ext cx="222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051" y="3081406"/>
                <a:ext cx="222882" cy="215444"/>
              </a:xfrm>
              <a:prstGeom prst="rect">
                <a:avLst/>
              </a:prstGeom>
              <a:blipFill>
                <a:blip r:embed="rId20"/>
                <a:stretch>
                  <a:fillRect l="-18919" r="-270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/>
          <p:cNvSpPr/>
          <p:nvPr/>
        </p:nvSpPr>
        <p:spPr>
          <a:xfrm>
            <a:off x="9374613" y="2765941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984110" y="3695037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9596246" y="3304887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796327" y="3894743"/>
            <a:ext cx="76199" cy="76199"/>
          </a:xfrm>
          <a:prstGeom prst="ellipse">
            <a:avLst/>
          </a:prstGeom>
          <a:solidFill>
            <a:srgbClr val="448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408463" y="3504593"/>
            <a:ext cx="846373" cy="846373"/>
          </a:xfrm>
          <a:prstGeom prst="ellipse">
            <a:avLst/>
          </a:prstGeom>
          <a:ln w="19050">
            <a:solidFill>
              <a:srgbClr val="99CB95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202512" y="1665505"/>
            <a:ext cx="2656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rgbClr val="448C6A"/>
                </a:solidFill>
                <a:latin typeface="Cambria" panose="02040503050406030204" pitchFamily="18" charset="0"/>
              </a:rPr>
              <a:t>fixed ms2ds – model-silhouette to data-silhouette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9192182" y="3271078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182" y="3271078"/>
                <a:ext cx="273536" cy="215444"/>
              </a:xfrm>
              <a:prstGeom prst="rect">
                <a:avLst/>
              </a:prstGeom>
              <a:blipFill>
                <a:blip r:embed="rId3"/>
                <a:stretch>
                  <a:fillRect l="-11111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9789583" y="3628243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583" y="3628243"/>
                <a:ext cx="227050" cy="215444"/>
              </a:xfrm>
              <a:prstGeom prst="rect">
                <a:avLst/>
              </a:prstGeom>
              <a:blipFill>
                <a:blip r:embed="rId14"/>
                <a:stretch>
                  <a:fillRect l="-21622" r="-540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9881542" y="3862077"/>
                <a:ext cx="227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542" y="3862077"/>
                <a:ext cx="227050" cy="215444"/>
              </a:xfrm>
              <a:prstGeom prst="rect">
                <a:avLst/>
              </a:prstGeom>
              <a:blipFill>
                <a:blip r:embed="rId12"/>
                <a:stretch>
                  <a:fillRect l="-21622" r="-540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9193030" y="4048067"/>
                <a:ext cx="273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030" y="4048067"/>
                <a:ext cx="273536" cy="215444"/>
              </a:xfrm>
              <a:prstGeom prst="rect">
                <a:avLst/>
              </a:prstGeom>
              <a:blipFill>
                <a:blip r:embed="rId13"/>
                <a:stretch>
                  <a:fillRect l="-8889" r="-222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8998415" y="4721066"/>
                <a:ext cx="2076274" cy="1003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ms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ds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BA469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415" y="4721066"/>
                <a:ext cx="2076274" cy="1003416"/>
              </a:xfrm>
              <a:prstGeom prst="rect">
                <a:avLst/>
              </a:prstGeom>
              <a:blipFill>
                <a:blip r:embed="rId21"/>
                <a:stretch>
                  <a:fillRect l="-20821" t="-75152" r="-12610" b="-1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9851221" y="2846400"/>
                <a:ext cx="1290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99CB95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>
                  <a:solidFill>
                    <a:srgbClr val="99CB95"/>
                  </a:solidFill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221" y="2846400"/>
                <a:ext cx="129010" cy="215444"/>
              </a:xfrm>
              <a:prstGeom prst="rect">
                <a:avLst/>
              </a:prstGeom>
              <a:blipFill>
                <a:blip r:embed="rId22"/>
                <a:stretch>
                  <a:fillRect l="-19048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9624407" y="2563153"/>
                <a:ext cx="197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407" y="2563153"/>
                <a:ext cx="197682" cy="215444"/>
              </a:xfrm>
              <a:prstGeom prst="rect">
                <a:avLst/>
              </a:prstGeom>
              <a:blipFill>
                <a:blip r:embed="rId23"/>
                <a:stretch>
                  <a:fillRect l="-15625" r="-62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 flipH="1" flipV="1">
            <a:off x="9530830" y="2636408"/>
            <a:ext cx="78001" cy="166139"/>
          </a:xfrm>
          <a:prstGeom prst="line">
            <a:avLst/>
          </a:prstGeom>
          <a:ln w="28575">
            <a:solidFill>
              <a:srgbClr val="BA469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9581515" y="2772442"/>
            <a:ext cx="76199" cy="76199"/>
          </a:xfrm>
          <a:prstGeom prst="ellipse">
            <a:avLst/>
          </a:prstGeom>
          <a:solidFill>
            <a:srgbClr val="99C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2"/>
          <a:srcRect l="17571" t="15738" r="23470" b="15452"/>
          <a:stretch/>
        </p:blipFill>
        <p:spPr>
          <a:xfrm>
            <a:off x="6437210" y="616420"/>
            <a:ext cx="2936994" cy="3111910"/>
          </a:xfrm>
          <a:prstGeom prst="rect">
            <a:avLst/>
          </a:prstGeom>
          <a:ln w="12700">
            <a:noFill/>
          </a:ln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/>
          <a:srcRect l="17571" t="15738" r="23470" b="15452"/>
          <a:stretch/>
        </p:blipFill>
        <p:spPr>
          <a:xfrm>
            <a:off x="3499287" y="616420"/>
            <a:ext cx="2936994" cy="3111910"/>
          </a:xfrm>
          <a:prstGeom prst="rect">
            <a:avLst/>
          </a:prstGeom>
          <a:ln w="12700">
            <a:noFill/>
          </a:ln>
        </p:spPr>
      </p:pic>
      <p:sp>
        <p:nvSpPr>
          <p:cNvPr id="74" name="Oval 73"/>
          <p:cNvSpPr/>
          <p:nvPr/>
        </p:nvSpPr>
        <p:spPr>
          <a:xfrm>
            <a:off x="5501148" y="1617241"/>
            <a:ext cx="88490" cy="88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/>
          <p:cNvCxnSpPr/>
          <p:nvPr/>
        </p:nvCxnSpPr>
        <p:spPr>
          <a:xfrm>
            <a:off x="5554557" y="1685398"/>
            <a:ext cx="750379" cy="19427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018724" y="1661486"/>
            <a:ext cx="541934" cy="196810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543118" y="1642374"/>
            <a:ext cx="761818" cy="7658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5304439" y="1678024"/>
            <a:ext cx="224416" cy="16552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35509" y="1340242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509" y="1340242"/>
                <a:ext cx="250838" cy="276999"/>
              </a:xfrm>
              <a:prstGeom prst="rect">
                <a:avLst/>
              </a:prstGeom>
              <a:blipFill>
                <a:blip r:embed="rId3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750892" y="1187875"/>
                <a:ext cx="410689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92" y="1187875"/>
                <a:ext cx="410689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156827" y="1874834"/>
                <a:ext cx="41601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27" y="1874834"/>
                <a:ext cx="416011" cy="57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/>
          <p:cNvSpPr/>
          <p:nvPr/>
        </p:nvSpPr>
        <p:spPr>
          <a:xfrm>
            <a:off x="8439071" y="1617241"/>
            <a:ext cx="88490" cy="88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/>
          <p:cNvCxnSpPr/>
          <p:nvPr/>
        </p:nvCxnSpPr>
        <p:spPr>
          <a:xfrm flipH="1" flipV="1">
            <a:off x="8168944" y="1345323"/>
            <a:ext cx="329638" cy="316163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475121" y="1186919"/>
            <a:ext cx="31803" cy="47801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313652" y="1753356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652" y="1753356"/>
                <a:ext cx="250838" cy="276999"/>
              </a:xfrm>
              <a:prstGeom prst="rect">
                <a:avLst/>
              </a:prstGeom>
              <a:blipFill>
                <a:blip r:embed="rId6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688815" y="1187875"/>
                <a:ext cx="41908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815" y="1187875"/>
                <a:ext cx="419089" cy="5733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96753" y="1022692"/>
                <a:ext cx="41908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753" y="1022692"/>
                <a:ext cx="419089" cy="573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/>
          <p:cNvGrpSpPr/>
          <p:nvPr/>
        </p:nvGrpSpPr>
        <p:grpSpPr>
          <a:xfrm>
            <a:off x="693807" y="616420"/>
            <a:ext cx="3083223" cy="3310523"/>
            <a:chOff x="3945194" y="1417250"/>
            <a:chExt cx="3209598" cy="3446215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2"/>
            <a:srcRect l="17571" t="15738" r="23470" b="15452"/>
            <a:stretch/>
          </p:blipFill>
          <p:spPr>
            <a:xfrm>
              <a:off x="3945194" y="1622323"/>
              <a:ext cx="2936994" cy="3111910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109" name="Straight Connector 108"/>
            <p:cNvCxnSpPr/>
            <p:nvPr/>
          </p:nvCxnSpPr>
          <p:spPr>
            <a:xfrm flipV="1">
              <a:off x="4046220" y="1432560"/>
              <a:ext cx="8763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472994" y="1813560"/>
              <a:ext cx="87630" cy="304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472994" y="1897380"/>
              <a:ext cx="253846" cy="2209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6798874" y="3202305"/>
              <a:ext cx="253846" cy="2209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798874" y="3423285"/>
              <a:ext cx="3410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4090035" y="1562100"/>
              <a:ext cx="1426774" cy="38100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5599917" y="2007870"/>
              <a:ext cx="1325880" cy="1304925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6969407" y="3423285"/>
              <a:ext cx="0" cy="122682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156960" y="465010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156960" y="342328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886254" y="2165985"/>
              <a:ext cx="5715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Arc 119"/>
            <p:cNvSpPr/>
            <p:nvPr/>
          </p:nvSpPr>
          <p:spPr>
            <a:xfrm rot="16200000">
              <a:off x="6515100" y="4436745"/>
              <a:ext cx="426720" cy="42672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/>
            <p:cNvSpPr/>
            <p:nvPr/>
          </p:nvSpPr>
          <p:spPr>
            <a:xfrm rot="16200000">
              <a:off x="6383196" y="3206115"/>
              <a:ext cx="434340" cy="426720"/>
            </a:xfrm>
            <a:prstGeom prst="arc">
              <a:avLst>
                <a:gd name="adj1" fmla="val 16200000"/>
                <a:gd name="adj2" fmla="val 20130984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Arc 121"/>
            <p:cNvSpPr/>
            <p:nvPr/>
          </p:nvSpPr>
          <p:spPr>
            <a:xfrm rot="16200000">
              <a:off x="5102116" y="1949450"/>
              <a:ext cx="426720" cy="426720"/>
            </a:xfrm>
            <a:prstGeom prst="arc">
              <a:avLst>
                <a:gd name="adj1" fmla="val 16200000"/>
                <a:gd name="adj2" fmla="val 1771388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6813726" y="4652009"/>
              <a:ext cx="3410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302864" y="2355710"/>
                  <a:ext cx="285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864" y="2355710"/>
                  <a:ext cx="28501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1111" t="-2273" r="-13333" b="-38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4783427" y="1417250"/>
                  <a:ext cx="285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3427" y="1417250"/>
                  <a:ext cx="28501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1111" t="-2273" r="-11111" b="-38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6262857" y="4195386"/>
                  <a:ext cx="2766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57" y="4195386"/>
                  <a:ext cx="27661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0455" r="-11364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6074852" y="3052950"/>
                  <a:ext cx="281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4852" y="3052950"/>
                  <a:ext cx="28193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11111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4565825" y="1926572"/>
                  <a:ext cx="281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825" y="1926572"/>
                  <a:ext cx="281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2727" r="-11364" b="-204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3678977" y="2999680"/>
                <a:ext cx="268679" cy="266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77" y="2999680"/>
                <a:ext cx="268679" cy="266092"/>
              </a:xfrm>
              <a:prstGeom prst="rect">
                <a:avLst/>
              </a:prstGeom>
              <a:blipFill>
                <a:blip r:embed="rId14"/>
                <a:stretch>
                  <a:fillRect l="-31818" t="-2273" r="-11364" b="-38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0" name="Picture 1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81726" y="3721607"/>
            <a:ext cx="3695700" cy="3000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6648660" y="6049747"/>
                <a:ext cx="252383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‖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"/>
                                      <m:endChr m:val="‖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660" y="6049747"/>
                <a:ext cx="2523831" cy="6722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7409543" y="3721607"/>
                <a:ext cx="321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43" y="3721607"/>
                <a:ext cx="321498" cy="276999"/>
              </a:xfrm>
              <a:prstGeom prst="rect">
                <a:avLst/>
              </a:prstGeom>
              <a:blipFill>
                <a:blip r:embed="rId17"/>
                <a:stretch>
                  <a:fillRect l="-11321" r="-7547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7088045" y="4626174"/>
                <a:ext cx="260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45" y="4626174"/>
                <a:ext cx="260584" cy="276999"/>
              </a:xfrm>
              <a:prstGeom prst="rect">
                <a:avLst/>
              </a:prstGeom>
              <a:blipFill>
                <a:blip r:embed="rId18"/>
                <a:stretch>
                  <a:fillRect l="-23810" r="-952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/>
          <p:cNvSpPr/>
          <p:nvPr/>
        </p:nvSpPr>
        <p:spPr>
          <a:xfrm>
            <a:off x="7424291" y="3983858"/>
            <a:ext cx="88490" cy="88490"/>
          </a:xfrm>
          <a:prstGeom prst="ellipse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78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" y="887406"/>
            <a:ext cx="12148078" cy="494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1961" y="1386840"/>
            <a:ext cx="3512820" cy="3238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8339" y="1326253"/>
            <a:ext cx="3535681" cy="329908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51172" y="129851"/>
            <a:ext cx="10868885" cy="78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Comparing with [Taylor et al. 2016] on </a:t>
            </a:r>
            <a:r>
              <a:rPr lang="en-US" sz="4000"/>
              <a:t>NUY dat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427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59" y="1671608"/>
            <a:ext cx="11013733" cy="3442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1160" y="5471160"/>
                <a:ext cx="1776064" cy="848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5471160"/>
                <a:ext cx="1776064" cy="848246"/>
              </a:xfrm>
              <a:prstGeom prst="rect">
                <a:avLst/>
              </a:prstGeom>
              <a:blipFill>
                <a:blip r:embed="rId3"/>
                <a:stretch>
                  <a:fillRect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20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54"/>
            <a:ext cx="4358950" cy="757130"/>
          </a:xfr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BA4691"/>
                </a:solidFill>
                <a:latin typeface="Calibri" panose="020F0502020204030204" pitchFamily="34" charset="0"/>
                <a:ea typeface="+mn-ea"/>
                <a:cs typeface="+mn-cs"/>
              </a:rPr>
              <a:t>Adding new dofs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89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Edit shape chains</a:t>
            </a:r>
          </a:p>
          <a:p>
            <a:r>
              <a:rPr lang="en-US" sz="1800" dirty="0"/>
              <a:t>Change SHAPE_MAX_LENGTH</a:t>
            </a:r>
          </a:p>
          <a:p>
            <a:r>
              <a:rPr lang="en-US" sz="1800" dirty="0"/>
              <a:t>Edit block-id to beta-id</a:t>
            </a:r>
          </a:p>
          <a:p>
            <a:r>
              <a:rPr lang="en-US" sz="1800" dirty="0"/>
              <a:t>Set up phalange, type and limit of new dofs</a:t>
            </a:r>
          </a:p>
          <a:p>
            <a:r>
              <a:rPr lang="en-US" sz="1800" dirty="0"/>
              <a:t>Set up damping</a:t>
            </a:r>
          </a:p>
          <a:p>
            <a:r>
              <a:rPr lang="en-US" sz="1800" dirty="0"/>
              <a:t>Serialize-beta-</a:t>
            </a:r>
            <a:r>
              <a:rPr lang="en-US" sz="1800" dirty="0" err="1"/>
              <a:t>infos</a:t>
            </a:r>
            <a:endParaRPr lang="en-US" sz="1800" dirty="0"/>
          </a:p>
          <a:p>
            <a:r>
              <a:rPr lang="en-US" sz="1800" dirty="0"/>
              <a:t>Edit update-beta</a:t>
            </a:r>
          </a:p>
          <a:p>
            <a:r>
              <a:rPr lang="en-US" sz="1800" dirty="0"/>
              <a:t>Edit get-beta</a:t>
            </a:r>
          </a:p>
          <a:p>
            <a:r>
              <a:rPr lang="en-US" sz="1800"/>
              <a:t>Edit update-beta-double</a:t>
            </a:r>
            <a:endParaRPr lang="en-US" sz="1800" dirty="0"/>
          </a:p>
          <a:p>
            <a:r>
              <a:rPr lang="en-US" sz="1800" dirty="0"/>
              <a:t>Edit Jacobians on </a:t>
            </a:r>
            <a:r>
              <a:rPr lang="en-US" sz="1800" dirty="0" err="1"/>
              <a:t>Cuda</a:t>
            </a:r>
            <a:endParaRPr lang="en-US" sz="1800" dirty="0"/>
          </a:p>
          <a:p>
            <a:r>
              <a:rPr lang="en-US" sz="1800" dirty="0"/>
              <a:t>Edit update-phalanges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756393" y="575790"/>
            <a:ext cx="993856" cy="3987367"/>
            <a:chOff x="6221715" y="1228933"/>
            <a:chExt cx="993856" cy="3987367"/>
          </a:xfrm>
        </p:grpSpPr>
        <p:sp>
          <p:nvSpPr>
            <p:cNvPr id="10" name="Rectangle 9"/>
            <p:cNvSpPr/>
            <p:nvPr/>
          </p:nvSpPr>
          <p:spPr>
            <a:xfrm>
              <a:off x="6221718" y="3304924"/>
              <a:ext cx="993849" cy="526695"/>
            </a:xfrm>
            <a:prstGeom prst="rect">
              <a:avLst/>
            </a:prstGeom>
            <a:solidFill>
              <a:srgbClr val="EFB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1722" y="1918956"/>
              <a:ext cx="993849" cy="526695"/>
            </a:xfrm>
            <a:prstGeom prst="rect">
              <a:avLst/>
            </a:prstGeom>
            <a:solidFill>
              <a:srgbClr val="90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21715" y="3999582"/>
              <a:ext cx="993849" cy="526695"/>
            </a:xfrm>
            <a:prstGeom prst="rect">
              <a:avLst/>
            </a:prstGeom>
            <a:solidFill>
              <a:srgbClr val="D99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21719" y="1228933"/>
              <a:ext cx="993849" cy="526695"/>
            </a:xfrm>
            <a:prstGeom prst="rect">
              <a:avLst/>
            </a:prstGeom>
            <a:solidFill>
              <a:srgbClr val="3D83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21715" y="4689605"/>
              <a:ext cx="993849" cy="526695"/>
            </a:xfrm>
            <a:prstGeom prst="rect">
              <a:avLst/>
            </a:prstGeom>
            <a:solidFill>
              <a:srgbClr val="B351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1718" y="2610266"/>
              <a:ext cx="993849" cy="52669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39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552839" y="1029462"/>
            <a:ext cx="1191518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6130" y="3094380"/>
            <a:ext cx="229923" cy="23460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6991" y="752447"/>
            <a:ext cx="1530210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31030" y="752447"/>
            <a:ext cx="233559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7201" y="752447"/>
            <a:ext cx="873830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67441" y="2533359"/>
                <a:ext cx="2896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41" y="2533359"/>
                <a:ext cx="289695" cy="215444"/>
              </a:xfrm>
              <a:prstGeom prst="rect">
                <a:avLst/>
              </a:prstGeom>
              <a:blipFill>
                <a:blip r:embed="rId2"/>
                <a:stretch>
                  <a:fillRect l="-14583" r="-2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54069" y="2527305"/>
                <a:ext cx="217559" cy="222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69" y="2527305"/>
                <a:ext cx="217559" cy="222625"/>
              </a:xfrm>
              <a:prstGeom prst="rect">
                <a:avLst/>
              </a:prstGeom>
              <a:blipFill>
                <a:blip r:embed="rId3"/>
                <a:stretch>
                  <a:fillRect l="-19444" t="-22222" r="-4722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68609" y="2536868"/>
                <a:ext cx="2916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09" y="2536868"/>
                <a:ext cx="291618" cy="215444"/>
              </a:xfrm>
              <a:prstGeom prst="rect">
                <a:avLst/>
              </a:prstGeom>
              <a:blipFill>
                <a:blip r:embed="rId4"/>
                <a:stretch>
                  <a:fillRect l="-20833" r="-416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218453" y="690879"/>
            <a:ext cx="2637600" cy="2638106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18453" y="690879"/>
            <a:ext cx="1530210" cy="152971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03750" y="1517306"/>
                <a:ext cx="2929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50" y="1517306"/>
                <a:ext cx="292901" cy="215444"/>
              </a:xfrm>
              <a:prstGeom prst="rect">
                <a:avLst/>
              </a:prstGeom>
              <a:blipFill>
                <a:blip r:embed="rId5"/>
                <a:stretch>
                  <a:fillRect l="-16667" r="-20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748663" y="2220597"/>
            <a:ext cx="873830" cy="87378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60071" y="2563890"/>
                <a:ext cx="2916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071" y="2563890"/>
                <a:ext cx="291618" cy="215444"/>
              </a:xfrm>
              <a:prstGeom prst="rect">
                <a:avLst/>
              </a:prstGeom>
              <a:blipFill>
                <a:blip r:embed="rId6"/>
                <a:stretch>
                  <a:fillRect l="-20833" r="-416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42131" y="3092042"/>
                <a:ext cx="213195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31" y="3092042"/>
                <a:ext cx="213195" cy="222625"/>
              </a:xfrm>
              <a:prstGeom prst="rect">
                <a:avLst/>
              </a:prstGeom>
              <a:blipFill>
                <a:blip r:embed="rId7"/>
                <a:stretch>
                  <a:fillRect l="-22857" t="-18919" r="-45714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7622494" y="1029461"/>
            <a:ext cx="233559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6033971" y="2614293"/>
            <a:ext cx="233559" cy="1195824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48172" y="5208256"/>
            <a:ext cx="233559" cy="23460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52839" y="4017642"/>
            <a:ext cx="1191518" cy="1191135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03750" y="4505488"/>
                <a:ext cx="292901" cy="215444"/>
              </a:xfrm>
              <a:prstGeom prst="rect">
                <a:avLst/>
              </a:prstGeom>
              <a:solidFill>
                <a:srgbClr val="F8CBAD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50" y="4505488"/>
                <a:ext cx="292901" cy="215444"/>
              </a:xfrm>
              <a:prstGeom prst="rect">
                <a:avLst/>
              </a:prstGeom>
              <a:blipFill>
                <a:blip r:embed="rId8"/>
                <a:stretch>
                  <a:fillRect l="-16667" r="-2083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4172" y="5208255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72" y="5208255"/>
                <a:ext cx="217559" cy="222625"/>
              </a:xfrm>
              <a:prstGeom prst="rect">
                <a:avLst/>
              </a:prstGeom>
              <a:blipFill>
                <a:blip r:embed="rId9"/>
                <a:stretch>
                  <a:fillRect l="-22857" t="-18919" r="-48571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748663" y="4017644"/>
            <a:ext cx="233559" cy="1191133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>
            <a:off x="6033726" y="4727892"/>
            <a:ext cx="233559" cy="1195332"/>
          </a:xfrm>
          <a:prstGeom prst="rect">
            <a:avLst/>
          </a:prstGeom>
          <a:solidFill>
            <a:srgbClr val="F8CBAD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69171" y="752446"/>
            <a:ext cx="233559" cy="3753041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79542" y="2524495"/>
                <a:ext cx="220445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542" y="2524495"/>
                <a:ext cx="220445" cy="225126"/>
              </a:xfrm>
              <a:prstGeom prst="rect">
                <a:avLst/>
              </a:prstGeom>
              <a:blipFill>
                <a:blip r:embed="rId10"/>
                <a:stretch>
                  <a:fillRect l="-24324" t="-18919" r="-5135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7859690" y="3328986"/>
            <a:ext cx="225559" cy="232034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851690" y="2220596"/>
            <a:ext cx="233559" cy="87378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6200000">
            <a:off x="7068465" y="3004811"/>
            <a:ext cx="233559" cy="881773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18453" y="691284"/>
            <a:ext cx="2866796" cy="2871194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868972" y="3310176"/>
                <a:ext cx="216277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72" y="3310176"/>
                <a:ext cx="216277" cy="225126"/>
              </a:xfrm>
              <a:prstGeom prst="rect">
                <a:avLst/>
              </a:prstGeom>
              <a:blipFill>
                <a:blip r:embed="rId11"/>
                <a:stretch>
                  <a:fillRect l="-31429" t="-18919" r="-51429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5218453" y="690811"/>
            <a:ext cx="2400404" cy="2404023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552759" y="2793386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57883" y="2546042"/>
            <a:ext cx="1107026" cy="2501446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0706" y="106530"/>
            <a:ext cx="873830" cy="494095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487" y="106310"/>
            <a:ext cx="2673218" cy="494117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4699" y="106309"/>
            <a:ext cx="233559" cy="2439733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0053" y="1215110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53" y="1215110"/>
                <a:ext cx="217559" cy="222625"/>
              </a:xfrm>
              <a:prstGeom prst="rect">
                <a:avLst/>
              </a:prstGeom>
              <a:blipFill>
                <a:blip r:embed="rId3"/>
                <a:stretch>
                  <a:fillRect l="-16667" t="-18919" r="-50000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56301" y="2472882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301" y="2472882"/>
                <a:ext cx="154529" cy="215444"/>
              </a:xfrm>
              <a:prstGeom prst="rect">
                <a:avLst/>
              </a:prstGeom>
              <a:blipFill>
                <a:blip r:embed="rId4"/>
                <a:stretch>
                  <a:fillRect l="-44000" r="-36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674172" y="106530"/>
            <a:ext cx="233559" cy="494095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15643" y="2472882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643" y="2472882"/>
                <a:ext cx="154529" cy="225126"/>
              </a:xfrm>
              <a:prstGeom prst="rect">
                <a:avLst/>
              </a:prstGeom>
              <a:blipFill>
                <a:blip r:embed="rId5"/>
                <a:stretch>
                  <a:fillRect l="-44000" t="-21622" r="-7200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4999290" y="105242"/>
            <a:ext cx="3790507" cy="3790800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65343" y="2546042"/>
            <a:ext cx="233559" cy="2501446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02616" y="3680598"/>
                <a:ext cx="21755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616" y="3680598"/>
                <a:ext cx="217559" cy="215444"/>
              </a:xfrm>
              <a:prstGeom prst="rect">
                <a:avLst/>
              </a:prstGeom>
              <a:blipFill>
                <a:blip r:embed="rId6"/>
                <a:stretch>
                  <a:fillRect l="-19444" r="-2778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75817" y="3673417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817" y="3673417"/>
                <a:ext cx="217559" cy="222625"/>
              </a:xfrm>
              <a:prstGeom prst="rect">
                <a:avLst/>
              </a:prstGeom>
              <a:blipFill>
                <a:blip r:embed="rId7"/>
                <a:stretch>
                  <a:fillRect l="-22857" t="-22222" r="-4857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998949" y="106310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2390" y="105242"/>
            <a:ext cx="1107026" cy="2440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761" y="1218164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1" y="1218164"/>
                <a:ext cx="213392" cy="215444"/>
              </a:xfrm>
              <a:prstGeom prst="rect">
                <a:avLst/>
              </a:prstGeom>
              <a:blipFill>
                <a:blip r:embed="rId8"/>
                <a:stretch>
                  <a:fillRect l="-22857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6105941" y="1215110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34783" y="1449110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444046" y="2557910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677605" y="2791910"/>
            <a:ext cx="873830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551435" y="3662042"/>
            <a:ext cx="233559" cy="2340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45766" y="552988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66" y="552988"/>
                <a:ext cx="213392" cy="215444"/>
              </a:xfrm>
              <a:prstGeom prst="rect">
                <a:avLst/>
              </a:prstGeom>
              <a:blipFill>
                <a:blip r:embed="rId9"/>
                <a:stretch>
                  <a:fillRect l="-20000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779516" y="1892920"/>
                <a:ext cx="21755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516" y="1892920"/>
                <a:ext cx="217559" cy="215444"/>
              </a:xfrm>
              <a:prstGeom prst="rect">
                <a:avLst/>
              </a:prstGeom>
              <a:blipFill>
                <a:blip r:embed="rId6"/>
                <a:stretch>
                  <a:fillRect l="-19444" r="-2778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037255" y="3121588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255" y="3121588"/>
                <a:ext cx="154529" cy="215444"/>
              </a:xfrm>
              <a:prstGeom prst="rect">
                <a:avLst/>
              </a:prstGeom>
              <a:blipFill>
                <a:blip r:embed="rId12"/>
                <a:stretch>
                  <a:fillRect l="-38462" r="-3461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590949" y="3674654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949" y="3674654"/>
                <a:ext cx="154529" cy="225126"/>
              </a:xfrm>
              <a:prstGeom prst="rect">
                <a:avLst/>
              </a:prstGeom>
              <a:blipFill>
                <a:blip r:embed="rId13"/>
                <a:stretch>
                  <a:fillRect l="-38462" t="-21622" r="-6923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6105633" y="105243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5441032" y="777711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43605" y="1447428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16200000">
            <a:off x="6772020" y="2121986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7997579" y="3341877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677604" y="105242"/>
            <a:ext cx="874800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679343" y="1447413"/>
            <a:ext cx="874800" cy="1344482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 rot="16200000">
            <a:off x="5232024" y="2559710"/>
            <a:ext cx="873073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 rot="16200000">
            <a:off x="6566715" y="2558097"/>
            <a:ext cx="873073" cy="1344482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10644165" y="6350595"/>
            <a:ext cx="233559" cy="2340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429137" y="4132176"/>
            <a:ext cx="1107026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875954" y="4578854"/>
                <a:ext cx="2133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954" y="4578854"/>
                <a:ext cx="213392" cy="215444"/>
              </a:xfrm>
              <a:prstGeom prst="rect">
                <a:avLst/>
              </a:prstGeom>
              <a:blipFill>
                <a:blip r:embed="rId14"/>
                <a:stretch>
                  <a:fillRect l="-20000" r="-285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>
            <a:off x="9535821" y="4131109"/>
            <a:ext cx="234000" cy="11088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6200000">
            <a:off x="8867667" y="4805754"/>
            <a:ext cx="234000" cy="1102309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9768736" y="4131738"/>
            <a:ext cx="874800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 rot="16200000">
            <a:off x="8664230" y="5242807"/>
            <a:ext cx="871986" cy="1342171"/>
          </a:xfrm>
          <a:prstGeom prst="rect">
            <a:avLst/>
          </a:prstGeom>
          <a:solidFill>
            <a:srgbClr val="EEEEEE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0645489" y="5473909"/>
            <a:ext cx="233559" cy="875978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766578" y="5475087"/>
            <a:ext cx="873830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0129985" y="5794901"/>
                <a:ext cx="154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985" y="5794901"/>
                <a:ext cx="154529" cy="215444"/>
              </a:xfrm>
              <a:prstGeom prst="rect">
                <a:avLst/>
              </a:prstGeom>
              <a:blipFill>
                <a:blip r:embed="rId15"/>
                <a:stretch>
                  <a:fillRect l="-44000" r="-36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0683679" y="6363207"/>
                <a:ext cx="154529" cy="225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79" y="6363207"/>
                <a:ext cx="154529" cy="225126"/>
              </a:xfrm>
              <a:prstGeom prst="rect">
                <a:avLst/>
              </a:prstGeom>
              <a:blipFill>
                <a:blip r:embed="rId16"/>
                <a:stretch>
                  <a:fillRect l="-44000" t="-21622" r="-7200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 rot="16200000">
            <a:off x="10090309" y="6030430"/>
            <a:ext cx="233559" cy="874800"/>
          </a:xfrm>
          <a:prstGeom prst="rect">
            <a:avLst/>
          </a:prstGeom>
          <a:solidFill>
            <a:srgbClr val="BDEEFF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429136" y="4130042"/>
            <a:ext cx="2449911" cy="2454568"/>
          </a:xfrm>
          <a:prstGeom prst="rect">
            <a:avLst/>
          </a:prstGeom>
          <a:noFill/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536129" y="5235896"/>
            <a:ext cx="233559" cy="234000"/>
          </a:xfrm>
          <a:prstGeom prst="rect">
            <a:avLst/>
          </a:prstGeom>
          <a:solidFill>
            <a:srgbClr val="FFDBC5"/>
          </a:solidFill>
          <a:ln w="28575">
            <a:solidFill>
              <a:srgbClr val="B0B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9552129" y="5234718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129" y="5234718"/>
                <a:ext cx="217559" cy="222625"/>
              </a:xfrm>
              <a:prstGeom prst="rect">
                <a:avLst/>
              </a:prstGeom>
              <a:blipFill>
                <a:blip r:embed="rId17"/>
                <a:stretch>
                  <a:fillRect l="-19444" t="-22222" r="-47222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129846" y="1215110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846" y="1215110"/>
                <a:ext cx="217559" cy="222625"/>
              </a:xfrm>
              <a:prstGeom prst="rect">
                <a:avLst/>
              </a:prstGeom>
              <a:blipFill>
                <a:blip r:embed="rId18"/>
                <a:stretch>
                  <a:fillRect l="-20000" t="-18919" r="-51429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452045" y="2563597"/>
                <a:ext cx="217559" cy="222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45" y="2563597"/>
                <a:ext cx="217559" cy="222625"/>
              </a:xfrm>
              <a:prstGeom prst="rect">
                <a:avLst/>
              </a:prstGeom>
              <a:blipFill>
                <a:blip r:embed="rId19"/>
                <a:stretch>
                  <a:fillRect l="-19444" t="-22222" r="-47222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79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109259</TotalTime>
  <Words>2324</Words>
  <Application>Microsoft Office PowerPoint</Application>
  <PresentationFormat>Widescreen</PresentationFormat>
  <Paragraphs>428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new dofs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Tkach</dc:creator>
  <cp:lastModifiedBy>Anastasia Tkach</cp:lastModifiedBy>
  <cp:revision>534</cp:revision>
  <dcterms:created xsi:type="dcterms:W3CDTF">2016-09-06T14:55:02Z</dcterms:created>
  <dcterms:modified xsi:type="dcterms:W3CDTF">2017-03-09T13:42:33Z</dcterms:modified>
</cp:coreProperties>
</file>