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78DC-649F-459C-8647-7940EB9680B6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764C-3247-424A-B0BC-2792BAC31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46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78DC-649F-459C-8647-7940EB9680B6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764C-3247-424A-B0BC-2792BAC31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53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78DC-649F-459C-8647-7940EB9680B6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764C-3247-424A-B0BC-2792BAC31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494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78DC-649F-459C-8647-7940EB9680B6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764C-3247-424A-B0BC-2792BAC3116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819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78DC-649F-459C-8647-7940EB9680B6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764C-3247-424A-B0BC-2792BAC31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512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78DC-649F-459C-8647-7940EB9680B6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764C-3247-424A-B0BC-2792BAC3116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567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78DC-649F-459C-8647-7940EB9680B6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764C-3247-424A-B0BC-2792BAC31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212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78DC-649F-459C-8647-7940EB9680B6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764C-3247-424A-B0BC-2792BAC31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506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78DC-649F-459C-8647-7940EB9680B6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764C-3247-424A-B0BC-2792BAC31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8785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78DC-649F-459C-8647-7940EB9680B6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764C-3247-424A-B0BC-2792BAC31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629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6178DC-649F-459C-8647-7940EB9680B6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8764C-3247-424A-B0BC-2792BAC31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05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78DC-649F-459C-8647-7940EB9680B6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764C-3247-424A-B0BC-2792BAC31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6226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78DC-649F-459C-8647-7940EB9680B6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764C-3247-424A-B0BC-2792BAC31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171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78DC-649F-459C-8647-7940EB9680B6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764C-3247-424A-B0BC-2792BAC31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067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78DC-649F-459C-8647-7940EB9680B6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764C-3247-424A-B0BC-2792BAC31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47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78DC-649F-459C-8647-7940EB9680B6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764C-3247-424A-B0BC-2792BAC31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18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78DC-649F-459C-8647-7940EB9680B6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764C-3247-424A-B0BC-2792BAC31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02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78DC-649F-459C-8647-7940EB9680B6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764C-3247-424A-B0BC-2792BAC3116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3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78DC-649F-459C-8647-7940EB9680B6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764C-3247-424A-B0BC-2792BAC3116B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3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78DC-649F-459C-8647-7940EB9680B6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764C-3247-424A-B0BC-2792BAC31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03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78DC-649F-459C-8647-7940EB9680B6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764C-3247-424A-B0BC-2792BAC31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67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78DC-649F-459C-8647-7940EB9680B6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764C-3247-424A-B0BC-2792BAC31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2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16178DC-649F-459C-8647-7940EB9680B6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8764C-3247-424A-B0BC-2792BAC31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38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16178DC-649F-459C-8647-7940EB9680B6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08764C-3247-424A-B0BC-2792BAC3116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69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Грамматические рифмы в польской поэзии: количественный анализ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97280" y="4325112"/>
            <a:ext cx="10058400" cy="1751996"/>
          </a:xfrm>
        </p:spPr>
        <p:txBody>
          <a:bodyPr>
            <a:normAutofit fontScale="92500" lnSpcReduction="10000"/>
          </a:bodyPr>
          <a:lstStyle/>
          <a:p>
            <a:endParaRPr lang="ru-RU" b="1" dirty="0" smtClean="0"/>
          </a:p>
          <a:p>
            <a:r>
              <a:rPr lang="fr-FR" b="1" dirty="0" smtClean="0"/>
              <a:t>Karol </a:t>
            </a:r>
            <a:r>
              <a:rPr lang="fr-FR" b="1" dirty="0"/>
              <a:t>R. Opara</a:t>
            </a:r>
          </a:p>
          <a:p>
            <a:r>
              <a:rPr lang="en-US" dirty="0"/>
              <a:t>Polish Academy of Sciences, Warszawa, </a:t>
            </a:r>
            <a:r>
              <a:rPr lang="en-US" dirty="0" smtClean="0"/>
              <a:t>Poland</a:t>
            </a:r>
            <a:r>
              <a:rPr lang="ru-RU" dirty="0" smtClean="0"/>
              <a:t> (2015)</a:t>
            </a:r>
            <a:endParaRPr lang="en-US" dirty="0" smtClean="0"/>
          </a:p>
          <a:p>
            <a:r>
              <a:rPr lang="ru-RU" b="1" dirty="0" smtClean="0"/>
              <a:t>Анастасия </a:t>
            </a:r>
            <a:r>
              <a:rPr lang="ru-RU" b="1" dirty="0" err="1" smtClean="0"/>
              <a:t>Часовских</a:t>
            </a:r>
            <a:r>
              <a:rPr lang="ru-RU" b="1" dirty="0" smtClean="0"/>
              <a:t>, МРКИ171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09153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423"/>
            <a:ext cx="11729887" cy="5289949"/>
          </a:xfrm>
        </p:spPr>
      </p:pic>
    </p:spTree>
    <p:extLst>
      <p:ext uri="{BB962C8B-B14F-4D97-AF65-F5344CB8AC3E}">
        <p14:creationId xmlns:p14="http://schemas.microsoft.com/office/powerpoint/2010/main" val="4171247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acer\Desktop\синтаксис и семантика\Орехов\среднее значение cz для авторов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296" y="154546"/>
            <a:ext cx="4842456" cy="6181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1064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6248" y="286603"/>
            <a:ext cx="5759432" cy="1450757"/>
          </a:xfrm>
        </p:spPr>
        <p:txBody>
          <a:bodyPr>
            <a:noAutofit/>
          </a:bodyPr>
          <a:lstStyle/>
          <a:p>
            <a:r>
              <a:rPr lang="ru-RU" sz="3600" dirty="0" smtClean="0"/>
              <a:t>Самый высокий процент грамматических рифм – диско-группа «</a:t>
            </a:r>
            <a:r>
              <a:rPr lang="en-US" sz="3600" dirty="0" smtClean="0"/>
              <a:t>Weekend</a:t>
            </a:r>
            <a:r>
              <a:rPr lang="ru-RU" sz="3600" dirty="0" smtClean="0"/>
              <a:t>»</a:t>
            </a:r>
            <a:endParaRPr lang="ru-RU" sz="3600" dirty="0"/>
          </a:p>
        </p:txBody>
      </p:sp>
      <p:pic>
        <p:nvPicPr>
          <p:cNvPr id="7" name="Рисунок 6" descr="C:\Users\acer\Desktop\синтаксис и семантика\Орехов\среднее значение cz для авторов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55" y="537693"/>
            <a:ext cx="4455545" cy="555401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414749"/>
              </p:ext>
            </p:extLst>
          </p:nvPr>
        </p:nvGraphicFramePr>
        <p:xfrm>
          <a:off x="4970699" y="2071947"/>
          <a:ext cx="7058168" cy="4019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9814"/>
                <a:gridCol w="3258354"/>
              </a:tblGrid>
              <a:tr h="4019759">
                <a:tc>
                  <a:txBody>
                    <a:bodyPr/>
                    <a:lstStyle/>
                    <a:p>
                      <a:r>
                        <a:rPr lang="pl-PL" dirty="0" smtClean="0"/>
                        <a:t>Bum, bum, bum,</a:t>
                      </a:r>
                      <a:br>
                        <a:rPr lang="pl-PL" dirty="0" smtClean="0"/>
                      </a:br>
                      <a:r>
                        <a:rPr lang="pl-PL" dirty="0" smtClean="0"/>
                        <a:t>na faceta tak jak rum,</a:t>
                      </a:r>
                      <a:br>
                        <a:rPr lang="pl-PL" dirty="0" smtClean="0"/>
                      </a:br>
                      <a:r>
                        <a:rPr lang="pl-PL" dirty="0" smtClean="0"/>
                        <a:t>tak bardzo działa ruch damskiego ciała.</a:t>
                      </a:r>
                      <a:br>
                        <a:rPr lang="pl-PL" dirty="0" smtClean="0"/>
                      </a:br>
                      <a:r>
                        <a:rPr lang="pl-PL" dirty="0" smtClean="0"/>
                        <a:t>Bum, bum, bum,</a:t>
                      </a:r>
                      <a:br>
                        <a:rPr lang="pl-PL" dirty="0" smtClean="0"/>
                      </a:br>
                      <a:r>
                        <a:rPr lang="pl-PL" dirty="0" smtClean="0"/>
                        <a:t>facetowi tak jak rum</a:t>
                      </a:r>
                      <a:br>
                        <a:rPr lang="pl-PL" dirty="0" smtClean="0"/>
                      </a:br>
                      <a:r>
                        <a:rPr lang="pl-PL" dirty="0" smtClean="0"/>
                        <a:t>chodź ci pokażę swoje tatuaże.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Bum, bum, bum,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a guy like strong rum,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dancer’s body there falls everybody.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Bum, bum, bum,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a guy like strong rum,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come babe woo, I’ll show you my tattoo.</a:t>
                      </a:r>
                      <a:endParaRPr lang="ru-RU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627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027312" y="286603"/>
            <a:ext cx="5128367" cy="145075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У кого грамматических рифм меньше:</a:t>
            </a:r>
            <a:endParaRPr lang="ru-RU" sz="3600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6027312" y="1845734"/>
            <a:ext cx="5128368" cy="4023360"/>
          </a:xfrm>
        </p:spPr>
        <p:txBody>
          <a:bodyPr/>
          <a:lstStyle/>
          <a:p>
            <a:r>
              <a:rPr lang="ru-RU" dirty="0" smtClean="0"/>
              <a:t>1) </a:t>
            </a:r>
            <a:r>
              <a:rPr lang="fr-FR" dirty="0"/>
              <a:t>Leopold </a:t>
            </a:r>
            <a:r>
              <a:rPr lang="fr-FR" dirty="0" smtClean="0"/>
              <a:t>Staff</a:t>
            </a:r>
            <a:r>
              <a:rPr lang="ru-RU" dirty="0" smtClean="0"/>
              <a:t> - </a:t>
            </a:r>
            <a:r>
              <a:rPr lang="fr-FR" dirty="0"/>
              <a:t>non-grammatically rhyming </a:t>
            </a:r>
            <a:r>
              <a:rPr lang="fr-FR" dirty="0" smtClean="0"/>
              <a:t>poet</a:t>
            </a:r>
            <a:endParaRPr lang="ru-RU" dirty="0" smtClean="0"/>
          </a:p>
          <a:p>
            <a:r>
              <a:rPr lang="ru-RU" dirty="0" smtClean="0"/>
              <a:t>2) Перевод «Сон в летнюю ночь» Шекспира - </a:t>
            </a:r>
            <a:r>
              <a:rPr lang="fr-FR" dirty="0" smtClean="0"/>
              <a:t>Barańczak</a:t>
            </a:r>
            <a:r>
              <a:rPr lang="ru-RU" dirty="0" smtClean="0"/>
              <a:t> </a:t>
            </a:r>
            <a:r>
              <a:rPr lang="ru-RU" dirty="0" smtClean="0"/>
              <a:t>– может быть обусловлено самим </a:t>
            </a:r>
            <a:r>
              <a:rPr lang="ru-RU" dirty="0"/>
              <a:t> </a:t>
            </a:r>
            <a:r>
              <a:rPr lang="ru-RU" dirty="0" smtClean="0"/>
              <a:t>фактом перевода с иностранного</a:t>
            </a:r>
          </a:p>
          <a:p>
            <a:r>
              <a:rPr lang="ru-RU" dirty="0" smtClean="0"/>
              <a:t>3) </a:t>
            </a:r>
            <a:r>
              <a:rPr lang="fr-FR" dirty="0"/>
              <a:t>Maria Konopnicka </a:t>
            </a:r>
            <a:r>
              <a:rPr lang="ru-RU" dirty="0" smtClean="0"/>
              <a:t>и</a:t>
            </a:r>
            <a:r>
              <a:rPr lang="fr-FR" dirty="0" smtClean="0"/>
              <a:t> </a:t>
            </a:r>
            <a:r>
              <a:rPr lang="fr-FR" dirty="0"/>
              <a:t>Kornel </a:t>
            </a:r>
            <a:r>
              <a:rPr lang="fr-FR" dirty="0" smtClean="0"/>
              <a:t>Makuszyński</a:t>
            </a:r>
            <a:r>
              <a:rPr lang="ru-RU" dirty="0" smtClean="0"/>
              <a:t> </a:t>
            </a:r>
            <a:r>
              <a:rPr lang="ru-RU" dirty="0" smtClean="0"/>
              <a:t>– детские поэты  </a:t>
            </a:r>
            <a:r>
              <a:rPr lang="ru-RU" dirty="0" smtClean="0"/>
              <a:t>(</a:t>
            </a:r>
            <a:r>
              <a:rPr lang="ru-RU" dirty="0" err="1" smtClean="0"/>
              <a:t>отсустствие</a:t>
            </a:r>
            <a:r>
              <a:rPr lang="ru-RU" dirty="0" smtClean="0"/>
              <a:t> грамматических рифм в дидактических целях)</a:t>
            </a:r>
            <a:endParaRPr lang="ru-RU" dirty="0" smtClean="0"/>
          </a:p>
          <a:p>
            <a:r>
              <a:rPr lang="ru-RU" dirty="0" smtClean="0"/>
              <a:t>4) Нобелевские лауреаты </a:t>
            </a:r>
            <a:r>
              <a:rPr lang="fr-FR" dirty="0"/>
              <a:t>Czesław Miłosz </a:t>
            </a:r>
            <a:r>
              <a:rPr lang="ru-RU" dirty="0" smtClean="0"/>
              <a:t>и</a:t>
            </a:r>
            <a:r>
              <a:rPr lang="fr-FR" i="1" dirty="0"/>
              <a:t> </a:t>
            </a:r>
            <a:r>
              <a:rPr lang="fr-FR" dirty="0" smtClean="0"/>
              <a:t>Wisława</a:t>
            </a:r>
            <a:r>
              <a:rPr lang="ru-RU" dirty="0" smtClean="0"/>
              <a:t> </a:t>
            </a:r>
            <a:r>
              <a:rPr lang="fr-FR" dirty="0" smtClean="0"/>
              <a:t>Szymborska</a:t>
            </a:r>
            <a:r>
              <a:rPr lang="ru-RU" dirty="0" smtClean="0"/>
              <a:t> </a:t>
            </a:r>
            <a:r>
              <a:rPr lang="ru-RU" dirty="0" smtClean="0"/>
              <a:t>– </a:t>
            </a:r>
            <a:r>
              <a:rPr lang="ru-RU" dirty="0" smtClean="0"/>
              <a:t>около 30</a:t>
            </a:r>
            <a:r>
              <a:rPr lang="ru-RU" dirty="0" smtClean="0"/>
              <a:t>% (средний показатель)</a:t>
            </a:r>
            <a:endParaRPr lang="ru-RU" dirty="0"/>
          </a:p>
        </p:txBody>
      </p:sp>
      <p:pic>
        <p:nvPicPr>
          <p:cNvPr id="7" name="Объект 3" descr="C:\Users\acer\Desktop\синтаксис и семантика\Орехов\среднее значение cz для авторов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064" y="566669"/>
            <a:ext cx="4533364" cy="54091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5901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Минусы данного исследования: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800" dirty="0" smtClean="0"/>
          </a:p>
          <a:p>
            <a:r>
              <a:rPr lang="ru-RU" sz="2800" dirty="0" smtClean="0"/>
              <a:t>1) Грамматическая омонимия – </a:t>
            </a:r>
            <a:r>
              <a:rPr lang="en-US" sz="2800" dirty="0" err="1" smtClean="0"/>
              <a:t>Cz</a:t>
            </a:r>
            <a:r>
              <a:rPr lang="en-US" sz="2800" dirty="0" smtClean="0"/>
              <a:t> </a:t>
            </a:r>
            <a:r>
              <a:rPr lang="en-US" sz="2800" dirty="0" smtClean="0"/>
              <a:t>score</a:t>
            </a:r>
            <a:r>
              <a:rPr lang="ru-RU" sz="2800" dirty="0" smtClean="0"/>
              <a:t>-50%</a:t>
            </a:r>
            <a:r>
              <a:rPr lang="en-US" sz="2800" dirty="0" smtClean="0"/>
              <a:t> </a:t>
            </a:r>
            <a:r>
              <a:rPr lang="ru-RU" sz="2800" dirty="0" smtClean="0"/>
              <a:t>был использован как показатель грамматической </a:t>
            </a:r>
            <a:r>
              <a:rPr lang="ru-RU" sz="2800" dirty="0" smtClean="0"/>
              <a:t>рифмы (хотя это не всегда так)</a:t>
            </a:r>
            <a:endParaRPr lang="ru-RU" sz="2800" dirty="0" smtClean="0"/>
          </a:p>
          <a:p>
            <a:r>
              <a:rPr lang="ru-RU" sz="2800" dirty="0" smtClean="0"/>
              <a:t>2) </a:t>
            </a:r>
            <a:r>
              <a:rPr lang="en-US" sz="2800" dirty="0" smtClean="0"/>
              <a:t>No disambiguation</a:t>
            </a:r>
            <a:r>
              <a:rPr lang="en-US" sz="2800" dirty="0"/>
              <a:t> </a:t>
            </a:r>
            <a:r>
              <a:rPr lang="en-US" sz="2800" dirty="0" smtClean="0"/>
              <a:t>of </a:t>
            </a:r>
            <a:r>
              <a:rPr lang="en-US" sz="2800" dirty="0"/>
              <a:t>morphological </a:t>
            </a:r>
            <a:r>
              <a:rPr lang="en-US" sz="2800" dirty="0" smtClean="0"/>
              <a:t>tags</a:t>
            </a:r>
            <a:r>
              <a:rPr lang="ru-RU" sz="2800" dirty="0" smtClean="0"/>
              <a:t> </a:t>
            </a:r>
            <a:br>
              <a:rPr lang="ru-RU" sz="2800" dirty="0" smtClean="0"/>
            </a:br>
            <a:r>
              <a:rPr lang="ru-RU" sz="2800" dirty="0" smtClean="0"/>
              <a:t>     Но</a:t>
            </a:r>
            <a:r>
              <a:rPr lang="ru-RU" sz="2800" dirty="0" smtClean="0"/>
              <a:t>! В польском </a:t>
            </a:r>
            <a:r>
              <a:rPr lang="ru-RU" sz="2800" dirty="0" err="1" smtClean="0"/>
              <a:t>ок</a:t>
            </a:r>
            <a:r>
              <a:rPr lang="ru-RU" sz="2800" dirty="0" smtClean="0"/>
              <a:t>. 4 000 тэгов </a:t>
            </a:r>
            <a:r>
              <a:rPr lang="ru-RU" sz="2800" dirty="0" smtClean="0"/>
              <a:t>– поэтому это непростая задача</a:t>
            </a:r>
            <a:endParaRPr lang="ru-RU" sz="2800" dirty="0" smtClean="0"/>
          </a:p>
          <a:p>
            <a:r>
              <a:rPr lang="ru-RU" sz="2800" dirty="0"/>
              <a:t>3</a:t>
            </a:r>
            <a:r>
              <a:rPr lang="ru-RU" sz="2800" dirty="0" smtClean="0"/>
              <a:t>) </a:t>
            </a:r>
            <a:r>
              <a:rPr lang="ru-RU" sz="2800" dirty="0" smtClean="0"/>
              <a:t>Программа не различает даже </a:t>
            </a:r>
            <a:r>
              <a:rPr lang="ru-RU" sz="2800" dirty="0" smtClean="0"/>
              <a:t>теги разных </a:t>
            </a:r>
            <a:r>
              <a:rPr lang="ru-RU" sz="2800" dirty="0" smtClean="0"/>
              <a:t>частей речи </a:t>
            </a:r>
            <a:r>
              <a:rPr lang="ru-RU" sz="2800" dirty="0" smtClean="0"/>
              <a:t>(так как она не различает никакие тэги)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18618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Спасибо за внимание!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914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Компьютер и стихотворение?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200" dirty="0" smtClean="0"/>
              <a:t> Может ли компьютер определить, какое стихотворение плохое, а какое хорошее?</a:t>
            </a:r>
          </a:p>
          <a:p>
            <a:pPr marL="0" indent="0">
              <a:buNone/>
            </a:pPr>
            <a:r>
              <a:rPr lang="ru-RU" sz="2200" dirty="0"/>
              <a:t> </a:t>
            </a:r>
            <a:r>
              <a:rPr lang="ru-RU" sz="2200" dirty="0" smtClean="0"/>
              <a:t> -- </a:t>
            </a:r>
            <a:r>
              <a:rPr lang="ru-RU" sz="2200" dirty="0" smtClean="0"/>
              <a:t>Нет! Это субъективно</a:t>
            </a:r>
            <a:endParaRPr lang="ru-RU" sz="2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2200" dirty="0" smtClean="0"/>
              <a:t> Компьютер может </a:t>
            </a:r>
            <a:r>
              <a:rPr lang="ru-RU" sz="2200" dirty="0" smtClean="0"/>
              <a:t>хорошо работать </a:t>
            </a:r>
            <a:r>
              <a:rPr lang="ru-RU" sz="2200" dirty="0" smtClean="0"/>
              <a:t>с:</a:t>
            </a:r>
          </a:p>
          <a:p>
            <a:pPr marL="0" indent="0">
              <a:buNone/>
            </a:pPr>
            <a:r>
              <a:rPr lang="ru-RU" sz="2200" dirty="0"/>
              <a:t>  </a:t>
            </a:r>
            <a:r>
              <a:rPr lang="ru-RU" sz="2200" dirty="0" smtClean="0"/>
              <a:t> -- просодией, метрикой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200" dirty="0"/>
              <a:t> </a:t>
            </a:r>
            <a:r>
              <a:rPr lang="ru-RU" sz="2200" dirty="0" smtClean="0"/>
              <a:t>Компьютер </a:t>
            </a:r>
            <a:r>
              <a:rPr lang="ru-RU" sz="2200" dirty="0" smtClean="0"/>
              <a:t>может работать чуть хуже</a:t>
            </a:r>
            <a:r>
              <a:rPr lang="ru-RU" sz="2200" dirty="0" smtClean="0"/>
              <a:t> </a:t>
            </a:r>
            <a:r>
              <a:rPr lang="ru-RU" sz="2200" dirty="0" smtClean="0"/>
              <a:t>с: </a:t>
            </a:r>
          </a:p>
          <a:p>
            <a:pPr marL="0" indent="0">
              <a:buNone/>
            </a:pPr>
            <a:r>
              <a:rPr lang="ru-RU" sz="2200" dirty="0"/>
              <a:t> </a:t>
            </a:r>
            <a:r>
              <a:rPr lang="ru-RU" sz="2200" dirty="0" smtClean="0"/>
              <a:t>  -- семантикой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200" dirty="0" smtClean="0"/>
              <a:t>  Кто этим занимается? </a:t>
            </a:r>
          </a:p>
          <a:p>
            <a:pPr marL="0" indent="0">
              <a:buNone/>
            </a:pPr>
            <a:r>
              <a:rPr lang="ru-RU" sz="2200" dirty="0" smtClean="0"/>
              <a:t>   -- </a:t>
            </a:r>
            <a:r>
              <a:rPr lang="fr-FR" sz="2200" dirty="0" smtClean="0"/>
              <a:t>Computer-aided </a:t>
            </a:r>
            <a:r>
              <a:rPr lang="fr-FR" sz="2200" dirty="0"/>
              <a:t>Poetry (CAP</a:t>
            </a:r>
            <a:r>
              <a:rPr lang="fr-FR" sz="2200" dirty="0" smtClean="0"/>
              <a:t>)</a:t>
            </a:r>
            <a:r>
              <a:rPr lang="ru-RU" sz="2200" dirty="0" smtClean="0"/>
              <a:t> – </a:t>
            </a:r>
            <a:r>
              <a:rPr lang="en-US" sz="2200" dirty="0"/>
              <a:t>poetry generation, analysis, evaluation, </a:t>
            </a:r>
            <a:r>
              <a:rPr lang="en-US" sz="2200" dirty="0" smtClean="0"/>
              <a:t>translation,</a:t>
            </a:r>
            <a:r>
              <a:rPr lang="ru-RU" sz="2200" dirty="0" smtClean="0"/>
              <a:t> </a:t>
            </a:r>
            <a:r>
              <a:rPr lang="fr-FR" sz="2200" dirty="0" smtClean="0"/>
              <a:t>and </a:t>
            </a:r>
            <a:r>
              <a:rPr lang="fr-FR" sz="2200" dirty="0"/>
              <a:t>paraphrasing</a:t>
            </a:r>
            <a:r>
              <a:rPr lang="fr-FR" sz="2200" dirty="0" smtClean="0"/>
              <a:t>.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48387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Для каких языков это работает?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Мало исследований для </a:t>
            </a:r>
            <a:r>
              <a:rPr lang="ru-RU" sz="2800" dirty="0" err="1" smtClean="0"/>
              <a:t>инфлектных</a:t>
            </a:r>
            <a:r>
              <a:rPr lang="ru-RU" sz="2800" dirty="0" smtClean="0"/>
              <a:t> языков </a:t>
            </a:r>
            <a:r>
              <a:rPr lang="ru-RU" sz="2800" dirty="0" smtClean="0"/>
              <a:t>(т.е. флективных - например</a:t>
            </a:r>
            <a:r>
              <a:rPr lang="ru-RU" sz="2800" dirty="0" smtClean="0"/>
              <a:t>, польский, русский)</a:t>
            </a:r>
          </a:p>
          <a:p>
            <a:r>
              <a:rPr lang="ru-RU" sz="2800" dirty="0"/>
              <a:t>Большинство работ на базе английского языка, преимущественно аналитического. </a:t>
            </a:r>
          </a:p>
          <a:p>
            <a:r>
              <a:rPr lang="ru-RU" sz="2800" dirty="0" smtClean="0"/>
              <a:t>«</a:t>
            </a:r>
            <a:r>
              <a:rPr lang="en-US" sz="2800" dirty="0" smtClean="0"/>
              <a:t>In </a:t>
            </a:r>
            <a:r>
              <a:rPr lang="en-US" sz="2800" dirty="0"/>
              <a:t>inflected languages, parts of speech in the </a:t>
            </a:r>
            <a:r>
              <a:rPr lang="en-US" sz="2800" dirty="0" smtClean="0"/>
              <a:t>same</a:t>
            </a:r>
            <a:r>
              <a:rPr lang="ru-RU" sz="2800" dirty="0" smtClean="0"/>
              <a:t> </a:t>
            </a:r>
            <a:r>
              <a:rPr lang="en-US" sz="2800" dirty="0" smtClean="0"/>
              <a:t>morphological </a:t>
            </a:r>
            <a:r>
              <a:rPr lang="en-US" sz="2800" dirty="0"/>
              <a:t>form have common endings</a:t>
            </a:r>
            <a:r>
              <a:rPr lang="en-US" sz="2800" dirty="0" smtClean="0"/>
              <a:t>.</a:t>
            </a:r>
            <a:r>
              <a:rPr lang="ru-RU" sz="2800" dirty="0" smtClean="0"/>
              <a:t>»</a:t>
            </a:r>
          </a:p>
          <a:p>
            <a:r>
              <a:rPr lang="ru-RU" sz="2800" dirty="0" smtClean="0"/>
              <a:t>Появляются </a:t>
            </a:r>
            <a:r>
              <a:rPr lang="ru-RU" sz="2800" b="1" dirty="0" smtClean="0"/>
              <a:t>грамматические рифмы</a:t>
            </a:r>
            <a:r>
              <a:rPr lang="ru-RU" sz="2800" dirty="0" smtClean="0"/>
              <a:t>, которые далеко не всегда могут сказать об уровне мастерства автора. 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337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Грамматические рифмы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Jakobson (1960)</a:t>
            </a:r>
            <a:r>
              <a:rPr lang="ru-RU" sz="2400" dirty="0"/>
              <a:t>: поэты и поэтические школы могут быть как ориентированы на, так и против грамматических рифм </a:t>
            </a:r>
            <a:endParaRPr lang="ru-RU" sz="2400" dirty="0" smtClean="0"/>
          </a:p>
          <a:p>
            <a:r>
              <a:rPr lang="ru-RU" sz="2400" dirty="0" smtClean="0"/>
              <a:t>! Популярность грамматических рифм может меняться со временем:</a:t>
            </a:r>
          </a:p>
          <a:p>
            <a:r>
              <a:rPr lang="ru-RU" sz="2400" dirty="0" smtClean="0"/>
              <a:t>1) российская поэзия </a:t>
            </a:r>
            <a:r>
              <a:rPr lang="en-US" sz="2400" dirty="0" smtClean="0"/>
              <a:t>XIIX </a:t>
            </a:r>
            <a:r>
              <a:rPr lang="ru-RU" sz="2400" dirty="0" smtClean="0"/>
              <a:t>в – грамматические рифмы преобладают </a:t>
            </a:r>
          </a:p>
          <a:p>
            <a:r>
              <a:rPr lang="ru-RU" sz="2400" dirty="0" smtClean="0"/>
              <a:t>2) … а в </a:t>
            </a:r>
            <a:r>
              <a:rPr lang="en-US" sz="2400" dirty="0" smtClean="0"/>
              <a:t>XX</a:t>
            </a:r>
            <a:r>
              <a:rPr lang="ru-RU" sz="2400" dirty="0" smtClean="0"/>
              <a:t> в уже не так распространены </a:t>
            </a:r>
          </a:p>
          <a:p>
            <a:r>
              <a:rPr lang="ru-RU" sz="2400" dirty="0" smtClean="0"/>
              <a:t>3) поэты, которые пишут на </a:t>
            </a:r>
            <a:r>
              <a:rPr lang="ru-RU" sz="2400" dirty="0" err="1" smtClean="0"/>
              <a:t>инфлектных</a:t>
            </a:r>
            <a:r>
              <a:rPr lang="ru-RU" sz="2400" dirty="0" smtClean="0"/>
              <a:t> языках, в которых ударение падает на последний или предпоследний слог (польский) более снисходительны к грамматическим рифмам 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037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Грамматические рифмы в </a:t>
            </a:r>
            <a:r>
              <a:rPr lang="ru-RU" b="1" dirty="0" smtClean="0"/>
              <a:t>польском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1) В ранней польской поэзии грамматические рифмы были очень популярны </a:t>
            </a:r>
          </a:p>
          <a:p>
            <a:r>
              <a:rPr lang="ru-RU" sz="2800" dirty="0" smtClean="0"/>
              <a:t>2) Популярность грамматических рифм значительно снижается в </a:t>
            </a:r>
            <a:r>
              <a:rPr lang="en-US" sz="2800" dirty="0" smtClean="0"/>
              <a:t>XIX </a:t>
            </a:r>
            <a:r>
              <a:rPr lang="ru-RU" sz="2800" dirty="0" smtClean="0"/>
              <a:t>веке </a:t>
            </a:r>
          </a:p>
          <a:p>
            <a:r>
              <a:rPr lang="ru-RU" sz="2800" dirty="0" smtClean="0"/>
              <a:t>3) </a:t>
            </a:r>
            <a:r>
              <a:rPr lang="en-US" sz="2800" dirty="0" smtClean="0"/>
              <a:t>Interbellum period (</a:t>
            </a:r>
            <a:r>
              <a:rPr lang="ru-RU" sz="2800" dirty="0" err="1" smtClean="0"/>
              <a:t>межвоенная</a:t>
            </a:r>
            <a:r>
              <a:rPr lang="ru-RU" sz="2800" dirty="0" smtClean="0"/>
              <a:t> поэзия</a:t>
            </a:r>
            <a:r>
              <a:rPr lang="en-US" sz="2800" dirty="0" smtClean="0"/>
              <a:t>)</a:t>
            </a:r>
            <a:r>
              <a:rPr lang="ru-RU" sz="2800" dirty="0" smtClean="0"/>
              <a:t> – популярность неграмматических рифм </a:t>
            </a:r>
          </a:p>
          <a:p>
            <a:r>
              <a:rPr lang="ru-RU" sz="2800" dirty="0" smtClean="0"/>
              <a:t>4) Современная польская поэзия – белый стих (</a:t>
            </a:r>
            <a:r>
              <a:rPr lang="en-US" sz="2800" dirty="0" smtClean="0"/>
              <a:t>blank verse – </a:t>
            </a:r>
            <a:r>
              <a:rPr lang="ru-RU" sz="2800" dirty="0" smtClean="0"/>
              <a:t>отсутствие рифмы, но сохранение размера)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591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103030"/>
            <a:ext cx="10058400" cy="668414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Обнаружение рифмы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861596"/>
            <a:ext cx="10058400" cy="4023360"/>
          </a:xfrm>
        </p:spPr>
        <p:txBody>
          <a:bodyPr>
            <a:noAutofit/>
          </a:bodyPr>
          <a:lstStyle/>
          <a:p>
            <a:r>
              <a:rPr lang="ru-RU" sz="2800" dirty="0" smtClean="0"/>
              <a:t>Как в данном исследовани</a:t>
            </a:r>
            <a:r>
              <a:rPr lang="ru-RU" sz="2800" dirty="0" smtClean="0"/>
              <a:t>и мы ищем рифмы?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>Р</a:t>
            </a:r>
            <a:r>
              <a:rPr lang="ru-RU" sz="2800" dirty="0" smtClean="0"/>
              <a:t>ифма </a:t>
            </a:r>
            <a:r>
              <a:rPr lang="ru-RU" sz="2800" dirty="0" smtClean="0"/>
              <a:t>часто зависит от произношения , поэтому: </a:t>
            </a:r>
          </a:p>
          <a:p>
            <a:r>
              <a:rPr lang="en-US" sz="2800" dirty="0" smtClean="0"/>
              <a:t>Step 1. </a:t>
            </a:r>
            <a:r>
              <a:rPr lang="ru-RU" sz="2800" dirty="0" smtClean="0"/>
              <a:t>Конвертируем текст стихотворения в его фонетическую интерпретацию (в польском ударение фиксированное – второй слог с </a:t>
            </a:r>
            <a:r>
              <a:rPr lang="ru-RU" sz="2800" dirty="0" smtClean="0"/>
              <a:t>конца, это делает все проще)</a:t>
            </a:r>
            <a:endParaRPr lang="ru-RU" sz="2800" dirty="0" smtClean="0"/>
          </a:p>
          <a:p>
            <a:r>
              <a:rPr lang="en-US" sz="2800" dirty="0" smtClean="0"/>
              <a:t>Step 2. </a:t>
            </a:r>
            <a:r>
              <a:rPr lang="ru-RU" sz="2800" dirty="0" smtClean="0"/>
              <a:t>Последнее слово в каждой строке сравниваем с последними словами в предыдущих </a:t>
            </a:r>
            <a:r>
              <a:rPr lang="ru-RU" sz="2800" b="1" dirty="0" smtClean="0"/>
              <a:t>четырех строках </a:t>
            </a:r>
            <a:r>
              <a:rPr lang="ru-RU" sz="2800" dirty="0" smtClean="0"/>
              <a:t>(4 строки – чтобы найти рифму в стихах с разной метрикой)</a:t>
            </a:r>
            <a:endParaRPr lang="ru-RU" sz="2800" b="1" dirty="0"/>
          </a:p>
          <a:p>
            <a:r>
              <a:rPr lang="en-US" sz="2800" dirty="0" smtClean="0"/>
              <a:t>Step </a:t>
            </a:r>
            <a:r>
              <a:rPr lang="en-US" sz="2800" dirty="0" smtClean="0"/>
              <a:t>3. </a:t>
            </a:r>
            <a:r>
              <a:rPr lang="ru-RU" sz="2800" dirty="0" smtClean="0"/>
              <a:t>Сравниваем последние три фонемы в двух словах – кластерный метод </a:t>
            </a:r>
            <a:r>
              <a:rPr lang="en-US" sz="2800" dirty="0" smtClean="0"/>
              <a:t>UPGMA (Unweighted </a:t>
            </a:r>
            <a:r>
              <a:rPr lang="en-US" sz="2800" dirty="0"/>
              <a:t>Pair </a:t>
            </a:r>
            <a:r>
              <a:rPr lang="en-US" sz="2800" dirty="0" smtClean="0"/>
              <a:t>Group </a:t>
            </a:r>
            <a:r>
              <a:rPr lang="fr-FR" sz="2800" dirty="0" smtClean="0"/>
              <a:t>Method </a:t>
            </a:r>
            <a:r>
              <a:rPr lang="fr-FR" sz="2800" dirty="0"/>
              <a:t>with Arithmetic Mean).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90789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79312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Cz-scores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965915"/>
            <a:ext cx="10058400" cy="5215943"/>
          </a:xfrm>
        </p:spPr>
        <p:txBody>
          <a:bodyPr/>
          <a:lstStyle/>
          <a:p>
            <a:r>
              <a:rPr lang="fr-FR" dirty="0" smtClean="0"/>
              <a:t>Pan</a:t>
            </a:r>
            <a:r>
              <a:rPr lang="ru-RU" dirty="0" smtClean="0"/>
              <a:t> </a:t>
            </a:r>
            <a:r>
              <a:rPr lang="fr-FR" dirty="0" smtClean="0"/>
              <a:t>Tadeusz (Mickiewicz, 1834</a:t>
            </a:r>
            <a:r>
              <a:rPr lang="ru-RU" dirty="0" smtClean="0"/>
              <a:t>) – одно из крупнейших стихотворных произведений в польской поэзии, содержащее </a:t>
            </a:r>
            <a:r>
              <a:rPr lang="ru-RU" dirty="0" err="1" smtClean="0"/>
              <a:t>ок</a:t>
            </a:r>
            <a:r>
              <a:rPr lang="ru-RU" dirty="0" smtClean="0"/>
              <a:t>. 10 000 строк </a:t>
            </a:r>
            <a:r>
              <a:rPr lang="ru-RU" b="1" dirty="0" smtClean="0"/>
              <a:t>александрийского стиха </a:t>
            </a:r>
          </a:p>
          <a:p>
            <a:endParaRPr lang="ru-RU" b="1" dirty="0"/>
          </a:p>
          <a:p>
            <a:endParaRPr lang="ru-RU" b="1" dirty="0" smtClean="0"/>
          </a:p>
          <a:p>
            <a:endParaRPr lang="ru-RU" b="1" dirty="0" smtClean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208616"/>
              </p:ext>
            </p:extLst>
          </p:nvPr>
        </p:nvGraphicFramePr>
        <p:xfrm>
          <a:off x="940157" y="1906073"/>
          <a:ext cx="11114468" cy="421370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164429"/>
                <a:gridCol w="5950039"/>
              </a:tblGrid>
              <a:tr h="4213703">
                <a:tc>
                  <a:txBody>
                    <a:bodyPr/>
                    <a:lstStyle/>
                    <a:p>
                      <a:endParaRPr lang="ru-RU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Panno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Święta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co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jasnej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bronisz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Częstochowy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w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Ostrej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świecisz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Bramie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Ty, co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gród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zamkowy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Nowogródzki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ochraniasz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jego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wiernym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ludem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Jak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mnie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dziecko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zdrowia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powróciłaś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cudem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Gdy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od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płaczącej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matki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pod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Twoją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opiekę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Ofiarowany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martwą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podniosłem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powiekę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zaraz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mogłem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pieszo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Twych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świątyń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progu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Iść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wrócone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życie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podziękować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Bogu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powrócisz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cudem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Ojczyzny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łono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Holy Virgin who shelters our bright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Cze˛stochowa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shines in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Brama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 You, who yet watch</a:t>
                      </a:r>
                    </a:p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castled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Nowogro´dek’s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folk faithful and mild;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 You once had returned me to health, a sick</a:t>
                      </a:r>
                    </a:p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child,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(When by my weeping mother into Your care</a:t>
                      </a:r>
                    </a:p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given,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 by miracle opened a dead eye to heaven,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to Your temple’s threshold could straightaway</a:t>
                      </a:r>
                    </a:p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falter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a life thus returned to thank God at the altar)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Thus to motherland’s breast You will bring us</a:t>
                      </a:r>
                    </a:p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286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Cz-scores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1926288"/>
            <a:ext cx="9326880" cy="4083072"/>
          </a:xfrm>
        </p:spPr>
      </p:pic>
    </p:spTree>
    <p:extLst>
      <p:ext uri="{BB962C8B-B14F-4D97-AF65-F5344CB8AC3E}">
        <p14:creationId xmlns:p14="http://schemas.microsoft.com/office/powerpoint/2010/main" val="1052138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poem, </a:t>
            </a:r>
            <a:r>
              <a:rPr lang="en-US" dirty="0" err="1" smtClean="0"/>
              <a:t>Cz</a:t>
            </a:r>
            <a:r>
              <a:rPr lang="en-US" dirty="0" smtClean="0"/>
              <a:t> - test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0609" y="1845734"/>
            <a:ext cx="11491152" cy="402336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fr-FR" dirty="0"/>
              <a:t>Pan</a:t>
            </a:r>
            <a:r>
              <a:rPr lang="ru-RU" dirty="0"/>
              <a:t> </a:t>
            </a:r>
            <a:r>
              <a:rPr lang="fr-FR" dirty="0"/>
              <a:t>Tadeusz (Mickiewicz, 1834</a:t>
            </a:r>
            <a:r>
              <a:rPr lang="ru-RU" dirty="0"/>
              <a:t>) – одно из крупнейших стихотворных произведений в польской поэзии, содержащее </a:t>
            </a:r>
            <a:r>
              <a:rPr lang="ru-RU" dirty="0" err="1"/>
              <a:t>ок</a:t>
            </a:r>
            <a:r>
              <a:rPr lang="ru-RU" dirty="0"/>
              <a:t>. 10 000 строк </a:t>
            </a:r>
            <a:r>
              <a:rPr lang="ru-RU" b="1" dirty="0"/>
              <a:t>александрийского стиха </a:t>
            </a:r>
            <a:r>
              <a:rPr lang="ru-RU" b="1" dirty="0" smtClean="0"/>
              <a:t> (шестистопный ямб со смежными рифмами)</a:t>
            </a:r>
            <a:endParaRPr lang="ru-RU" b="1" dirty="0"/>
          </a:p>
          <a:p>
            <a:pPr marL="0" indent="0">
              <a:buNone/>
            </a:pPr>
            <a:r>
              <a:rPr lang="ru-RU" dirty="0" smtClean="0"/>
              <a:t>Общий </a:t>
            </a:r>
            <a:r>
              <a:rPr lang="en-US" dirty="0" err="1" smtClean="0"/>
              <a:t>Cz</a:t>
            </a:r>
            <a:r>
              <a:rPr lang="en-US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score </a:t>
            </a:r>
            <a:r>
              <a:rPr lang="ru-RU" dirty="0" smtClean="0"/>
              <a:t>всего произведения – </a:t>
            </a:r>
            <a:r>
              <a:rPr lang="ru-RU" b="1" dirty="0" smtClean="0"/>
              <a:t>30%  </a:t>
            </a:r>
            <a:r>
              <a:rPr lang="en-US" b="1" dirty="0" smtClean="0"/>
              <a:t>n=100</a:t>
            </a:r>
            <a:r>
              <a:rPr lang="ru-RU" b="1" dirty="0" smtClean="0"/>
              <a:t> строк </a:t>
            </a:r>
            <a:r>
              <a:rPr lang="el-GR" b="1" dirty="0" smtClean="0">
                <a:latin typeface="Calibri" panose="020F0502020204030204" pitchFamily="34" charset="0"/>
              </a:rPr>
              <a:t>μ</a:t>
            </a:r>
            <a:r>
              <a:rPr lang="ru-RU" b="1" dirty="0" smtClean="0">
                <a:latin typeface="Calibri" panose="020F0502020204030204" pitchFamily="34" charset="0"/>
              </a:rPr>
              <a:t>- среднее </a:t>
            </a:r>
            <a:r>
              <a:rPr lang="en-US" b="1" dirty="0" err="1" smtClean="0">
                <a:latin typeface="Calibri" panose="020F0502020204030204" pitchFamily="34" charset="0"/>
              </a:rPr>
              <a:t>cz</a:t>
            </a:r>
            <a:r>
              <a:rPr lang="en-US" b="1" dirty="0" smtClean="0">
                <a:latin typeface="Calibri" panose="020F0502020204030204" pitchFamily="34" charset="0"/>
              </a:rPr>
              <a:t> </a:t>
            </a:r>
            <a:r>
              <a:rPr lang="ru-RU" b="1" dirty="0" smtClean="0">
                <a:latin typeface="Calibri" panose="020F0502020204030204" pitchFamily="34" charset="0"/>
              </a:rPr>
              <a:t>значение для текста</a:t>
            </a:r>
            <a:endParaRPr lang="ru-RU" b="1" dirty="0" smtClean="0"/>
          </a:p>
          <a:p>
            <a:pPr marL="0" indent="0">
              <a:buNone/>
            </a:pP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44" y="3857414"/>
            <a:ext cx="5145936" cy="161290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3749040"/>
            <a:ext cx="5725281" cy="133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9456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TM02900743[[fn=Природа]]</Template>
  <TotalTime>227</TotalTime>
  <Words>719</Words>
  <Application>Microsoft Office PowerPoint</Application>
  <PresentationFormat>Широкоэкранный</PresentationFormat>
  <Paragraphs>88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Wingdings 2</vt:lpstr>
      <vt:lpstr>HDOfficeLightV0</vt:lpstr>
      <vt:lpstr>Ретро</vt:lpstr>
      <vt:lpstr>Грамматические рифмы в польской поэзии: количественный анализ </vt:lpstr>
      <vt:lpstr>Компьютер и стихотворение?</vt:lpstr>
      <vt:lpstr>Для каких языков это работает?</vt:lpstr>
      <vt:lpstr>Грамматические рифмы</vt:lpstr>
      <vt:lpstr>Грамматические рифмы в польском </vt:lpstr>
      <vt:lpstr>Обнаружение рифмы </vt:lpstr>
      <vt:lpstr>Cz-scores</vt:lpstr>
      <vt:lpstr>Cz-scores</vt:lpstr>
      <vt:lpstr>Reference poem, Cz - test</vt:lpstr>
      <vt:lpstr>Презентация PowerPoint</vt:lpstr>
      <vt:lpstr>Презентация PowerPoint</vt:lpstr>
      <vt:lpstr>Самый высокий процент грамматических рифм – диско-группа «Weekend»</vt:lpstr>
      <vt:lpstr>У кого грамматических рифм меньше:</vt:lpstr>
      <vt:lpstr>Минусы данного исследования:</vt:lpstr>
      <vt:lpstr>Спасибо за внимание!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Грамматические рифмы в польской поэзии: количественный анализ</dc:title>
  <dc:creator>acer</dc:creator>
  <cp:lastModifiedBy>acer</cp:lastModifiedBy>
  <cp:revision>21</cp:revision>
  <dcterms:created xsi:type="dcterms:W3CDTF">2018-05-16T12:24:19Z</dcterms:created>
  <dcterms:modified xsi:type="dcterms:W3CDTF">2018-05-22T13:15:45Z</dcterms:modified>
</cp:coreProperties>
</file>