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sldIdLst>
    <p:sldId id="256" r:id="rId2"/>
    <p:sldId id="273" r:id="rId3"/>
    <p:sldId id="272" r:id="rId4"/>
    <p:sldId id="261" r:id="rId5"/>
    <p:sldId id="274" r:id="rId6"/>
    <p:sldId id="264" r:id="rId7"/>
    <p:sldId id="276" r:id="rId8"/>
    <p:sldId id="275" r:id="rId9"/>
    <p:sldId id="277" r:id="rId10"/>
    <p:sldId id="278" r:id="rId11"/>
    <p:sldId id="269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3178" autoAdjust="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74D91-A906-4919-ADDB-4AEC641D4E62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A92F5-3336-4511-B8CA-91B09B3E3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159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A92F5-3336-4511-B8CA-91B09B3E3EC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4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232C-F30D-43A8-A6A0-B8DA73ACF12B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F8FA-56C2-41AD-ADA8-5DECB6D84E8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232C-F30D-43A8-A6A0-B8DA73ACF12B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F8FA-56C2-41AD-ADA8-5DECB6D84E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232C-F30D-43A8-A6A0-B8DA73ACF12B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F8FA-56C2-41AD-ADA8-5DECB6D84E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232C-F30D-43A8-A6A0-B8DA73ACF12B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F8FA-56C2-41AD-ADA8-5DECB6D84E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232C-F30D-43A8-A6A0-B8DA73ACF12B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F8FA-56C2-41AD-ADA8-5DECB6D84E8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232C-F30D-43A8-A6A0-B8DA73ACF12B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F8FA-56C2-41AD-ADA8-5DECB6D84E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232C-F30D-43A8-A6A0-B8DA73ACF12B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F8FA-56C2-41AD-ADA8-5DECB6D84E85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232C-F30D-43A8-A6A0-B8DA73ACF12B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F8FA-56C2-41AD-ADA8-5DECB6D84E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232C-F30D-43A8-A6A0-B8DA73ACF12B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F8FA-56C2-41AD-ADA8-5DECB6D84E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232C-F30D-43A8-A6A0-B8DA73ACF12B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F8FA-56C2-41AD-ADA8-5DECB6D84E8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232C-F30D-43A8-A6A0-B8DA73ACF12B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F8FA-56C2-41AD-ADA8-5DECB6D84E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F4CA232C-F30D-43A8-A6A0-B8DA73ACF12B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002F8FA-56C2-41AD-ADA8-5DECB6D84E8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2030" y="1700808"/>
            <a:ext cx="8229600" cy="2664296"/>
          </a:xfrm>
        </p:spPr>
        <p:txBody>
          <a:bodyPr>
            <a:noAutofit/>
          </a:bodyPr>
          <a:lstStyle/>
          <a:p>
            <a:r>
              <a:rPr lang="ru-RU" sz="6000" cap="all" dirty="0">
                <a:latin typeface="Georgia" panose="02040502050405020303" pitchFamily="18" charset="0"/>
              </a:rPr>
              <a:t>Машинный перевод</a:t>
            </a:r>
            <a:r>
              <a:rPr lang="ru-RU" sz="6000" dirty="0">
                <a:latin typeface="Georgia" panose="02040502050405020303" pitchFamily="18" charset="0"/>
              </a:rPr>
              <a:t/>
            </a:r>
            <a:br>
              <a:rPr lang="ru-RU" sz="6000" dirty="0">
                <a:latin typeface="Georgia" panose="02040502050405020303" pitchFamily="18" charset="0"/>
              </a:rPr>
            </a:br>
            <a:endParaRPr lang="ru-RU" sz="6000" dirty="0">
              <a:latin typeface="Georgia" panose="02040502050405020303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36096" y="5733256"/>
            <a:ext cx="3096344" cy="72008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Ельчанинова А.Р.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4707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6781800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100" u="sng" dirty="0"/>
              <a:t>Программы-переводчики </a:t>
            </a:r>
            <a:r>
              <a:rPr lang="ru-RU" sz="3100" u="sng" dirty="0" smtClean="0"/>
              <a:t>незаменимы, </a:t>
            </a:r>
            <a:r>
              <a:rPr lang="ru-RU" sz="3100" u="sng" dirty="0"/>
              <a:t>когда возникает необходимость: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772816"/>
            <a:ext cx="7543800" cy="4320480"/>
          </a:xfrm>
        </p:spPr>
        <p:txBody>
          <a:bodyPr anchor="t">
            <a:normAutofit fontScale="92500" lnSpcReduction="20000"/>
          </a:bodyPr>
          <a:lstStyle/>
          <a:p>
            <a:r>
              <a:rPr lang="ru-RU" sz="2800" dirty="0"/>
              <a:t>быстро понять общий смысл </a:t>
            </a:r>
            <a:r>
              <a:rPr lang="ru-RU" sz="2800" dirty="0" smtClean="0"/>
              <a:t>текста</a:t>
            </a:r>
          </a:p>
          <a:p>
            <a:r>
              <a:rPr lang="ru-RU" sz="2800" dirty="0"/>
              <a:t>быстро проанализировать многоязычную информацию из </a:t>
            </a:r>
            <a:r>
              <a:rPr lang="ru-RU" sz="2800" dirty="0" smtClean="0"/>
              <a:t>интернета</a:t>
            </a:r>
          </a:p>
          <a:p>
            <a:r>
              <a:rPr lang="ru-RU" sz="2800" dirty="0"/>
              <a:t>оптимизировать перевод большого объема текстов по одной </a:t>
            </a:r>
            <a:r>
              <a:rPr lang="ru-RU" sz="2800" dirty="0" smtClean="0"/>
              <a:t>тематике</a:t>
            </a:r>
          </a:p>
          <a:p>
            <a:r>
              <a:rPr lang="ru-RU" sz="2800" dirty="0"/>
              <a:t>сделать информацию на сайте понятной иностранным </a:t>
            </a:r>
            <a:r>
              <a:rPr lang="ru-RU" sz="2800" dirty="0" smtClean="0"/>
              <a:t>пользователям</a:t>
            </a:r>
          </a:p>
          <a:p>
            <a:r>
              <a:rPr lang="ru-RU" sz="2800" dirty="0"/>
              <a:t>быстро вести переписку с иностранными партнерами, а также свободно общаться в социальных сетях и на </a:t>
            </a:r>
            <a:r>
              <a:rPr lang="ru-RU" sz="2800" dirty="0" smtClean="0"/>
              <a:t>форумах</a:t>
            </a:r>
          </a:p>
          <a:p>
            <a:r>
              <a:rPr lang="ru-RU" sz="2800" dirty="0"/>
              <a:t>извлечь информацию из большого объема текстов</a:t>
            </a:r>
            <a:endParaRPr lang="ru-RU" sz="2800" dirty="0" smtClean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38920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83765" y="5013176"/>
            <a:ext cx="4536504" cy="1008112"/>
          </a:xfrm>
        </p:spPr>
        <p:txBody>
          <a:bodyPr>
            <a:noAutofit/>
          </a:bodyPr>
          <a:lstStyle/>
          <a:p>
            <a:pPr algn="r"/>
            <a:r>
              <a:rPr lang="ru-RU" sz="4800" dirty="0" smtClean="0"/>
              <a:t> </a:t>
            </a:r>
            <a:r>
              <a:rPr lang="ru-RU" sz="4000" b="1" i="1" dirty="0" smtClean="0"/>
              <a:t>Спасибо за внимание!</a:t>
            </a:r>
            <a:endParaRPr lang="ru-RU" sz="4800" b="1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48680"/>
            <a:ext cx="5616624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7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6781800" cy="726976"/>
          </a:xfrm>
        </p:spPr>
        <p:txBody>
          <a:bodyPr>
            <a:normAutofit/>
          </a:bodyPr>
          <a:lstStyle/>
          <a:p>
            <a:pPr algn="ctr"/>
            <a:r>
              <a:rPr lang="ru-RU" sz="4000" u="sng" dirty="0" smtClean="0">
                <a:solidFill>
                  <a:schemeClr val="tx1"/>
                </a:solidFill>
              </a:rPr>
              <a:t>Машинный</a:t>
            </a:r>
            <a:r>
              <a:rPr lang="ru-RU" sz="40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000" u="sng" dirty="0" smtClean="0">
                <a:solidFill>
                  <a:schemeClr val="tx1"/>
                </a:solidFill>
              </a:rPr>
              <a:t>перевод</a:t>
            </a:r>
            <a:endParaRPr lang="ru-RU" sz="4000" u="sng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844824"/>
            <a:ext cx="7543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b="1" dirty="0">
                <a:solidFill>
                  <a:schemeClr val="tx1"/>
                </a:solidFill>
              </a:rPr>
              <a:t>Машинный перевод- </a:t>
            </a:r>
            <a:r>
              <a:rPr lang="ru-RU" sz="4000" dirty="0">
                <a:solidFill>
                  <a:schemeClr val="tx1"/>
                </a:solidFill>
              </a:rPr>
              <a:t>процесс перевода текстов с одного языка на другой</a:t>
            </a:r>
            <a:endParaRPr lang="ru-RU" sz="4000" b="1" dirty="0">
              <a:solidFill>
                <a:schemeClr val="tx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34122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764704"/>
            <a:ext cx="6781800" cy="1008112"/>
          </a:xfrm>
        </p:spPr>
        <p:txBody>
          <a:bodyPr>
            <a:noAutofit/>
          </a:bodyPr>
          <a:lstStyle/>
          <a:p>
            <a:pPr algn="ctr"/>
            <a:r>
              <a:rPr lang="ru-RU" sz="4000" u="sng" dirty="0" smtClean="0">
                <a:solidFill>
                  <a:schemeClr val="tx1"/>
                </a:solidFill>
              </a:rPr>
              <a:t>Автоматизированный перевод</a:t>
            </a:r>
            <a:endParaRPr lang="ru-RU" sz="4000" u="sng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2060848"/>
            <a:ext cx="75438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b="1" dirty="0">
                <a:solidFill>
                  <a:schemeClr val="tx1"/>
                </a:solidFill>
              </a:rPr>
              <a:t>Автоматизированный </a:t>
            </a:r>
            <a:r>
              <a:rPr lang="ru-RU" sz="3200" b="1" dirty="0" smtClean="0">
                <a:solidFill>
                  <a:schemeClr val="tx1"/>
                </a:solidFill>
              </a:rPr>
              <a:t>перевод- </a:t>
            </a:r>
            <a:r>
              <a:rPr lang="ru-RU" sz="2800" dirty="0" smtClean="0">
                <a:solidFill>
                  <a:schemeClr val="tx1"/>
                </a:solidFill>
              </a:rPr>
              <a:t>перевод текстов</a:t>
            </a:r>
            <a:r>
              <a:rPr lang="ru-RU" sz="2800" dirty="0">
                <a:solidFill>
                  <a:schemeClr val="tx1"/>
                </a:solidFill>
              </a:rPr>
              <a:t> на </a:t>
            </a:r>
            <a:r>
              <a:rPr lang="ru-RU" sz="2800" dirty="0" smtClean="0">
                <a:solidFill>
                  <a:schemeClr val="tx1"/>
                </a:solidFill>
              </a:rPr>
              <a:t>компьютере с использованием</a:t>
            </a:r>
            <a:r>
              <a:rPr lang="ru-RU" sz="2800" dirty="0">
                <a:solidFill>
                  <a:schemeClr val="tx1"/>
                </a:solidFill>
              </a:rPr>
              <a:t> компьютерных </a:t>
            </a:r>
            <a:r>
              <a:rPr lang="ru-RU" sz="2800" dirty="0" smtClean="0">
                <a:solidFill>
                  <a:schemeClr val="tx1"/>
                </a:solidFill>
              </a:rPr>
              <a:t>технологий</a:t>
            </a:r>
            <a:endParaRPr lang="ru-RU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Отличается от машинного перевода  (МП</a:t>
            </a:r>
            <a:r>
              <a:rPr lang="ru-RU" sz="2800" dirty="0">
                <a:solidFill>
                  <a:schemeClr val="tx1"/>
                </a:solidFill>
              </a:rPr>
              <a:t>) </a:t>
            </a:r>
            <a:r>
              <a:rPr lang="ru-RU" sz="2800" dirty="0" smtClean="0">
                <a:solidFill>
                  <a:schemeClr val="tx1"/>
                </a:solidFill>
              </a:rPr>
              <a:t>тем, что</a:t>
            </a:r>
            <a:r>
              <a:rPr lang="ru-RU" sz="2800" dirty="0">
                <a:solidFill>
                  <a:schemeClr val="tx1"/>
                </a:solidFill>
              </a:rPr>
              <a:t> весь </a:t>
            </a:r>
            <a:r>
              <a:rPr lang="ru-RU" sz="2800" dirty="0" smtClean="0">
                <a:solidFill>
                  <a:schemeClr val="tx1"/>
                </a:solidFill>
              </a:rPr>
              <a:t>процесс перевода</a:t>
            </a:r>
            <a:r>
              <a:rPr lang="ru-RU" sz="2800" dirty="0">
                <a:solidFill>
                  <a:schemeClr val="tx1"/>
                </a:solidFill>
              </a:rPr>
              <a:t> осуществляется человеком, </a:t>
            </a:r>
            <a:r>
              <a:rPr lang="ru-RU" sz="2800" dirty="0" err="1" smtClean="0">
                <a:solidFill>
                  <a:schemeClr val="tx1"/>
                </a:solidFill>
              </a:rPr>
              <a:t>компьютерлишь</a:t>
            </a:r>
            <a:r>
              <a:rPr lang="ru-RU" sz="2800" dirty="0">
                <a:solidFill>
                  <a:schemeClr val="tx1"/>
                </a:solidFill>
              </a:rPr>
              <a:t> помогает ему произвести готовый текст </a:t>
            </a:r>
          </a:p>
        </p:txBody>
      </p:sp>
    </p:spTree>
    <p:extLst>
      <p:ext uri="{BB962C8B-B14F-4D97-AF65-F5344CB8AC3E}">
        <p14:creationId xmlns:p14="http://schemas.microsoft.com/office/powerpoint/2010/main" val="78499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0800000" flipV="1">
            <a:off x="1547664" y="908720"/>
            <a:ext cx="5688632" cy="864096"/>
          </a:xfrm>
        </p:spPr>
        <p:txBody>
          <a:bodyPr>
            <a:noAutofit/>
          </a:bodyPr>
          <a:lstStyle/>
          <a:p>
            <a:pPr algn="ctr"/>
            <a:r>
              <a:rPr lang="ru-RU" sz="4000" u="sng" dirty="0" smtClean="0">
                <a:solidFill>
                  <a:schemeClr val="tx1"/>
                </a:solidFill>
              </a:rPr>
              <a:t>История машинного перевода</a:t>
            </a:r>
            <a:endParaRPr lang="ru-RU" sz="4000" u="sng" dirty="0">
              <a:solidFill>
                <a:schemeClr val="tx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72816"/>
            <a:ext cx="7632848" cy="4329341"/>
          </a:xfrm>
        </p:spPr>
      </p:pic>
    </p:spTree>
    <p:extLst>
      <p:ext uri="{BB962C8B-B14F-4D97-AF65-F5344CB8AC3E}">
        <p14:creationId xmlns:p14="http://schemas.microsoft.com/office/powerpoint/2010/main" val="330600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-171400"/>
            <a:ext cx="6716216" cy="1591072"/>
          </a:xfrm>
        </p:spPr>
        <p:txBody>
          <a:bodyPr>
            <a:normAutofit/>
          </a:bodyPr>
          <a:lstStyle/>
          <a:p>
            <a:pPr algn="ctr"/>
            <a:r>
              <a:rPr lang="ru-RU" sz="4000" u="sng" dirty="0" smtClean="0">
                <a:solidFill>
                  <a:schemeClr val="tx1"/>
                </a:solidFill>
              </a:rPr>
              <a:t>Виды машинного перевода</a:t>
            </a:r>
            <a:r>
              <a:rPr lang="en-US" sz="4000" u="sng" dirty="0" smtClean="0">
                <a:solidFill>
                  <a:schemeClr val="tx1"/>
                </a:solidFill>
              </a:rPr>
              <a:t>:</a:t>
            </a:r>
            <a:endParaRPr lang="ru-RU" sz="4000" u="sng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700808"/>
            <a:ext cx="7410400" cy="3960440"/>
          </a:xfrm>
        </p:spPr>
        <p:txBody>
          <a:bodyPr/>
          <a:lstStyle/>
          <a:p>
            <a:r>
              <a:rPr lang="ru-RU" sz="3200" dirty="0"/>
              <a:t>Системы на основе грамматических правил (</a:t>
            </a:r>
            <a:r>
              <a:rPr lang="en-US" sz="3200" dirty="0"/>
              <a:t>Rule-Based Machine Translation, RBMT</a:t>
            </a:r>
            <a:r>
              <a:rPr lang="en-US" sz="3200" dirty="0" smtClean="0"/>
              <a:t>)</a:t>
            </a:r>
            <a:endParaRPr lang="en-US" sz="3200" dirty="0"/>
          </a:p>
          <a:p>
            <a:r>
              <a:rPr lang="en-US" sz="3200" dirty="0" smtClean="0"/>
              <a:t> </a:t>
            </a:r>
            <a:r>
              <a:rPr lang="ru-RU" sz="3200" dirty="0"/>
              <a:t>Статистические системы (</a:t>
            </a:r>
            <a:r>
              <a:rPr lang="en-US" sz="3200" dirty="0"/>
              <a:t>Statistical Machine Translation, </a:t>
            </a:r>
            <a:r>
              <a:rPr lang="en-US" sz="3200" dirty="0" smtClean="0"/>
              <a:t>SMT</a:t>
            </a:r>
            <a:r>
              <a:rPr lang="ru-RU" sz="3200" dirty="0" smtClean="0"/>
              <a:t>)</a:t>
            </a:r>
            <a:endParaRPr lang="en-US" sz="3200" dirty="0"/>
          </a:p>
          <a:p>
            <a:r>
              <a:rPr lang="en-US" sz="3200" dirty="0" smtClean="0"/>
              <a:t> </a:t>
            </a:r>
            <a:r>
              <a:rPr lang="ru-RU" sz="3200" dirty="0"/>
              <a:t>Гибридные </a:t>
            </a:r>
            <a:r>
              <a:rPr lang="ru-RU" sz="3200" dirty="0" smtClean="0"/>
              <a:t>системы</a:t>
            </a:r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80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476672"/>
            <a:ext cx="5060032" cy="1368152"/>
          </a:xfrm>
        </p:spPr>
        <p:txBody>
          <a:bodyPr>
            <a:noAutofit/>
          </a:bodyPr>
          <a:lstStyle/>
          <a:p>
            <a:pPr algn="ctr"/>
            <a:r>
              <a:rPr lang="ru-RU" sz="4000" u="sng" dirty="0"/>
              <a:t>Качество машинного перевода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916831"/>
            <a:ext cx="5904656" cy="4019285"/>
          </a:xfrm>
        </p:spPr>
      </p:pic>
    </p:spTree>
    <p:extLst>
      <p:ext uri="{BB962C8B-B14F-4D97-AF65-F5344CB8AC3E}">
        <p14:creationId xmlns:p14="http://schemas.microsoft.com/office/powerpoint/2010/main" val="242737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692696"/>
            <a:ext cx="6781800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 </a:t>
            </a:r>
            <a:r>
              <a:rPr lang="ru-RU" sz="3600" u="sng" dirty="0">
                <a:solidFill>
                  <a:schemeClr val="tx1"/>
                </a:solidFill>
              </a:rPr>
              <a:t>Что можно и что нельзя переводить машинным способом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700808"/>
            <a:ext cx="8424936" cy="432048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Можно</a:t>
            </a:r>
            <a:r>
              <a:rPr lang="en-US" b="1" dirty="0" smtClean="0"/>
              <a:t>:</a:t>
            </a:r>
            <a:r>
              <a:rPr lang="ru-RU" b="1" dirty="0" smtClean="0"/>
              <a:t>   </a:t>
            </a:r>
            <a:endParaRPr lang="ru-RU" b="1" dirty="0" smtClean="0"/>
          </a:p>
          <a:p>
            <a:r>
              <a:rPr lang="ru-RU" dirty="0">
                <a:solidFill>
                  <a:schemeClr val="tx1"/>
                </a:solidFill>
              </a:rPr>
              <a:t>материалы для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внутреннего пользования  </a:t>
            </a:r>
          </a:p>
          <a:p>
            <a:r>
              <a:rPr lang="ru-RU" dirty="0">
                <a:solidFill>
                  <a:schemeClr val="tx1"/>
                </a:solidFill>
              </a:rPr>
              <a:t>технические и узкоспециальные тексты                    </a:t>
            </a:r>
            <a:endParaRPr lang="ru-RU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tx1"/>
                </a:solidFill>
              </a:rPr>
              <a:t> Нельзя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endParaRPr lang="ru-RU" b="1" dirty="0" smtClean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тексты, где неточность перевода может поставить под угрозу здоровье человека, работоспособность сложного прибора или крупный </a:t>
            </a:r>
            <a:r>
              <a:rPr lang="ru-RU" dirty="0" smtClean="0">
                <a:solidFill>
                  <a:schemeClr val="tx1"/>
                </a:solidFill>
              </a:rPr>
              <a:t>контракт</a:t>
            </a:r>
          </a:p>
          <a:p>
            <a:r>
              <a:rPr lang="ru-RU" dirty="0">
                <a:solidFill>
                  <a:schemeClr val="tx1"/>
                </a:solidFill>
              </a:rPr>
              <a:t>л</a:t>
            </a:r>
            <a:r>
              <a:rPr lang="ru-RU" dirty="0" smtClean="0">
                <a:solidFill>
                  <a:schemeClr val="tx1"/>
                </a:solidFill>
              </a:rPr>
              <a:t>юбые </a:t>
            </a:r>
            <a:r>
              <a:rPr lang="ru-RU" dirty="0">
                <a:solidFill>
                  <a:schemeClr val="tx1"/>
                </a:solidFill>
              </a:rPr>
              <a:t>документы, подразумевающие юридическую ответственность (договоры, гарантийные обязательства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маркетинговые материалы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920439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6768752" cy="1600200"/>
          </a:xfrm>
        </p:spPr>
        <p:txBody>
          <a:bodyPr>
            <a:normAutofit/>
          </a:bodyPr>
          <a:lstStyle/>
          <a:p>
            <a:pPr algn="ctr"/>
            <a:r>
              <a:rPr lang="ru-RU" sz="4000" u="sng" dirty="0">
                <a:solidFill>
                  <a:schemeClr val="tx1"/>
                </a:solidFill>
              </a:rPr>
              <a:t>Предварительная подготовка текста</a:t>
            </a:r>
            <a:r>
              <a:rPr 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2132856"/>
            <a:ext cx="7543800" cy="3886200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Постредактирование </a:t>
            </a:r>
            <a:r>
              <a:rPr lang="ru-RU" b="1" dirty="0" smtClean="0">
                <a:solidFill>
                  <a:schemeClr val="tx1"/>
                </a:solidFill>
              </a:rPr>
              <a:t>- </a:t>
            </a:r>
            <a:r>
              <a:rPr lang="ru-RU" dirty="0" smtClean="0">
                <a:solidFill>
                  <a:schemeClr val="tx1"/>
                </a:solidFill>
              </a:rPr>
              <a:t>машинный перевод редактируется человеком</a:t>
            </a:r>
          </a:p>
          <a:p>
            <a:r>
              <a:rPr lang="ru-RU" b="1" dirty="0" smtClean="0">
                <a:solidFill>
                  <a:schemeClr val="tx1"/>
                </a:solidFill>
              </a:rPr>
              <a:t>Предредактирование – </a:t>
            </a:r>
            <a:r>
              <a:rPr lang="ru-RU" dirty="0" smtClean="0">
                <a:solidFill>
                  <a:schemeClr val="tx1"/>
                </a:solidFill>
              </a:rPr>
              <a:t>человек выполняет предварительную подготовку текста для машинного перевода (упрощение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ru-RU" dirty="0" smtClean="0">
                <a:solidFill>
                  <a:schemeClr val="tx1"/>
                </a:solidFill>
              </a:rPr>
              <a:t> разметка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ru-RU" dirty="0" smtClean="0">
                <a:solidFill>
                  <a:schemeClr val="tx1"/>
                </a:solidFill>
              </a:rPr>
              <a:t> устранение двусмысленностей)</a:t>
            </a:r>
          </a:p>
          <a:p>
            <a:r>
              <a:rPr lang="ru-RU" b="1" dirty="0" err="1" smtClean="0">
                <a:solidFill>
                  <a:schemeClr val="tx1"/>
                </a:solidFill>
              </a:rPr>
              <a:t>Интерредактирование</a:t>
            </a:r>
            <a:r>
              <a:rPr lang="ru-RU" b="1" dirty="0" smtClean="0">
                <a:solidFill>
                  <a:schemeClr val="tx1"/>
                </a:solidFill>
              </a:rPr>
              <a:t> – </a:t>
            </a:r>
            <a:r>
              <a:rPr lang="ru-RU" dirty="0" smtClean="0">
                <a:solidFill>
                  <a:schemeClr val="tx1"/>
                </a:solidFill>
              </a:rPr>
              <a:t>человек вмешивается в процесс машинного перевода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ru-RU" dirty="0" smtClean="0">
                <a:solidFill>
                  <a:schemeClr val="tx1"/>
                </a:solidFill>
              </a:rPr>
              <a:t> устраняя ошибки и конфликты</a:t>
            </a:r>
          </a:p>
          <a:p>
            <a:r>
              <a:rPr lang="ru-RU" b="1" dirty="0" err="1" smtClean="0">
                <a:solidFill>
                  <a:schemeClr val="tx1"/>
                </a:solidFill>
              </a:rPr>
              <a:t>Смашанные</a:t>
            </a:r>
            <a:r>
              <a:rPr lang="ru-RU" b="1" dirty="0" smtClean="0">
                <a:solidFill>
                  <a:schemeClr val="tx1"/>
                </a:solidFill>
              </a:rPr>
              <a:t> способы – </a:t>
            </a:r>
            <a:r>
              <a:rPr lang="ru-RU" dirty="0" smtClean="0">
                <a:solidFill>
                  <a:schemeClr val="tx1"/>
                </a:solidFill>
              </a:rPr>
              <a:t>комбинации вышеперечисленных способов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491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6781800" cy="2095128"/>
          </a:xfrm>
        </p:spPr>
        <p:txBody>
          <a:bodyPr>
            <a:noAutofit/>
          </a:bodyPr>
          <a:lstStyle/>
          <a:p>
            <a:pPr algn="ctr"/>
            <a:r>
              <a:rPr lang="ru-RU" sz="3600" u="sng" dirty="0">
                <a:solidFill>
                  <a:schemeClr val="tx1"/>
                </a:solidFill>
              </a:rPr>
              <a:t>Т</a:t>
            </a:r>
            <a:r>
              <a:rPr lang="ru-RU" sz="3600" u="sng" dirty="0" smtClean="0">
                <a:solidFill>
                  <a:schemeClr val="tx1"/>
                </a:solidFill>
              </a:rPr>
              <a:t>ри правила</a:t>
            </a:r>
            <a:r>
              <a:rPr lang="en-US" sz="3600" u="sng" dirty="0" smtClean="0">
                <a:solidFill>
                  <a:schemeClr val="tx1"/>
                </a:solidFill>
              </a:rPr>
              <a:t>,</a:t>
            </a:r>
            <a:r>
              <a:rPr lang="ru-RU" sz="3600" u="sng" dirty="0" smtClean="0">
                <a:solidFill>
                  <a:schemeClr val="tx1"/>
                </a:solidFill>
              </a:rPr>
              <a:t> повышающие </a:t>
            </a:r>
            <a:r>
              <a:rPr lang="ru-RU" sz="3600" u="sng" dirty="0">
                <a:solidFill>
                  <a:schemeClr val="tx1"/>
                </a:solidFill>
              </a:rPr>
              <a:t>качество машинного перевода с английского языка</a:t>
            </a:r>
            <a:endParaRPr lang="ru-RU" sz="3600" u="sng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2492896"/>
            <a:ext cx="7543800" cy="3456384"/>
          </a:xfrm>
        </p:spPr>
        <p:txBody>
          <a:bodyPr/>
          <a:lstStyle/>
          <a:p>
            <a:r>
              <a:rPr lang="ru-RU" sz="3200" dirty="0">
                <a:solidFill>
                  <a:schemeClr val="tx1"/>
                </a:solidFill>
              </a:rPr>
              <a:t>Использование глаголов в действительном залоге вместо герундия</a:t>
            </a:r>
          </a:p>
          <a:p>
            <a:r>
              <a:rPr lang="ru-RU" sz="3200" dirty="0">
                <a:solidFill>
                  <a:schemeClr val="tx1"/>
                </a:solidFill>
              </a:rPr>
              <a:t>Использование активного залога вместо пассивного</a:t>
            </a:r>
          </a:p>
          <a:p>
            <a:r>
              <a:rPr lang="ru-RU" sz="3200" dirty="0">
                <a:solidFill>
                  <a:schemeClr val="tx1"/>
                </a:solidFill>
              </a:rPr>
              <a:t>Отказ от использования составных предложений и однородных членов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4259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138</TotalTime>
  <Words>205</Words>
  <Application>Microsoft Office PowerPoint</Application>
  <PresentationFormat>Экран (4:3)</PresentationFormat>
  <Paragraphs>39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NewsPrint</vt:lpstr>
      <vt:lpstr>Машинный перевод </vt:lpstr>
      <vt:lpstr>Машинный перевод</vt:lpstr>
      <vt:lpstr>Автоматизированный перевод</vt:lpstr>
      <vt:lpstr>История машинного перевода</vt:lpstr>
      <vt:lpstr>Виды машинного перевода:</vt:lpstr>
      <vt:lpstr>Качество машинного перевода</vt:lpstr>
      <vt:lpstr> Что можно и что нельзя переводить машинным способом </vt:lpstr>
      <vt:lpstr>Предварительная подготовка текста </vt:lpstr>
      <vt:lpstr>Три правила, повышающие качество машинного перевода с английского языка</vt:lpstr>
      <vt:lpstr>Программы-переводчики незаменимы, когда возникает необходимость: </vt:lpstr>
      <vt:lpstr> Спасибо за внимание!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Машинный перевод</dc:title>
  <dc:creator>Raccoon Mio</dc:creator>
  <cp:lastModifiedBy>Raccoon Mio</cp:lastModifiedBy>
  <cp:revision>14</cp:revision>
  <dcterms:created xsi:type="dcterms:W3CDTF">2018-10-19T20:27:32Z</dcterms:created>
  <dcterms:modified xsi:type="dcterms:W3CDTF">2018-11-10T12:34:55Z</dcterms:modified>
</cp:coreProperties>
</file>