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2E7E7"/>
          </a:solidFill>
        </a:fill>
      </a:tcStyle>
    </a:wholeTbl>
    <a:band1H>
      <a:tcStyle>
        <a:tcBdr/>
        <a:fill>
          <a:solidFill>
            <a:srgbClr val="E4CCCC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4CCCC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B01513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B01513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B01513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B0151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5B5DEB79-7B00-60AC-86DD-B502C728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20CC9CB6-A684-22B1-42D6-7D756D47E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4671D348-34E1-0ADA-B75D-467B50E94366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FC678F03-2833-16E2-87E9-CD2874C259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9DCE5333-861A-2DF5-5DBA-A1357D39F8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2B0B2103-C2E4-C488-D616-CFAEEE807DB6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62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0577B763-6E0B-A565-9472-93BF47C7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6ADABCDA-8CF8-64A6-0967-612D88A1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52DE8122-D29A-767C-414F-B31BBB7C48C7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364BF8DA-204B-358F-AED7-8178F4A2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BBA6F3CA-46E7-1385-8072-BE46F061A7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50C7BB9-3FF4-168E-A53F-86016C599D88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339F5A6-5420-9F68-F7B7-D88E3250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EEB0B588-A78C-3052-9C32-C8A219CD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0A2147ED-6F3B-18D6-6A48-71C0C6F3D694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E58DA3F2-A250-5151-7518-BC16AC54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595AB026-E168-6E68-0BC6-F273296C97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49393CD8-69F7-A9AB-0338-4E8F6AF763D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94772C93-5CD3-2E3A-6C75-0AC328CE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77BECBDB-26E1-AB2B-25B8-E58C4DDB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Oval 15">
            <a:extLst>
              <a:ext uri="{FF2B5EF4-FFF2-40B4-BE49-F238E27FC236}">
                <a16:creationId xmlns:a16="http://schemas.microsoft.com/office/drawing/2014/main" xmlns="" id="{36F89730-AE49-CF2B-4796-754686FD4D4A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501C0699-8A64-33F0-FA4D-5E8BD70E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CC9357FE-4296-74E1-1121-9F20FA6EE7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87395B6D-04C8-9161-9B94-316066E29C49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xmlns="" id="{6D0A8FCF-8B7B-7A19-CDB4-9B6E47F32A99}"/>
              </a:ext>
            </a:extLst>
          </p:cNvPr>
          <p:cNvSpPr txBox="1"/>
          <p:nvPr/>
        </p:nvSpPr>
        <p:spPr>
          <a:xfrm>
            <a:off x="898297" y="971257"/>
            <a:ext cx="801910" cy="196977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1200" cap="none" spc="0" baseline="0">
                <a:solidFill>
                  <a:srgbClr val="8AD0D6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xmlns="" id="{FA850A05-7B1C-D12F-845D-3CFA18EED18E}"/>
              </a:ext>
            </a:extLst>
          </p:cNvPr>
          <p:cNvSpPr txBox="1"/>
          <p:nvPr/>
        </p:nvSpPr>
        <p:spPr>
          <a:xfrm>
            <a:off x="9330491" y="2613784"/>
            <a:ext cx="801910" cy="196977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200" b="0" i="0" u="none" strike="noStrike" kern="1200" cap="none" spc="0" baseline="0">
                <a:solidFill>
                  <a:srgbClr val="8AD0D6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63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A4D8D09-DA01-C6CC-23BC-DB5FE2DC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FE29D9ED-8294-4C30-1DD4-0CA2821DB3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2C52D065-D912-3F02-365F-414454458242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8E2610A2-D0E7-CBD5-DF1F-A185FB32CA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2697B3D9-CF2D-AF79-D363-993959F7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8E058FC-12E4-5902-183E-577274A76D7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351BAE-1798-9E2C-3CC2-6CD5ACBC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003C8CA2-2458-A611-7F05-3C30B42D8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0" name="Oval 15">
            <a:extLst>
              <a:ext uri="{FF2B5EF4-FFF2-40B4-BE49-F238E27FC236}">
                <a16:creationId xmlns:a16="http://schemas.microsoft.com/office/drawing/2014/main" xmlns="" id="{CFC74A68-6A80-004C-F8A4-9671E33F4165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xmlns="" id="{28A2C67F-D988-8D28-410F-EB6DA463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xmlns="" id="{659ADE12-5399-D64D-DF1D-E8E713A647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0400FAFB-62D2-9C93-A5FA-B4286BE3EC6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0B1E117D-43EE-6E3B-9624-6053362594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24703" y="2667003"/>
            <a:ext cx="2932115" cy="358934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xmlns="" id="{249F337F-C7E5-BD2E-BC86-27764BBF9986}"/>
              </a:ext>
            </a:extLst>
          </p:cNvPr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</a:ln>
        </p:spPr>
      </p:cxn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xmlns="" id="{499F5464-7C39-48BF-FAA8-37DACC565C29}"/>
              </a:ext>
            </a:extLst>
          </p:cNvPr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</a:ln>
        </p:spPr>
      </p:cxn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9561ED2-E1DF-6971-4200-81619DD73F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5647" y="1790697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EBBD0F67-9328-4105-A960-4DC64493242B}" type="datetime1">
              <a:rPr lang="en-US"/>
              <a:pPr lvl="0"/>
              <a:t>3/6/2023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2EA35FC-5498-BB81-BFD2-DE84406D81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578" y="3225295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6B193C0-F041-E33F-E4D8-1F151E02CE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555EE0C1-3DE3-4067-BD2A-C8699303DD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01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4E7B6884-9002-9ACB-7A91-AB2DC85C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EF8D2C42-7D5C-C4F7-36F4-504AB8C3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3" name="Oval 15">
            <a:extLst>
              <a:ext uri="{FF2B5EF4-FFF2-40B4-BE49-F238E27FC236}">
                <a16:creationId xmlns:a16="http://schemas.microsoft.com/office/drawing/2014/main" xmlns="" id="{FA4A97AA-240B-B68F-D1C3-4A93428017EA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4F8F2FE7-A67F-5B63-0D59-1A7B74A1F8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xmlns="" id="{06E0C06E-1D71-3459-D187-6C9AA5D13B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B60F4E86-7C15-0C8D-9D9D-AB076C3C0CC7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xmlns="" id="{F615B130-6843-B9D6-5B8B-07E9BC932A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88019" y="4827209"/>
            <a:ext cx="2934410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xmlns="" id="{4937CD83-CCA3-35E3-6F7F-22E31BF259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24703" y="4250945"/>
            <a:ext cx="2932115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8AD0D6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8534277-A58A-7514-6658-C1DC205DDB1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124703" y="2209803"/>
            <a:ext cx="2932115" cy="1524003"/>
          </a:xfrm>
          <a:effectLst>
            <a:outerShdw dist="50804" dir="5400000" algn="tl">
              <a:srgbClr val="000000">
                <a:alpha val="43000"/>
              </a:srgbClr>
            </a:outerShdw>
          </a:effectLst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ru-RU"/>
              <a:t>Вставка рисунка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578EB381-117D-63AA-1525-2ED4787CD5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24575" y="4827209"/>
            <a:ext cx="2936001" cy="65919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xmlns="" id="{2041F812-6F2A-8F5B-26DF-38C31E28E0B6}"/>
              </a:ext>
            </a:extLst>
          </p:cNvPr>
          <p:cNvCxnSpPr/>
          <p:nvPr/>
        </p:nvCxnSpPr>
        <p:spPr>
          <a:xfrm>
            <a:off x="3726143" y="2133596"/>
            <a:ext cx="0" cy="3962407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</a:ln>
        </p:spPr>
      </p:cxn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xmlns="" id="{E122B4D6-BC32-FAF7-D9EF-94C1AD505223}"/>
              </a:ext>
            </a:extLst>
          </p:cNvPr>
          <p:cNvCxnSpPr/>
          <p:nvPr/>
        </p:nvCxnSpPr>
        <p:spPr>
          <a:xfrm>
            <a:off x="6962223" y="2133596"/>
            <a:ext cx="0" cy="3966887"/>
          </a:xfrm>
          <a:prstGeom prst="straightConnector1">
            <a:avLst/>
          </a:prstGeom>
          <a:noFill/>
          <a:ln w="12701" cap="rnd">
            <a:solidFill>
              <a:srgbClr val="8AD0D6">
                <a:alpha val="40000"/>
              </a:srgbClr>
            </a:solidFill>
            <a:prstDash val="solid"/>
          </a:ln>
        </p:spPr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D50BB8A9-1F05-D066-4359-3790471DD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 rot="5400013">
            <a:off x="10155647" y="1790697"/>
            <a:ext cx="990596" cy="304796"/>
          </a:xfrm>
        </p:spPr>
        <p:txBody>
          <a:bodyPr/>
          <a:lstStyle>
            <a:lvl1pPr>
              <a:defRPr/>
            </a:lvl1pPr>
          </a:lstStyle>
          <a:p>
            <a:pPr lvl="0"/>
            <a:fld id="{57F25B96-0FB8-4896-8F4D-8313C7DE6A64}" type="datetime1">
              <a:rPr lang="en-US"/>
              <a:pPr lvl="0"/>
              <a:t>3/6/2023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C66D2222-345A-2D98-9F26-C690B90988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578" y="3225295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5E161119-3217-D593-E6FA-AD374CB697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F1B66474-239F-4DFF-8852-7FEB141BFD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C8EE581-A19B-5162-C348-087BE39D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99977141-B02B-6050-A4A5-3144AC97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7106D48F-9C6D-246C-05CE-BA21F21421B3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EE570345-55AA-AAFD-82DA-1B25813F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EE72D135-EE38-B063-DF3B-C26A5AFFF7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229D7F27-9879-D6C3-F4BF-EC114F46CC8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3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6B8B0FCA-9DD0-3D0A-A362-5C1360A8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5C158B01-4020-D47E-D248-FCFFA006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40CFE35E-6C21-2994-F03A-CFA237856B77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82E3A7B9-2711-529B-0268-C0E74DA1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089D42F6-CBEB-242B-2F94-7828688E39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AB41057-2E9E-CCAF-0833-8243ADFDAE2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4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3F6069BD-D657-264C-AE10-9C2B677FC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06F477DD-1EE7-AB89-3126-B547702D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9632B8B0-116B-F33C-7F3E-FFE3ABD98DA7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318D28BC-A75E-5EA6-3D29-4D077DCC8C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5C8B38DC-6AC6-6FF5-F593-1A6FC90419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997E484-0DE9-7164-4FFC-0C87162611B3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16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4A0D830A-3CB7-C58E-BA98-8C907EF7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FCF74A79-6EBA-762B-A580-BEEBC3E4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DEDC4109-F60B-8D1C-3A4C-67D8B55F5E8F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227BF6C2-CDC4-A727-D73F-9446E7D8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34600945-9858-75FF-809D-001A3D6D4B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14B47EB-961A-8CD9-723D-B578560508A6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7EE487AF-7996-BEA4-5D01-4B1E4B1A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BAE88A04-FA4F-75EE-99A8-3ABF41DE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D3E56069-DEFC-6B4E-84DD-8E1644E4C0DE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3B62C976-19D0-B79D-2A2E-C37CC74D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73C020C1-F9F8-A2BC-55F2-4E787AB9FA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7491D29F-F882-D3E2-7234-AA9F92DBD0F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E80719DB-4830-2827-B602-2717C743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4C8A2D77-FAD7-2F11-6313-36CB8DF9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Oval 15">
            <a:extLst>
              <a:ext uri="{FF2B5EF4-FFF2-40B4-BE49-F238E27FC236}">
                <a16:creationId xmlns:a16="http://schemas.microsoft.com/office/drawing/2014/main" xmlns="" id="{7EA76F90-4567-AF31-C3A0-82C32B6027A2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947E7DAD-FD3A-28CB-36E3-0D342B1E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DB039B1F-AECC-2A1E-54C8-BF5444A6A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0C94A886-82D9-BF40-8B40-4E821BF267D1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xmlns="" id="{C5BBB950-55EE-6879-2EFC-C9FE6AFC18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5400013">
            <a:off x="8951578" y="3225295"/>
            <a:ext cx="3859792" cy="30479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xmlns="" id="{5CA371BB-81F3-9C3A-E41B-76CF7C923F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352544" y="295726"/>
            <a:ext cx="838203" cy="767684"/>
          </a:xfrm>
        </p:spPr>
        <p:txBody>
          <a:bodyPr/>
          <a:lstStyle>
            <a:lvl1pPr>
              <a:defRPr/>
            </a:lvl1pPr>
          </a:lstStyle>
          <a:p>
            <a:pPr lvl="0"/>
            <a:fld id="{2D57A94E-99CB-43F0-B2A9-2608FD62CE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0F15C879-328E-E367-D756-47E744E2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BD2F258D-7009-D3C3-B38A-01B227D9F6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88BB1A5A-DE5A-F06D-50BB-D01B50947509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9DE06003-721B-2ADB-5083-397F90B1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4475D19F-FDA8-F4B4-FA69-AB41CEFCA8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E6E2CED-2030-0CA6-30AA-2AD98917FB9C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28AA197D-7D21-0AE2-5B53-ACE4B2AAC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0ABD5888-39E2-12B2-BACC-2067DB97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36C53636-CD03-19F8-E706-BC9BEA1A550C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87ADC7D9-AE1F-E95A-91D4-DC40D8A0E7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DA82933E-6186-A0BB-F9B6-7128C41548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3F62B56-EB92-1F57-20B7-3C48A19F4C3E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2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E9567AE6-57B6-04EC-B4C2-C25FE904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609D466F-0545-77B8-DFD6-47735FBC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D88B01C3-A412-4D4A-CCB9-0FF50ECB88ED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A2B978D1-348B-CE82-C849-E7285346E6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EE9EDAB9-DEA6-4333-FB97-D0A268F9D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C59D312-ECAC-FB68-71F8-1034C47ED94A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69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8184DB36-5732-A253-CB09-27D44A26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6F3BD2C7-54B0-71F9-EBE7-188D859C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3E3636C4-36B3-98FC-505D-B7138E5EA699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50D097A8-712B-5014-5C81-D89ED735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85BD1ABB-BC22-E526-B76E-7F89C32F06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BB1867BF-D058-7F63-61BE-DEF428BDB64B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xmlns="" id="{DBFFC948-AB8D-FA78-19C0-F595A64CB1D4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3613"/>
          <a:stretch>
            <a:fillRect/>
          </a:stretch>
        </p:blipFill>
        <p:spPr>
          <a:xfrm>
            <a:off x="0" y="2669682"/>
            <a:ext cx="4037011" cy="4188317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xmlns="" id="{D8E2254B-9D8D-DF65-9E12-1AC8FE5C1772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35640"/>
          <a:stretch>
            <a:fillRect/>
          </a:stretch>
        </p:blipFill>
        <p:spPr>
          <a:xfrm>
            <a:off x="0" y="2892347"/>
            <a:ext cx="1522411" cy="2365452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val 15">
            <a:extLst>
              <a:ext uri="{FF2B5EF4-FFF2-40B4-BE49-F238E27FC236}">
                <a16:creationId xmlns:a16="http://schemas.microsoft.com/office/drawing/2014/main" xmlns="" id="{7E3A6142-9EE8-E571-C2EC-07DE79E83081}"/>
              </a:ext>
            </a:extLst>
          </p:cNvPr>
          <p:cNvSpPr/>
          <p:nvPr/>
        </p:nvSpPr>
        <p:spPr>
          <a:xfrm>
            <a:off x="8609011" y="1676396"/>
            <a:ext cx="2819396" cy="281939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50B9C1">
                  <a:alpha val="7000"/>
                </a:srgbClr>
              </a:gs>
              <a:gs pos="100000">
                <a:srgbClr val="50B9C1">
                  <a:alpha val="6000"/>
                </a:srgbClr>
              </a:gs>
            </a:gsLst>
            <a:path path="circle">
              <a:fillToRect l="50000" t="50000" r="50000" b="50000"/>
            </a:path>
          </a:gradFill>
          <a:ln cap="rnd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xmlns="" id="{D5434EE7-2F69-532E-598B-7B5470E1E7C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28813"/>
          <a:stretch>
            <a:fillRect/>
          </a:stretch>
        </p:blipFill>
        <p:spPr>
          <a:xfrm>
            <a:off x="7999408" y="0"/>
            <a:ext cx="1603391" cy="1141408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8F4CEE94-257A-3DF6-E924-44D09A1DF252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b="23320"/>
          <a:stretch>
            <a:fillRect/>
          </a:stretch>
        </p:blipFill>
        <p:spPr>
          <a:xfrm>
            <a:off x="8605875" y="6096003"/>
            <a:ext cx="993733" cy="76199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2EB8A1F-CFC6-0491-DDD4-EF5F0626B604}"/>
              </a:ext>
            </a:extLst>
          </p:cNvPr>
          <p:cNvSpPr/>
          <p:nvPr/>
        </p:nvSpPr>
        <p:spPr>
          <a:xfrm>
            <a:off x="10437811" y="0"/>
            <a:ext cx="685800" cy="1143000"/>
          </a:xfrm>
          <a:prstGeom prst="rect">
            <a:avLst/>
          </a:prstGeom>
          <a:solidFill>
            <a:srgbClr val="B01513"/>
          </a:solidFill>
          <a:ln cap="rnd">
            <a:noFill/>
            <a:prstDash val="solid"/>
          </a:ln>
          <a:effectLst>
            <a:outerShdw dist="25402" dir="5400000" algn="tl">
              <a:srgbClr val="000000">
                <a:alpha val="45000"/>
              </a:srgb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2AC4D957-BFDE-D76C-8107-5CE4FB8FC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5" y="452719"/>
            <a:ext cx="9404722" cy="14005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B30B0F5-A2F1-CEA9-B99B-B6926E730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3315" y="2052919"/>
            <a:ext cx="8946544" cy="4195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B9BF802F-16B2-F9DF-DF43-48F3BF0D31E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5400013">
            <a:off x="10155647" y="1790697"/>
            <a:ext cx="990596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574EE25B-0707-46BE-889B-B3076466F4C4}" type="datetime1">
              <a:rPr lang="en-US"/>
              <a:pPr lvl="0"/>
              <a:t>3/6/2023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D2344BBC-19A5-F8C4-9BFD-8B3A93C17FB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5400013">
            <a:off x="8951578" y="3225295"/>
            <a:ext cx="3859792" cy="30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AA0EAD8E-D8FB-34B5-DE78-8D0333F54C6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352544" y="295726"/>
            <a:ext cx="838203" cy="7676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defRPr>
            </a:lvl1pPr>
          </a:lstStyle>
          <a:p>
            <a:pPr lvl="0"/>
            <a:fld id="{5543ACF4-A9F9-4F89-BFB8-27E3D0ADE1F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200" b="0" i="0" u="none" strike="noStrike" kern="1200" cap="none" spc="0" baseline="0">
          <a:solidFill>
            <a:srgbClr val="EBEBEB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ru-RU" sz="2000" b="0" i="0" u="none" strike="noStrike" kern="1200" cap="none" spc="0" baseline="0">
          <a:solidFill>
            <a:srgbClr val="FFFFF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ru-RU" sz="1800" b="0" i="0" u="none" strike="noStrike" kern="1200" cap="none" spc="0" baseline="0">
          <a:solidFill>
            <a:srgbClr val="FFFFFF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ru-RU" sz="1600" b="0" i="0" u="none" strike="noStrike" kern="1200" cap="none" spc="0" baseline="0">
          <a:solidFill>
            <a:srgbClr val="FFFFFF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ru-RU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 typeface="Wingdings 3"/>
        <a:buChar char=""/>
        <a:tabLst/>
        <a:defRPr lang="ru-RU" sz="1400" b="0" i="0" u="none" strike="noStrike" kern="1200" cap="none" spc="0" baseline="0">
          <a:solidFill>
            <a:srgbClr val="FFFFFF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63D55F-9B32-C67F-FB81-A5563762CF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58474" y="1219196"/>
            <a:ext cx="10275048" cy="32916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/>
            <a:r>
              <a:rPr lang="ru-RU" sz="4500">
                <a:latin typeface="Arial" pitchFamily="34"/>
                <a:cs typeface="Arial" pitchFamily="34"/>
              </a:rPr>
              <a:t>Проектная работа</a:t>
            </a:r>
            <a:br>
              <a:rPr lang="ru-RU" sz="4500">
                <a:latin typeface="Arial" pitchFamily="34"/>
                <a:cs typeface="Arial" pitchFamily="34"/>
              </a:rPr>
            </a:br>
            <a:r>
              <a:rPr lang="ru-RU" sz="4500">
                <a:latin typeface="Arial" pitchFamily="34"/>
                <a:cs typeface="Arial" pitchFamily="34"/>
              </a:rPr>
              <a:t>«Автоматизированное тестирование»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79996F2-1274-7AB0-2F71-324BED232A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8474" y="4026825"/>
            <a:ext cx="8825660" cy="22612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lvl="0" indent="0">
              <a:buNone/>
            </a:pPr>
            <a:r>
              <a:rPr lang="ru-RU" sz="1700" cap="all" dirty="0">
                <a:latin typeface="Arial" pitchFamily="34"/>
                <a:cs typeface="Arial" pitchFamily="34"/>
              </a:rPr>
              <a:t>Команда</a:t>
            </a:r>
            <a:r>
              <a:rPr lang="ru-RU" sz="1700" cap="all" dirty="0"/>
              <a:t>:</a:t>
            </a:r>
          </a:p>
          <a:p>
            <a:pPr marL="0" lvl="0" indent="0">
              <a:buNone/>
            </a:pPr>
            <a:r>
              <a:rPr lang="ru-RU" sz="1700" cap="all" dirty="0" err="1">
                <a:latin typeface=".SFUI-Regular"/>
              </a:rPr>
              <a:t>Кормщикова</a:t>
            </a:r>
            <a:r>
              <a:rPr lang="ru-RU" sz="1700" cap="all" dirty="0">
                <a:latin typeface=".SFUI-Regular"/>
              </a:rPr>
              <a:t> Беатриса - автор презентации</a:t>
            </a:r>
            <a:endParaRPr lang="ru-RU" sz="1700" cap="all" dirty="0">
              <a:latin typeface="System Font"/>
            </a:endParaRPr>
          </a:p>
          <a:p>
            <a:pPr marL="0" lvl="0" indent="0">
              <a:buNone/>
            </a:pPr>
            <a:r>
              <a:rPr lang="ru-RU" sz="1700" cap="all" dirty="0" err="1">
                <a:latin typeface=".SFUI-Regular"/>
              </a:rPr>
              <a:t>Чич</a:t>
            </a:r>
            <a:r>
              <a:rPr lang="ru-RU" sz="1700" cap="all" dirty="0">
                <a:latin typeface=".SFUI-Regular"/>
              </a:rPr>
              <a:t> </a:t>
            </a:r>
            <a:r>
              <a:rPr lang="ru-RU" sz="1700" cap="all" dirty="0" err="1">
                <a:latin typeface=".SFUI-Regular"/>
              </a:rPr>
              <a:t>Зулима</a:t>
            </a:r>
            <a:r>
              <a:rPr lang="ru-RU" sz="1700" cap="all" dirty="0">
                <a:latin typeface=".SFUI-Regular"/>
              </a:rPr>
              <a:t> - программист</a:t>
            </a:r>
            <a:endParaRPr lang="ru-RU" sz="1700" cap="all" dirty="0">
              <a:latin typeface="System Font"/>
            </a:endParaRPr>
          </a:p>
          <a:p>
            <a:pPr marL="0" lvl="0" indent="0">
              <a:buNone/>
            </a:pPr>
            <a:r>
              <a:rPr lang="ru-RU" sz="1700" cap="all" dirty="0">
                <a:latin typeface=".SFUI-Regular"/>
              </a:rPr>
              <a:t>Глебова Анастасия - </a:t>
            </a:r>
            <a:r>
              <a:rPr lang="ru-RU" sz="1700" cap="all" dirty="0" err="1">
                <a:latin typeface=".SFUI-Regular"/>
              </a:rPr>
              <a:t>тим</a:t>
            </a:r>
            <a:r>
              <a:rPr lang="ru-RU" sz="1700" cap="all" dirty="0">
                <a:latin typeface=".SFUI-Regular"/>
              </a:rPr>
              <a:t> </a:t>
            </a:r>
            <a:r>
              <a:rPr lang="ru-RU" sz="1700" cap="all" dirty="0" smtClean="0">
                <a:latin typeface=".SFUI-Regular"/>
              </a:rPr>
              <a:t>лидер, </a:t>
            </a:r>
            <a:r>
              <a:rPr lang="ru-RU" sz="1700" cap="all" dirty="0" err="1" smtClean="0">
                <a:latin typeface=".SFUI-Regular"/>
              </a:rPr>
              <a:t>тестировщик</a:t>
            </a:r>
            <a:r>
              <a:rPr lang="ru-RU" sz="1700" cap="all" dirty="0" smtClean="0">
                <a:latin typeface=".SFUI-Regular"/>
              </a:rPr>
              <a:t>, автор отчета</a:t>
            </a:r>
            <a:endParaRPr lang="ru-RU" sz="1700" cap="all" dirty="0">
              <a:latin typeface="System Font"/>
            </a:endParaRPr>
          </a:p>
          <a:p>
            <a:pPr marL="0" lvl="0" indent="0">
              <a:buNone/>
            </a:pPr>
            <a:r>
              <a:rPr lang="ru-RU" sz="1700" cap="all" dirty="0">
                <a:latin typeface=".SFUI-Regular"/>
              </a:rPr>
              <a:t>Харченко Ангелина - </a:t>
            </a:r>
            <a:r>
              <a:rPr lang="ru-RU" sz="1700" cap="all" dirty="0" err="1">
                <a:latin typeface=".SFUI-Regular"/>
              </a:rPr>
              <a:t>тестировщик</a:t>
            </a:r>
            <a:endParaRPr lang="ru-RU" sz="1700" cap="all" dirty="0">
              <a:latin typeface="System Font"/>
            </a:endParaRPr>
          </a:p>
          <a:p>
            <a:pPr lvl="0">
              <a:buFont typeface="Arial" pitchFamily="34"/>
              <a:buChar char="•"/>
            </a:pPr>
            <a:endParaRPr lang="ru-RU" sz="1700" cap="all" dirty="0"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3A95CF-91D5-5AC4-1C99-CEC64C1C80C9}"/>
              </a:ext>
            </a:extLst>
          </p:cNvPr>
          <p:cNvSpPr txBox="1"/>
          <p:nvPr/>
        </p:nvSpPr>
        <p:spPr>
          <a:xfrm>
            <a:off x="1480634" y="2928863"/>
            <a:ext cx="923073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59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8001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A085F2-86E8-0861-F3BB-6B911A36B6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50703"/>
            <a:ext cx="10324709" cy="15375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/>
            <a:r>
              <a:rPr lang="en-GB"/>
              <a:t>Qase- </a:t>
            </a:r>
            <a:r>
              <a:rPr lang="ru-RU"/>
              <a:t>приложение для тестирования.</a:t>
            </a:r>
          </a:p>
        </p:txBody>
      </p:sp>
      <p:pic>
        <p:nvPicPr>
          <p:cNvPr id="3" name="Рисунок 12">
            <a:extLst>
              <a:ext uri="{FF2B5EF4-FFF2-40B4-BE49-F238E27FC236}">
                <a16:creationId xmlns:a16="http://schemas.microsoft.com/office/drawing/2014/main" xmlns="" id="{6AB2BAD2-DC6B-50C3-1143-9EBCCA7D7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8122" y="1853251"/>
            <a:ext cx="4195760" cy="419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3596EA-4867-F134-C3CD-28F16DC77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321" y="2727710"/>
            <a:ext cx="4654085" cy="14025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lvl="0" algn="ctr"/>
            <a:r>
              <a:rPr lang="ru-RU" sz="4600"/>
              <a:t>Плюсы </a:t>
            </a:r>
            <a:r>
              <a:rPr lang="en-GB" sz="4600"/>
              <a:t>Qase</a:t>
            </a:r>
            <a:endParaRPr lang="ru-RU" sz="460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xmlns="" id="{AB0C947D-0571-DEA9-E265-796AF08E3563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5492416" y="1616924"/>
            <a:ext cx="5748485" cy="36241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>
              <a:buFont typeface="Century Gothic"/>
              <a:buAutoNum type="arabicPeriod"/>
            </a:pPr>
            <a:r>
              <a:rPr lang="ru-RU" sz="2100"/>
              <a:t>Возможность хранить и управлять всеми </a:t>
            </a:r>
            <a:r>
              <a:rPr lang="en-GB" sz="2100"/>
              <a:t>test suites </a:t>
            </a:r>
            <a:r>
              <a:rPr lang="ru-RU" sz="2100"/>
              <a:t>и </a:t>
            </a:r>
            <a:r>
              <a:rPr lang="en-GB" sz="2100"/>
              <a:t>test cases</a:t>
            </a:r>
            <a:r>
              <a:rPr lang="ru-RU" sz="2100"/>
              <a:t> в одном месте.</a:t>
            </a:r>
          </a:p>
          <a:p>
            <a:pPr lvl="0">
              <a:buFont typeface="Century Gothic"/>
              <a:buAutoNum type="arabicPeriod"/>
            </a:pPr>
            <a:r>
              <a:rPr lang="ru-RU" sz="2100"/>
              <a:t>Программа является бесплатной ( до 3-х пользователей)</a:t>
            </a:r>
          </a:p>
          <a:p>
            <a:pPr lvl="0">
              <a:buFont typeface="Century Gothic"/>
              <a:buAutoNum type="arabicPeriod"/>
            </a:pPr>
            <a:r>
              <a:rPr lang="ru-RU" sz="2100"/>
              <a:t>Гибкий тест-кейс- у каждого шага можно выбрать одно из 4х состояний.</a:t>
            </a:r>
          </a:p>
          <a:p>
            <a:pPr lvl="0">
              <a:buFont typeface="Century Gothic"/>
              <a:buAutoNum type="arabicPeriod"/>
            </a:pPr>
            <a:r>
              <a:rPr lang="ru-RU" sz="2100"/>
              <a:t>К каждому шагу можно указать комментарий.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05672F-9D3C-EE31-F76D-9E00FBD264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5" y="452719"/>
            <a:ext cx="9451933" cy="8856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 sz="3000"/>
              <a:t>Test repository- </a:t>
            </a:r>
            <a:r>
              <a:rPr lang="ru-RU" sz="3000"/>
              <a:t>место где хранятся тест - кейсы</a:t>
            </a:r>
          </a:p>
        </p:txBody>
      </p:sp>
      <p:pic>
        <p:nvPicPr>
          <p:cNvPr id="3" name="Рисунок 5">
            <a:extLst>
              <a:ext uri="{FF2B5EF4-FFF2-40B4-BE49-F238E27FC236}">
                <a16:creationId xmlns:a16="http://schemas.microsoft.com/office/drawing/2014/main" xmlns="" id="{22705148-2F45-74F4-C5CE-CE82F1590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5" y="1338388"/>
            <a:ext cx="10133792" cy="506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A493BE-5880-1BDD-4D5C-86DB0D8C6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431" y="266867"/>
            <a:ext cx="9854616" cy="10650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 sz="3000"/>
              <a:t>Edit Test-case. </a:t>
            </a:r>
            <a:r>
              <a:rPr lang="ru-RU" sz="3000"/>
              <a:t>Окно содержит всю информацию по тест-кейсу.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445B4FD0-C1DA-E557-28F8-8B75F4BC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35" y="1331951"/>
            <a:ext cx="10102428" cy="5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40247-6364-F694-0DA6-4841CE43E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7927" y="247427"/>
            <a:ext cx="9404722" cy="724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/>
              <a:t>Окно для ввода параметров.</a:t>
            </a:r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FF7E869C-0033-9F94-C626-DF742CCE9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9" y="1188610"/>
            <a:ext cx="9922940" cy="500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944735-A22F-6919-57ED-D680BBBEF5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402" y="9"/>
            <a:ext cx="9775448" cy="1455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ru-RU" sz="3100" dirty="0"/>
              <a:t>Окно для ввода информации каждого параметра.</a:t>
            </a:r>
            <a:endParaRPr lang="ru-RU" dirty="0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xmlns="" id="{F61F1205-35F1-806C-A33B-94C8673A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44" y="1291571"/>
            <a:ext cx="10441908" cy="528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3887" y="286602"/>
            <a:ext cx="33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Тестирование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4218" t="11700" r="4455" b="8477"/>
          <a:stretch/>
        </p:blipFill>
        <p:spPr>
          <a:xfrm>
            <a:off x="327546" y="1610435"/>
            <a:ext cx="7103660" cy="4107976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-328" t="-1" r="60017" b="50147"/>
          <a:stretch/>
        </p:blipFill>
        <p:spPr>
          <a:xfrm>
            <a:off x="7608627" y="1856095"/>
            <a:ext cx="4278572" cy="34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2"/>
          <a:srcRect l="4223" t="11752" r="4720" b="7836"/>
          <a:stretch/>
        </p:blipFill>
        <p:spPr>
          <a:xfrm>
            <a:off x="251819" y="1695331"/>
            <a:ext cx="6531117" cy="4200502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39" b="52419"/>
          <a:stretch/>
        </p:blipFill>
        <p:spPr>
          <a:xfrm>
            <a:off x="7185812" y="1984460"/>
            <a:ext cx="4428433" cy="3310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3887" y="286602"/>
            <a:ext cx="3357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Тестирование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69998"/>
      </p:ext>
    </p:extLst>
  </p:cSld>
  <p:clrMapOvr>
    <a:masterClrMapping/>
  </p:clrMapOvr>
</p:sld>
</file>

<file path=ppt/theme/theme1.xml><?xml version="1.0" encoding="utf-8"?>
<a:theme xmlns:a="http://schemas.openxmlformats.org/drawingml/2006/main" name="Ион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.SFUI-Regular</vt:lpstr>
      <vt:lpstr>Arial</vt:lpstr>
      <vt:lpstr>Calibri</vt:lpstr>
      <vt:lpstr>Century Gothic</vt:lpstr>
      <vt:lpstr>System Font</vt:lpstr>
      <vt:lpstr>Wingdings 3</vt:lpstr>
      <vt:lpstr>Ион</vt:lpstr>
      <vt:lpstr>Проектная работа «Автоматизированное тестирование»</vt:lpstr>
      <vt:lpstr>Qase- приложение для тестирования.</vt:lpstr>
      <vt:lpstr>Плюсы Qase</vt:lpstr>
      <vt:lpstr>Test repository- место где хранятся тест - кейсы</vt:lpstr>
      <vt:lpstr>Edit Test-case. Окно содержит всю информацию по тест-кейсу.</vt:lpstr>
      <vt:lpstr>Окно для ввода параметров.</vt:lpstr>
      <vt:lpstr>Окно для ввода информации каждого параметра.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«Автоматизированное тестирование»</dc:title>
  <dc:creator>Анастасия Китун</dc:creator>
  <cp:lastModifiedBy>admin</cp:lastModifiedBy>
  <cp:revision>8</cp:revision>
  <dcterms:created xsi:type="dcterms:W3CDTF">2023-03-04T15:32:22Z</dcterms:created>
  <dcterms:modified xsi:type="dcterms:W3CDTF">2023-03-06T00:29:18Z</dcterms:modified>
</cp:coreProperties>
</file>