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5" r:id="rId5"/>
    <p:sldId id="258" r:id="rId6"/>
    <p:sldId id="266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BDF82-EAB8-4D18-B064-91404A4A0A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DD1A4A-B5F1-4772-90D9-41C4FF563C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Assess the viability of using hyperspectral imaging to map algal-biomass at the ice/water interface of an icesheet.</a:t>
          </a:r>
        </a:p>
      </dgm:t>
    </dgm:pt>
    <dgm:pt modelId="{FBE1A857-DB9E-4CB2-BB91-90F71DDC3973}" type="parTrans" cxnId="{6C3B9060-29DC-4AB1-9E52-8ACC9C92A4B8}">
      <dgm:prSet/>
      <dgm:spPr/>
      <dgm:t>
        <a:bodyPr/>
        <a:lstStyle/>
        <a:p>
          <a:endParaRPr lang="en-US"/>
        </a:p>
      </dgm:t>
    </dgm:pt>
    <dgm:pt modelId="{F73582D9-A061-4A5B-AB8B-1F47AD11B3D0}" type="sibTrans" cxnId="{6C3B9060-29DC-4AB1-9E52-8ACC9C92A4B8}">
      <dgm:prSet/>
      <dgm:spPr/>
      <dgm:t>
        <a:bodyPr/>
        <a:lstStyle/>
        <a:p>
          <a:endParaRPr lang="en-US"/>
        </a:p>
      </dgm:t>
    </dgm:pt>
    <dgm:pt modelId="{169123F0-24F0-4A15-A4F1-515984C3F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Inverted ice tank with controlled algal concentrations in cylinders, using a pushbroom hyperspectral sensor to measure transmitted light at different spectral resolutions.</a:t>
          </a:r>
        </a:p>
      </dgm:t>
    </dgm:pt>
    <dgm:pt modelId="{0E915544-8A03-44CF-A413-F63E0D47CB9D}" type="parTrans" cxnId="{A383FDFD-7FDF-4369-935F-0BB8BF0CEB65}">
      <dgm:prSet/>
      <dgm:spPr/>
      <dgm:t>
        <a:bodyPr/>
        <a:lstStyle/>
        <a:p>
          <a:endParaRPr lang="en-US"/>
        </a:p>
      </dgm:t>
    </dgm:pt>
    <dgm:pt modelId="{F3683F4E-CBD1-458E-B659-0F21728BAAB4}" type="sibTrans" cxnId="{A383FDFD-7FDF-4369-935F-0BB8BF0CEB65}">
      <dgm:prSet/>
      <dgm:spPr/>
      <dgm:t>
        <a:bodyPr/>
        <a:lstStyle/>
        <a:p>
          <a:endParaRPr lang="en-US"/>
        </a:p>
      </dgm:t>
    </dgm:pt>
    <dgm:pt modelId="{9A22FE0F-C585-49D3-8DEB-65B95B6F0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Hyperspectral imaging captured distinct spectral signatures at algae absorption wavelengths (450 and 680nm), demonstrating potential for biomass mapping.</a:t>
          </a:r>
        </a:p>
      </dgm:t>
    </dgm:pt>
    <dgm:pt modelId="{C836FEDD-5CBE-4202-8DDA-B1926A479897}" type="parTrans" cxnId="{6209583B-E25C-47AE-8E98-90A9EDA2E019}">
      <dgm:prSet/>
      <dgm:spPr/>
      <dgm:t>
        <a:bodyPr/>
        <a:lstStyle/>
        <a:p>
          <a:endParaRPr lang="en-US"/>
        </a:p>
      </dgm:t>
    </dgm:pt>
    <dgm:pt modelId="{0191A4D5-ACEA-43EE-A376-6A875FBEE980}" type="sibTrans" cxnId="{6209583B-E25C-47AE-8E98-90A9EDA2E019}">
      <dgm:prSet/>
      <dgm:spPr/>
      <dgm:t>
        <a:bodyPr/>
        <a:lstStyle/>
        <a:p>
          <a:endParaRPr lang="en-US"/>
        </a:p>
      </dgm:t>
    </dgm:pt>
    <dgm:pt modelId="{EEBA4829-968B-4C8D-90D2-C5E6721DB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PCA  separated light intensity variations (PC1, 99.8%) from algal biomass patterns (PC2, 0.09%), showing that spectral resolutions of 1.7 and 3.4nm could effectively detect biomass distribution while &gt;6nm could not. </a:t>
          </a:r>
        </a:p>
      </dgm:t>
    </dgm:pt>
    <dgm:pt modelId="{02472630-78B4-40A2-9893-01B8C3CA0709}" type="parTrans" cxnId="{BE7946E4-215C-4EC4-B9D0-CC8132A69497}">
      <dgm:prSet/>
      <dgm:spPr/>
      <dgm:t>
        <a:bodyPr/>
        <a:lstStyle/>
        <a:p>
          <a:endParaRPr lang="en-US"/>
        </a:p>
      </dgm:t>
    </dgm:pt>
    <dgm:pt modelId="{3AED9746-95A5-488C-958B-64B958D7B858}" type="sibTrans" cxnId="{BE7946E4-215C-4EC4-B9D0-CC8132A69497}">
      <dgm:prSet/>
      <dgm:spPr/>
      <dgm:t>
        <a:bodyPr/>
        <a:lstStyle/>
        <a:p>
          <a:endParaRPr lang="en-US"/>
        </a:p>
      </dgm:t>
    </dgm:pt>
    <dgm:pt modelId="{828AD1B8-D069-43EB-888B-4EAB351C8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to develop the technique for field deployment, considering challenges like varying ice conditions, water column effects, and integration with underwater vehicles.</a:t>
          </a:r>
        </a:p>
      </dgm:t>
    </dgm:pt>
    <dgm:pt modelId="{FFC311DD-2E1B-4A77-9A5E-8D5C0B3B026E}" type="parTrans" cxnId="{55E561CA-BB2C-4A8F-9D35-DBC7BFAD4B64}">
      <dgm:prSet/>
      <dgm:spPr/>
      <dgm:t>
        <a:bodyPr/>
        <a:lstStyle/>
        <a:p>
          <a:endParaRPr lang="en-US"/>
        </a:p>
      </dgm:t>
    </dgm:pt>
    <dgm:pt modelId="{7F9C2AB7-0036-4A6E-BE51-3A8A00569FDF}" type="sibTrans" cxnId="{55E561CA-BB2C-4A8F-9D35-DBC7BFAD4B64}">
      <dgm:prSet/>
      <dgm:spPr/>
      <dgm:t>
        <a:bodyPr/>
        <a:lstStyle/>
        <a:p>
          <a:endParaRPr lang="en-US"/>
        </a:p>
      </dgm:t>
    </dgm:pt>
    <dgm:pt modelId="{43649C65-1298-4C4B-9AE6-920180713935}" type="pres">
      <dgm:prSet presAssocID="{5A7BDF82-EAB8-4D18-B064-91404A4A0A10}" presName="root" presStyleCnt="0">
        <dgm:presLayoutVars>
          <dgm:dir/>
          <dgm:resizeHandles val="exact"/>
        </dgm:presLayoutVars>
      </dgm:prSet>
      <dgm:spPr/>
    </dgm:pt>
    <dgm:pt modelId="{F7AF28A1-BE8B-4AE0-8905-8A685FD1E474}" type="pres">
      <dgm:prSet presAssocID="{64DD1A4A-B5F1-4772-90D9-41C4FF563CC1}" presName="compNode" presStyleCnt="0"/>
      <dgm:spPr/>
    </dgm:pt>
    <dgm:pt modelId="{0855DFA0-0AC9-4EA5-9412-70AE5C6A42C9}" type="pres">
      <dgm:prSet presAssocID="{64DD1A4A-B5F1-4772-90D9-41C4FF563CC1}" presName="bgRect" presStyleLbl="bgShp" presStyleIdx="0" presStyleCnt="5"/>
      <dgm:spPr/>
    </dgm:pt>
    <dgm:pt modelId="{158AA5A7-8C7F-410F-A59C-A6F41479CC01}" type="pres">
      <dgm:prSet presAssocID="{64DD1A4A-B5F1-4772-90D9-41C4FF563C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3ECE216-331E-4A61-997C-0CABE2336029}" type="pres">
      <dgm:prSet presAssocID="{64DD1A4A-B5F1-4772-90D9-41C4FF563CC1}" presName="spaceRect" presStyleCnt="0"/>
      <dgm:spPr/>
    </dgm:pt>
    <dgm:pt modelId="{C8DB1166-862F-4C8E-AA32-54EE612CED1E}" type="pres">
      <dgm:prSet presAssocID="{64DD1A4A-B5F1-4772-90D9-41C4FF563CC1}" presName="parTx" presStyleLbl="revTx" presStyleIdx="0" presStyleCnt="5">
        <dgm:presLayoutVars>
          <dgm:chMax val="0"/>
          <dgm:chPref val="0"/>
        </dgm:presLayoutVars>
      </dgm:prSet>
      <dgm:spPr/>
    </dgm:pt>
    <dgm:pt modelId="{C8E24A07-B27F-448F-9D3B-391C8DC124F1}" type="pres">
      <dgm:prSet presAssocID="{F73582D9-A061-4A5B-AB8B-1F47AD11B3D0}" presName="sibTrans" presStyleCnt="0"/>
      <dgm:spPr/>
    </dgm:pt>
    <dgm:pt modelId="{997161FB-01BA-4F51-8CEC-DA806862443D}" type="pres">
      <dgm:prSet presAssocID="{169123F0-24F0-4A15-A4F1-515984C3F680}" presName="compNode" presStyleCnt="0"/>
      <dgm:spPr/>
    </dgm:pt>
    <dgm:pt modelId="{270943A2-E7EF-47F1-8020-802DBE2C9ECC}" type="pres">
      <dgm:prSet presAssocID="{169123F0-24F0-4A15-A4F1-515984C3F680}" presName="bgRect" presStyleLbl="bgShp" presStyleIdx="1" presStyleCnt="5"/>
      <dgm:spPr/>
    </dgm:pt>
    <dgm:pt modelId="{C962F4D2-3EBE-4D6A-A36D-1C8A4BE7B252}" type="pres">
      <dgm:prSet presAssocID="{169123F0-24F0-4A15-A4F1-515984C3F6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AE8E6C5-B781-4A39-97D9-54ABA31F3992}" type="pres">
      <dgm:prSet presAssocID="{169123F0-24F0-4A15-A4F1-515984C3F680}" presName="spaceRect" presStyleCnt="0"/>
      <dgm:spPr/>
    </dgm:pt>
    <dgm:pt modelId="{36D3C1C6-4AE2-46AB-9178-EF2A1C455FCE}" type="pres">
      <dgm:prSet presAssocID="{169123F0-24F0-4A15-A4F1-515984C3F680}" presName="parTx" presStyleLbl="revTx" presStyleIdx="1" presStyleCnt="5">
        <dgm:presLayoutVars>
          <dgm:chMax val="0"/>
          <dgm:chPref val="0"/>
        </dgm:presLayoutVars>
      </dgm:prSet>
      <dgm:spPr/>
    </dgm:pt>
    <dgm:pt modelId="{863EF6D1-4B77-4D7D-8ABB-84634FBD4FA1}" type="pres">
      <dgm:prSet presAssocID="{F3683F4E-CBD1-458E-B659-0F21728BAAB4}" presName="sibTrans" presStyleCnt="0"/>
      <dgm:spPr/>
    </dgm:pt>
    <dgm:pt modelId="{A48EA3BD-4941-49DA-BDDA-DFEAA11A18AB}" type="pres">
      <dgm:prSet presAssocID="{9A22FE0F-C585-49D3-8DEB-65B95B6F0420}" presName="compNode" presStyleCnt="0"/>
      <dgm:spPr/>
    </dgm:pt>
    <dgm:pt modelId="{8AD246A2-F275-428E-B1C1-C0B977493AFB}" type="pres">
      <dgm:prSet presAssocID="{9A22FE0F-C585-49D3-8DEB-65B95B6F0420}" presName="bgRect" presStyleLbl="bgShp" presStyleIdx="2" presStyleCnt="5"/>
      <dgm:spPr/>
    </dgm:pt>
    <dgm:pt modelId="{BDB1BABA-8A30-4A21-9FF5-A015DA9DC7EB}" type="pres">
      <dgm:prSet presAssocID="{9A22FE0F-C585-49D3-8DEB-65B95B6F04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63B9F819-8174-4425-9B79-9393C0E68626}" type="pres">
      <dgm:prSet presAssocID="{9A22FE0F-C585-49D3-8DEB-65B95B6F0420}" presName="spaceRect" presStyleCnt="0"/>
      <dgm:spPr/>
    </dgm:pt>
    <dgm:pt modelId="{4FE5C4CE-41A3-4CCC-BF59-9A1D8911B66F}" type="pres">
      <dgm:prSet presAssocID="{9A22FE0F-C585-49D3-8DEB-65B95B6F0420}" presName="parTx" presStyleLbl="revTx" presStyleIdx="2" presStyleCnt="5">
        <dgm:presLayoutVars>
          <dgm:chMax val="0"/>
          <dgm:chPref val="0"/>
        </dgm:presLayoutVars>
      </dgm:prSet>
      <dgm:spPr/>
    </dgm:pt>
    <dgm:pt modelId="{0186A5D8-4F16-4C44-94EA-FB783FE37CB6}" type="pres">
      <dgm:prSet presAssocID="{0191A4D5-ACEA-43EE-A376-6A875FBEE980}" presName="sibTrans" presStyleCnt="0"/>
      <dgm:spPr/>
    </dgm:pt>
    <dgm:pt modelId="{68CCC435-7097-4EE4-A03C-1520A9FC68C2}" type="pres">
      <dgm:prSet presAssocID="{EEBA4829-968B-4C8D-90D2-C5E6721DB16F}" presName="compNode" presStyleCnt="0"/>
      <dgm:spPr/>
    </dgm:pt>
    <dgm:pt modelId="{E7D922DD-CFD0-4E4C-A5D1-EA16A17FF50C}" type="pres">
      <dgm:prSet presAssocID="{EEBA4829-968B-4C8D-90D2-C5E6721DB16F}" presName="bgRect" presStyleLbl="bgShp" presStyleIdx="3" presStyleCnt="5"/>
      <dgm:spPr/>
    </dgm:pt>
    <dgm:pt modelId="{2C65095F-FD9B-4A69-9E6D-9ED56F3C3451}" type="pres">
      <dgm:prSet presAssocID="{EEBA4829-968B-4C8D-90D2-C5E6721DB1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80764B-DA91-4084-8461-8093F6D4CC85}" type="pres">
      <dgm:prSet presAssocID="{EEBA4829-968B-4C8D-90D2-C5E6721DB16F}" presName="spaceRect" presStyleCnt="0"/>
      <dgm:spPr/>
    </dgm:pt>
    <dgm:pt modelId="{0F19B0E5-CF51-4CB0-A05F-6B19EAC097D7}" type="pres">
      <dgm:prSet presAssocID="{EEBA4829-968B-4C8D-90D2-C5E6721DB16F}" presName="parTx" presStyleLbl="revTx" presStyleIdx="3" presStyleCnt="5">
        <dgm:presLayoutVars>
          <dgm:chMax val="0"/>
          <dgm:chPref val="0"/>
        </dgm:presLayoutVars>
      </dgm:prSet>
      <dgm:spPr/>
    </dgm:pt>
    <dgm:pt modelId="{4181598C-E6B9-4059-AC2B-ED10D5656A89}" type="pres">
      <dgm:prSet presAssocID="{3AED9746-95A5-488C-958B-64B958D7B858}" presName="sibTrans" presStyleCnt="0"/>
      <dgm:spPr/>
    </dgm:pt>
    <dgm:pt modelId="{4385940C-DFCC-4342-A7B8-2DDAD190B5A2}" type="pres">
      <dgm:prSet presAssocID="{828AD1B8-D069-43EB-888B-4EAB351C8B67}" presName="compNode" presStyleCnt="0"/>
      <dgm:spPr/>
    </dgm:pt>
    <dgm:pt modelId="{C09A58A9-661E-4A95-942B-F2DCD65931F8}" type="pres">
      <dgm:prSet presAssocID="{828AD1B8-D069-43EB-888B-4EAB351C8B67}" presName="bgRect" presStyleLbl="bgShp" presStyleIdx="4" presStyleCnt="5"/>
      <dgm:spPr/>
    </dgm:pt>
    <dgm:pt modelId="{5BF0A8FF-541C-4E53-9563-25AAE8966F7A}" type="pres">
      <dgm:prSet presAssocID="{828AD1B8-D069-43EB-888B-4EAB351C8B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7BABA6F-3DD8-414C-A1FB-929E7500ED36}" type="pres">
      <dgm:prSet presAssocID="{828AD1B8-D069-43EB-888B-4EAB351C8B67}" presName="spaceRect" presStyleCnt="0"/>
      <dgm:spPr/>
    </dgm:pt>
    <dgm:pt modelId="{6028E496-2684-4289-A36C-AB1ED0B52A6C}" type="pres">
      <dgm:prSet presAssocID="{828AD1B8-D069-43EB-888B-4EAB351C8B6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209583B-E25C-47AE-8E98-90A9EDA2E019}" srcId="{5A7BDF82-EAB8-4D18-B064-91404A4A0A10}" destId="{9A22FE0F-C585-49D3-8DEB-65B95B6F0420}" srcOrd="2" destOrd="0" parTransId="{C836FEDD-5CBE-4202-8DDA-B1926A479897}" sibTransId="{0191A4D5-ACEA-43EE-A376-6A875FBEE980}"/>
    <dgm:cxn modelId="{6C3B9060-29DC-4AB1-9E52-8ACC9C92A4B8}" srcId="{5A7BDF82-EAB8-4D18-B064-91404A4A0A10}" destId="{64DD1A4A-B5F1-4772-90D9-41C4FF563CC1}" srcOrd="0" destOrd="0" parTransId="{FBE1A857-DB9E-4CB2-BB91-90F71DDC3973}" sibTransId="{F73582D9-A061-4A5B-AB8B-1F47AD11B3D0}"/>
    <dgm:cxn modelId="{0694B083-850E-4DFE-8404-94D51D12DD04}" type="presOf" srcId="{EEBA4829-968B-4C8D-90D2-C5E6721DB16F}" destId="{0F19B0E5-CF51-4CB0-A05F-6B19EAC097D7}" srcOrd="0" destOrd="0" presId="urn:microsoft.com/office/officeart/2018/2/layout/IconVerticalSolidList"/>
    <dgm:cxn modelId="{332AEF9E-A1AD-4C35-904D-FCECE432D666}" type="presOf" srcId="{5A7BDF82-EAB8-4D18-B064-91404A4A0A10}" destId="{43649C65-1298-4C4B-9AE6-920180713935}" srcOrd="0" destOrd="0" presId="urn:microsoft.com/office/officeart/2018/2/layout/IconVerticalSolidList"/>
    <dgm:cxn modelId="{050CF9B1-7939-4B92-A46E-82152B2963EE}" type="presOf" srcId="{9A22FE0F-C585-49D3-8DEB-65B95B6F0420}" destId="{4FE5C4CE-41A3-4CCC-BF59-9A1D8911B66F}" srcOrd="0" destOrd="0" presId="urn:microsoft.com/office/officeart/2018/2/layout/IconVerticalSolidList"/>
    <dgm:cxn modelId="{55E14DBC-1E2F-4F27-AB2B-8C98F5F3E283}" type="presOf" srcId="{169123F0-24F0-4A15-A4F1-515984C3F680}" destId="{36D3C1C6-4AE2-46AB-9178-EF2A1C455FCE}" srcOrd="0" destOrd="0" presId="urn:microsoft.com/office/officeart/2018/2/layout/IconVerticalSolidList"/>
    <dgm:cxn modelId="{55E561CA-BB2C-4A8F-9D35-DBC7BFAD4B64}" srcId="{5A7BDF82-EAB8-4D18-B064-91404A4A0A10}" destId="{828AD1B8-D069-43EB-888B-4EAB351C8B67}" srcOrd="4" destOrd="0" parTransId="{FFC311DD-2E1B-4A77-9A5E-8D5C0B3B026E}" sibTransId="{7F9C2AB7-0036-4A6E-BE51-3A8A00569FDF}"/>
    <dgm:cxn modelId="{C2C9CBD6-BED0-4179-8532-5050428DBB1F}" type="presOf" srcId="{64DD1A4A-B5F1-4772-90D9-41C4FF563CC1}" destId="{C8DB1166-862F-4C8E-AA32-54EE612CED1E}" srcOrd="0" destOrd="0" presId="urn:microsoft.com/office/officeart/2018/2/layout/IconVerticalSolidList"/>
    <dgm:cxn modelId="{952F58DE-3DC7-47E9-BEBB-15D62AD604BF}" type="presOf" srcId="{828AD1B8-D069-43EB-888B-4EAB351C8B67}" destId="{6028E496-2684-4289-A36C-AB1ED0B52A6C}" srcOrd="0" destOrd="0" presId="urn:microsoft.com/office/officeart/2018/2/layout/IconVerticalSolidList"/>
    <dgm:cxn modelId="{BE7946E4-215C-4EC4-B9D0-CC8132A69497}" srcId="{5A7BDF82-EAB8-4D18-B064-91404A4A0A10}" destId="{EEBA4829-968B-4C8D-90D2-C5E6721DB16F}" srcOrd="3" destOrd="0" parTransId="{02472630-78B4-40A2-9893-01B8C3CA0709}" sibTransId="{3AED9746-95A5-488C-958B-64B958D7B858}"/>
    <dgm:cxn modelId="{A383FDFD-7FDF-4369-935F-0BB8BF0CEB65}" srcId="{5A7BDF82-EAB8-4D18-B064-91404A4A0A10}" destId="{169123F0-24F0-4A15-A4F1-515984C3F680}" srcOrd="1" destOrd="0" parTransId="{0E915544-8A03-44CF-A413-F63E0D47CB9D}" sibTransId="{F3683F4E-CBD1-458E-B659-0F21728BAAB4}"/>
    <dgm:cxn modelId="{25477588-1D43-4A26-A9F9-C85FF1599594}" type="presParOf" srcId="{43649C65-1298-4C4B-9AE6-920180713935}" destId="{F7AF28A1-BE8B-4AE0-8905-8A685FD1E474}" srcOrd="0" destOrd="0" presId="urn:microsoft.com/office/officeart/2018/2/layout/IconVerticalSolidList"/>
    <dgm:cxn modelId="{FF92305E-9F9C-4F33-ACBB-32E8C0297F62}" type="presParOf" srcId="{F7AF28A1-BE8B-4AE0-8905-8A685FD1E474}" destId="{0855DFA0-0AC9-4EA5-9412-70AE5C6A42C9}" srcOrd="0" destOrd="0" presId="urn:microsoft.com/office/officeart/2018/2/layout/IconVerticalSolidList"/>
    <dgm:cxn modelId="{141BC54C-BFE6-4B5C-9B8C-0AB9C03523AB}" type="presParOf" srcId="{F7AF28A1-BE8B-4AE0-8905-8A685FD1E474}" destId="{158AA5A7-8C7F-410F-A59C-A6F41479CC01}" srcOrd="1" destOrd="0" presId="urn:microsoft.com/office/officeart/2018/2/layout/IconVerticalSolidList"/>
    <dgm:cxn modelId="{920B5EB6-6931-436B-810D-7B0B555E94E0}" type="presParOf" srcId="{F7AF28A1-BE8B-4AE0-8905-8A685FD1E474}" destId="{43ECE216-331E-4A61-997C-0CABE2336029}" srcOrd="2" destOrd="0" presId="urn:microsoft.com/office/officeart/2018/2/layout/IconVerticalSolidList"/>
    <dgm:cxn modelId="{0F88DCE4-ADE1-4F90-B423-A0BFD0BFCCCF}" type="presParOf" srcId="{F7AF28A1-BE8B-4AE0-8905-8A685FD1E474}" destId="{C8DB1166-862F-4C8E-AA32-54EE612CED1E}" srcOrd="3" destOrd="0" presId="urn:microsoft.com/office/officeart/2018/2/layout/IconVerticalSolidList"/>
    <dgm:cxn modelId="{24FCFD23-8DD8-4A12-A4BC-9E3843287392}" type="presParOf" srcId="{43649C65-1298-4C4B-9AE6-920180713935}" destId="{C8E24A07-B27F-448F-9D3B-391C8DC124F1}" srcOrd="1" destOrd="0" presId="urn:microsoft.com/office/officeart/2018/2/layout/IconVerticalSolidList"/>
    <dgm:cxn modelId="{59735DA0-B8FC-4468-870E-3F06C0366902}" type="presParOf" srcId="{43649C65-1298-4C4B-9AE6-920180713935}" destId="{997161FB-01BA-4F51-8CEC-DA806862443D}" srcOrd="2" destOrd="0" presId="urn:microsoft.com/office/officeart/2018/2/layout/IconVerticalSolidList"/>
    <dgm:cxn modelId="{6E24A31C-B1C9-4B20-BFC9-F31365E5AB33}" type="presParOf" srcId="{997161FB-01BA-4F51-8CEC-DA806862443D}" destId="{270943A2-E7EF-47F1-8020-802DBE2C9ECC}" srcOrd="0" destOrd="0" presId="urn:microsoft.com/office/officeart/2018/2/layout/IconVerticalSolidList"/>
    <dgm:cxn modelId="{DD0EB3D9-B627-4848-BEEC-79E6384ADBCB}" type="presParOf" srcId="{997161FB-01BA-4F51-8CEC-DA806862443D}" destId="{C962F4D2-3EBE-4D6A-A36D-1C8A4BE7B252}" srcOrd="1" destOrd="0" presId="urn:microsoft.com/office/officeart/2018/2/layout/IconVerticalSolidList"/>
    <dgm:cxn modelId="{73296A0E-AEF1-4B2E-BF6E-807DF444EF58}" type="presParOf" srcId="{997161FB-01BA-4F51-8CEC-DA806862443D}" destId="{0AE8E6C5-B781-4A39-97D9-54ABA31F3992}" srcOrd="2" destOrd="0" presId="urn:microsoft.com/office/officeart/2018/2/layout/IconVerticalSolidList"/>
    <dgm:cxn modelId="{BFBED745-EC87-40A8-BE6B-F07F8D2645B5}" type="presParOf" srcId="{997161FB-01BA-4F51-8CEC-DA806862443D}" destId="{36D3C1C6-4AE2-46AB-9178-EF2A1C455FCE}" srcOrd="3" destOrd="0" presId="urn:microsoft.com/office/officeart/2018/2/layout/IconVerticalSolidList"/>
    <dgm:cxn modelId="{E5AB04EB-AB94-4349-9407-B5D997599380}" type="presParOf" srcId="{43649C65-1298-4C4B-9AE6-920180713935}" destId="{863EF6D1-4B77-4D7D-8ABB-84634FBD4FA1}" srcOrd="3" destOrd="0" presId="urn:microsoft.com/office/officeart/2018/2/layout/IconVerticalSolidList"/>
    <dgm:cxn modelId="{7E4F689A-4C31-4E40-834F-25CC0437700D}" type="presParOf" srcId="{43649C65-1298-4C4B-9AE6-920180713935}" destId="{A48EA3BD-4941-49DA-BDDA-DFEAA11A18AB}" srcOrd="4" destOrd="0" presId="urn:microsoft.com/office/officeart/2018/2/layout/IconVerticalSolidList"/>
    <dgm:cxn modelId="{C367640E-1C2A-47FB-9071-7951B49AACB4}" type="presParOf" srcId="{A48EA3BD-4941-49DA-BDDA-DFEAA11A18AB}" destId="{8AD246A2-F275-428E-B1C1-C0B977493AFB}" srcOrd="0" destOrd="0" presId="urn:microsoft.com/office/officeart/2018/2/layout/IconVerticalSolidList"/>
    <dgm:cxn modelId="{A0DA302C-6855-410E-A7BD-D26BB3368202}" type="presParOf" srcId="{A48EA3BD-4941-49DA-BDDA-DFEAA11A18AB}" destId="{BDB1BABA-8A30-4A21-9FF5-A015DA9DC7EB}" srcOrd="1" destOrd="0" presId="urn:microsoft.com/office/officeart/2018/2/layout/IconVerticalSolidList"/>
    <dgm:cxn modelId="{79ED529F-5B71-4660-A7F1-EA1043A6CC76}" type="presParOf" srcId="{A48EA3BD-4941-49DA-BDDA-DFEAA11A18AB}" destId="{63B9F819-8174-4425-9B79-9393C0E68626}" srcOrd="2" destOrd="0" presId="urn:microsoft.com/office/officeart/2018/2/layout/IconVerticalSolidList"/>
    <dgm:cxn modelId="{DFB70AAC-CB04-4E92-A656-0E3E210B7A3A}" type="presParOf" srcId="{A48EA3BD-4941-49DA-BDDA-DFEAA11A18AB}" destId="{4FE5C4CE-41A3-4CCC-BF59-9A1D8911B66F}" srcOrd="3" destOrd="0" presId="urn:microsoft.com/office/officeart/2018/2/layout/IconVerticalSolidList"/>
    <dgm:cxn modelId="{09801C2F-8CD8-4A0D-906B-E9E7996B6199}" type="presParOf" srcId="{43649C65-1298-4C4B-9AE6-920180713935}" destId="{0186A5D8-4F16-4C44-94EA-FB783FE37CB6}" srcOrd="5" destOrd="0" presId="urn:microsoft.com/office/officeart/2018/2/layout/IconVerticalSolidList"/>
    <dgm:cxn modelId="{C4A940E2-0B9C-4E5E-9567-360B2DD608EC}" type="presParOf" srcId="{43649C65-1298-4C4B-9AE6-920180713935}" destId="{68CCC435-7097-4EE4-A03C-1520A9FC68C2}" srcOrd="6" destOrd="0" presId="urn:microsoft.com/office/officeart/2018/2/layout/IconVerticalSolidList"/>
    <dgm:cxn modelId="{A3ECD49A-5860-4691-926C-5BB890E85E69}" type="presParOf" srcId="{68CCC435-7097-4EE4-A03C-1520A9FC68C2}" destId="{E7D922DD-CFD0-4E4C-A5D1-EA16A17FF50C}" srcOrd="0" destOrd="0" presId="urn:microsoft.com/office/officeart/2018/2/layout/IconVerticalSolidList"/>
    <dgm:cxn modelId="{1EDA8AEF-ACE3-4D83-85E7-D0418C8BDA37}" type="presParOf" srcId="{68CCC435-7097-4EE4-A03C-1520A9FC68C2}" destId="{2C65095F-FD9B-4A69-9E6D-9ED56F3C3451}" srcOrd="1" destOrd="0" presId="urn:microsoft.com/office/officeart/2018/2/layout/IconVerticalSolidList"/>
    <dgm:cxn modelId="{2779B792-E2AD-45D2-B6F8-1067BF4907A6}" type="presParOf" srcId="{68CCC435-7097-4EE4-A03C-1520A9FC68C2}" destId="{8080764B-DA91-4084-8461-8093F6D4CC85}" srcOrd="2" destOrd="0" presId="urn:microsoft.com/office/officeart/2018/2/layout/IconVerticalSolidList"/>
    <dgm:cxn modelId="{AA60C17E-CDCE-4A49-9165-5CFFB7735736}" type="presParOf" srcId="{68CCC435-7097-4EE4-A03C-1520A9FC68C2}" destId="{0F19B0E5-CF51-4CB0-A05F-6B19EAC097D7}" srcOrd="3" destOrd="0" presId="urn:microsoft.com/office/officeart/2018/2/layout/IconVerticalSolidList"/>
    <dgm:cxn modelId="{4B093563-9206-44B4-BE85-F2FBED1F41E0}" type="presParOf" srcId="{43649C65-1298-4C4B-9AE6-920180713935}" destId="{4181598C-E6B9-4059-AC2B-ED10D5656A89}" srcOrd="7" destOrd="0" presId="urn:microsoft.com/office/officeart/2018/2/layout/IconVerticalSolidList"/>
    <dgm:cxn modelId="{B2F84654-E739-4D92-8797-11C2C97F1F1D}" type="presParOf" srcId="{43649C65-1298-4C4B-9AE6-920180713935}" destId="{4385940C-DFCC-4342-A7B8-2DDAD190B5A2}" srcOrd="8" destOrd="0" presId="urn:microsoft.com/office/officeart/2018/2/layout/IconVerticalSolidList"/>
    <dgm:cxn modelId="{8795AA3B-3943-4752-87DE-63EE69A190C1}" type="presParOf" srcId="{4385940C-DFCC-4342-A7B8-2DDAD190B5A2}" destId="{C09A58A9-661E-4A95-942B-F2DCD65931F8}" srcOrd="0" destOrd="0" presId="urn:microsoft.com/office/officeart/2018/2/layout/IconVerticalSolidList"/>
    <dgm:cxn modelId="{14DDFDFC-CBE8-4A8A-B764-1CDE93D56A11}" type="presParOf" srcId="{4385940C-DFCC-4342-A7B8-2DDAD190B5A2}" destId="{5BF0A8FF-541C-4E53-9563-25AAE8966F7A}" srcOrd="1" destOrd="0" presId="urn:microsoft.com/office/officeart/2018/2/layout/IconVerticalSolidList"/>
    <dgm:cxn modelId="{1DC54F1F-6C8F-45FB-BB49-C6FA6E902B51}" type="presParOf" srcId="{4385940C-DFCC-4342-A7B8-2DDAD190B5A2}" destId="{97BABA6F-3DD8-414C-A1FB-929E7500ED36}" srcOrd="2" destOrd="0" presId="urn:microsoft.com/office/officeart/2018/2/layout/IconVerticalSolidList"/>
    <dgm:cxn modelId="{F28E7810-AFDF-4FC8-B5A3-F0DFCE0553AB}" type="presParOf" srcId="{4385940C-DFCC-4342-A7B8-2DDAD190B5A2}" destId="{6028E496-2684-4289-A36C-AB1ED0B52A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DFA0-0AC9-4EA5-9412-70AE5C6A42C9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AA5A7-8C7F-410F-A59C-A6F41479CC01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B1166-862F-4C8E-AA32-54EE612CED1E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Assess the viability of using hyperspectral imaging to map algal-biomass at the ice/water interface of an icesheet.</a:t>
          </a:r>
        </a:p>
      </dsp:txBody>
      <dsp:txXfrm>
        <a:off x="836323" y="3399"/>
        <a:ext cx="9679276" cy="724089"/>
      </dsp:txXfrm>
    </dsp:sp>
    <dsp:sp modelId="{270943A2-E7EF-47F1-8020-802DBE2C9ECC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2F4D2-3EBE-4D6A-A36D-1C8A4BE7B252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3C1C6-4AE2-46AB-9178-EF2A1C455FCE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Inverted ice tank with controlled algal concentrations in cylinders, using a pushbroom hyperspectral sensor to measure transmitted light at different spectral resolutions.</a:t>
          </a:r>
        </a:p>
      </dsp:txBody>
      <dsp:txXfrm>
        <a:off x="836323" y="908511"/>
        <a:ext cx="9679276" cy="724089"/>
      </dsp:txXfrm>
    </dsp:sp>
    <dsp:sp modelId="{8AD246A2-F275-428E-B1C1-C0B977493AFB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1BABA-8A30-4A21-9FF5-A015DA9DC7EB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5C4CE-41A3-4CCC-BF59-9A1D8911B66F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Hyperspectral imaging captured distinct spectral signatures at algae absorption wavelengths (450 and 680nm), demonstrating potential for biomass mapping.</a:t>
          </a:r>
        </a:p>
      </dsp:txBody>
      <dsp:txXfrm>
        <a:off x="836323" y="1813624"/>
        <a:ext cx="9679276" cy="724089"/>
      </dsp:txXfrm>
    </dsp:sp>
    <dsp:sp modelId="{E7D922DD-CFD0-4E4C-A5D1-EA16A17FF50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5095F-FD9B-4A69-9E6D-9ED56F3C3451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9B0E5-CF51-4CB0-A05F-6B19EAC097D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PCA  separated light intensity variations (PC1, 99.8%) from algal biomass patterns (PC2, 0.09%), showing that spectral resolutions of 1.7 and 3.4nm could effectively detect biomass distribution while &gt;6nm could not. </a:t>
          </a:r>
        </a:p>
      </dsp:txBody>
      <dsp:txXfrm>
        <a:off x="836323" y="2718736"/>
        <a:ext cx="9679276" cy="724089"/>
      </dsp:txXfrm>
    </dsp:sp>
    <dsp:sp modelId="{C09A58A9-661E-4A95-942B-F2DCD65931F8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A8FF-541C-4E53-9563-25AAE8966F7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8E496-2684-4289-A36C-AB1ED0B52A6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Need to develop the technique for field deployment, considering challenges like varying ice conditions, water column effects, and integration with underwater vehicles.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18F2-EDCC-4AF1-8A55-D5D2AE9CAFD4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A387-24F1-440E-8BF5-DE6C0178F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slide with experiment setup maybe add the dimensions from the paper into Fig 1</a:t>
            </a:r>
          </a:p>
          <a:p>
            <a:r>
              <a:rPr lang="en-US" dirty="0"/>
              <a:t>summarize the experiment steps into bullet points or a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A387-24F1-440E-8BF5-DE6C0178F9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3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integration time mean for HI</a:t>
            </a:r>
          </a:p>
          <a:p>
            <a:r>
              <a:rPr lang="en-US" dirty="0"/>
              <a:t>they mentioned the 0.9mm square spatial resolution three separate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A387-24F1-440E-8BF5-DE6C0178F9E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7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up what PC intensities mean, and what loadings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A387-24F1-440E-8BF5-DE6C0178F9E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7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experimental set up and "proof of concept" as a main point (use figure 1, 2)</a:t>
            </a:r>
          </a:p>
          <a:p>
            <a:r>
              <a:rPr lang="en-US" dirty="0"/>
              <a:t>maybe break up the above on the slides into the four sections the paper mentions (air, ice, algae, water)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A387-24F1-440E-8BF5-DE6C0178F9E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2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0C1E-7905-B9A3-22D7-0133A70B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E0354-2603-56C2-0DAA-793577425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3CBB-B445-CAA5-9462-CDA55D13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3D89-8420-CB9D-3B3A-A180A01B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7243-3D2B-D9D7-C57A-66125C46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7A96-AECF-F451-39FC-17A3D4F8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EFE3E-6696-D604-2E2A-2FD527EA6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7EC9-4E11-91FB-62CD-E2D340E2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D586-08AF-08E1-1A4F-B369F99F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592F-7AF8-6075-71D9-18000BDC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79DBE-A6E4-2052-175D-03312FC65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2F06F-D5B1-C2BA-E8EC-D245AE0A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102B-8931-0E39-DA15-11C9865B6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FE671-7387-77BB-C85B-544C5FA2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318F-B34F-1BF1-64F6-5029B62C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9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3811-7C6E-F98A-2B6A-7245C599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2445-90D0-F393-32F9-2DAF175CF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FD21-AB4F-208B-8FEA-AC4F4DF9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E7329-82AE-7D72-A38D-0F2F35B1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6469-068C-8566-16BF-6F07E0F0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3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BDE1-1C4C-2904-844B-5211C7B1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319A8-1923-709F-8223-5E8C09C8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A18E-71FA-233F-E263-56DC9A41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0370-5B37-792A-E5F8-5030E339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4DA9-6196-BE49-65F2-788E1293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9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0781-78A6-29F3-0E36-0CD44C16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75F88-309E-12C0-4892-B2FC32E75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EA367-E157-D127-4CB3-C8E1B31E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0AC13-3A5E-4A86-7C4F-6AF211C1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63036-EA65-2606-55E7-08B1A4DC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5A0B2-C54C-30B3-CB22-7D07A386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090-8971-8B7F-5264-6C5780A4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9660-5217-2D0B-7D1D-BE31B4B8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5408B-FB1B-A34C-42E4-011FEB67C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D9519-F0B8-DEE5-3BC4-027AD0619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04E92-D01F-C262-93E4-4E2D11ACA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968D4-BBA8-3D70-4C63-DA62E989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9FE2A-87B6-29C5-DAAB-F8D8EACE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236DE-C635-48E0-0F0A-8992C46A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5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0FCB-33DE-3867-CB53-F60DAEAE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C8D04-6E9B-DC4C-DF8B-44AC3733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6F8D0-4D5C-B2DB-7D79-20004AE1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C0754-F945-1F3C-193A-222D24E0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6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F5775-853F-F625-9B60-5C97CA00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6D56A-0CC2-2CEE-6620-B12DD4B4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F3705-659F-463C-7CE5-CD07F949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7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5BD0-5696-95A2-5964-9681F5B9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D9B0-A3F7-56EC-2328-92C18C80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6B3E5-3CE6-3B11-096A-0F52CFE1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C2DE0-17C8-E74F-B5B4-A1612D71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0830E-569A-96D4-DECE-AC7E2712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346EF-C6F8-E15A-B7A3-9A8B0810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1782-4F53-F496-5404-14DA9B38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D57D3-F5F7-1AB1-2F73-F2E49001D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CE9B1-31AF-1A7E-B9DB-C68B8A022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1ABD2-9871-77C6-B3FC-A5E53D01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EC32A-99CE-C6F2-B3E6-78A5F5FE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28692-F443-3179-AA5F-65FBC237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6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BF699-44D9-6347-D016-6CE55B37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B557-2842-5976-FFD2-DB66616C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D50A-5745-4C42-3288-E96C965BE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D85B5-3AD9-4F86-BBCA-20FD7F6018D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D2C6-1C31-5AFD-9E3F-91C4220C2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D8BE-4AD2-AD9B-895F-A4B6CE9F8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31500-060F-4D89-8C3B-60DE0F444A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6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EC9B6-632B-CCBA-A350-729743C53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Towards improved estimates of sea-ice algal biomass: experimental assessment of hyperspectral imaging cameras for under-ice studies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C2DD3-34E5-C9E9-AC19-5C10DBB44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255" y="4664636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Discussion Slides – GPGN 570</a:t>
            </a:r>
          </a:p>
          <a:p>
            <a:pPr algn="l"/>
            <a:r>
              <a:rPr lang="en-US" dirty="0"/>
              <a:t>2/13/2025 – Anastasia Horne</a:t>
            </a:r>
          </a:p>
        </p:txBody>
      </p:sp>
    </p:spTree>
    <p:extLst>
      <p:ext uri="{BB962C8B-B14F-4D97-AF65-F5344CB8AC3E}">
        <p14:creationId xmlns:p14="http://schemas.microsoft.com/office/powerpoint/2010/main" val="342538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0AE36-34CF-3B93-6A1C-DC063C84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67" y="2561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Overview &amp; Purpose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6F481-58CA-8074-96F3-2DD65C521C44}"/>
              </a:ext>
            </a:extLst>
          </p:cNvPr>
          <p:cNvSpPr txBox="1"/>
          <p:nvPr/>
        </p:nvSpPr>
        <p:spPr>
          <a:xfrm>
            <a:off x="580767" y="1769207"/>
            <a:ext cx="4450009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 is sea-ice algae important?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0F31B-F7B9-F9F3-7837-A502E6B0A066}"/>
              </a:ext>
            </a:extLst>
          </p:cNvPr>
          <p:cNvSpPr txBox="1"/>
          <p:nvPr/>
        </p:nvSpPr>
        <p:spPr>
          <a:xfrm>
            <a:off x="580767" y="2284853"/>
            <a:ext cx="4381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Impacts the rate of carbon export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 food source in polar marine ecosystems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0595A-F65B-5449-E859-05CCA5717F9E}"/>
              </a:ext>
            </a:extLst>
          </p:cNvPr>
          <p:cNvSpPr txBox="1"/>
          <p:nvPr/>
        </p:nvSpPr>
        <p:spPr>
          <a:xfrm>
            <a:off x="580767" y="3962384"/>
            <a:ext cx="4342918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 hyperspectral imaging?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35577-94D3-F1C4-0652-A73EA18C1EBE}"/>
              </a:ext>
            </a:extLst>
          </p:cNvPr>
          <p:cNvSpPr txBox="1"/>
          <p:nvPr/>
        </p:nvSpPr>
        <p:spPr>
          <a:xfrm>
            <a:off x="579747" y="4424049"/>
            <a:ext cx="4382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Non-invasive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spectral signatures across a large area at multiple spectral resolutions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Measures the transmitted 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Chlorophyl A absorbs more red (680nm) and blue (450nm) wavelengths than ice and 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8472D-E5B0-1AF7-FDE9-203A98DD5689}"/>
              </a:ext>
            </a:extLst>
          </p:cNvPr>
          <p:cNvSpPr txBox="1"/>
          <p:nvPr/>
        </p:nvSpPr>
        <p:spPr>
          <a:xfrm>
            <a:off x="6096001" y="2264473"/>
            <a:ext cx="582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Assess the viability of using hyperspectral imaging to map algal-biomass at the ice/water interface of an icesheet.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7C249-0512-A309-27D0-2014C6EF5185}"/>
              </a:ext>
            </a:extLst>
          </p:cNvPr>
          <p:cNvSpPr txBox="1"/>
          <p:nvPr/>
        </p:nvSpPr>
        <p:spPr>
          <a:xfrm>
            <a:off x="8410833" y="1755223"/>
            <a:ext cx="88787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Goal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0C1FF-A47F-C975-50AC-A98751D3A6AB}"/>
              </a:ext>
            </a:extLst>
          </p:cNvPr>
          <p:cNvSpPr txBox="1"/>
          <p:nvPr/>
        </p:nvSpPr>
        <p:spPr>
          <a:xfrm>
            <a:off x="8302834" y="3605589"/>
            <a:ext cx="1103870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Steps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6D2D2-E619-6C95-47A1-0EA498C74DF7}"/>
              </a:ext>
            </a:extLst>
          </p:cNvPr>
          <p:cNvSpPr txBox="1"/>
          <p:nvPr/>
        </p:nvSpPr>
        <p:spPr>
          <a:xfrm>
            <a:off x="5759227" y="4127381"/>
            <a:ext cx="6191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an inverted sea-ice simulation tank analogous to  natural sea ice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Antarctic algal cultures at different concentrations into contained cylinders in the tank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a series of images at different spectral resolutions (1.7, 3.4, 6.7 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Principal Component Analysis (PCA) to track variable features in the spectral dimension </a:t>
            </a:r>
          </a:p>
        </p:txBody>
      </p:sp>
    </p:spTree>
    <p:extLst>
      <p:ext uri="{BB962C8B-B14F-4D97-AF65-F5344CB8AC3E}">
        <p14:creationId xmlns:p14="http://schemas.microsoft.com/office/powerpoint/2010/main" val="1329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C117-B214-B12C-EF4B-959380C2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" y="0"/>
            <a:ext cx="5394960" cy="1427829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Experimental 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12DE9-99D6-7F40-3ABA-D48EA6E1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563" y="25752"/>
            <a:ext cx="6539344" cy="2804159"/>
          </a:xfrm>
          <a:prstGeom prst="rect">
            <a:avLst/>
          </a:prstGeom>
        </p:spPr>
      </p:pic>
      <p:pic>
        <p:nvPicPr>
          <p:cNvPr id="5" name="Content Placeholder 4" descr="Diagram of a light source scanning&#10;&#10;AI-generated content may be incorrect.">
            <a:extLst>
              <a:ext uri="{FF2B5EF4-FFF2-40B4-BE49-F238E27FC236}">
                <a16:creationId xmlns:a16="http://schemas.microsoft.com/office/drawing/2014/main" id="{BE407B85-438B-76A2-B75B-68F94454E2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10"/>
          <a:stretch/>
        </p:blipFill>
        <p:spPr>
          <a:xfrm>
            <a:off x="6972925" y="2920708"/>
            <a:ext cx="4430182" cy="39115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3FB8B2-BB23-3BA1-9D15-F9CC34225A03}"/>
              </a:ext>
            </a:extLst>
          </p:cNvPr>
          <p:cNvCxnSpPr>
            <a:cxnSpLocks/>
          </p:cNvCxnSpPr>
          <p:nvPr/>
        </p:nvCxnSpPr>
        <p:spPr>
          <a:xfrm flipH="1">
            <a:off x="5394960" y="0"/>
            <a:ext cx="10160" cy="685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3FC3AA-5CD0-94D7-9969-70FA52A5383A}"/>
              </a:ext>
            </a:extLst>
          </p:cNvPr>
          <p:cNvCxnSpPr/>
          <p:nvPr/>
        </p:nvCxnSpPr>
        <p:spPr>
          <a:xfrm>
            <a:off x="0" y="1427831"/>
            <a:ext cx="539496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E2D641-146A-C1F5-FEB5-3622C4A2106B}"/>
              </a:ext>
            </a:extLst>
          </p:cNvPr>
          <p:cNvSpPr txBox="1"/>
          <p:nvPr/>
        </p:nvSpPr>
        <p:spPr>
          <a:xfrm>
            <a:off x="20320" y="1500228"/>
            <a:ext cx="5364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Tank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0.85m x 0.85m ice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70mm ice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20-30mm sea water layer above the 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Glass between ice and LED was optically clear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5A4899-8A2A-1DE7-5BAB-AD0819B26257}"/>
              </a:ext>
            </a:extLst>
          </p:cNvPr>
          <p:cNvSpPr txBox="1"/>
          <p:nvPr/>
        </p:nvSpPr>
        <p:spPr>
          <a:xfrm>
            <a:off x="9359556" y="6570638"/>
            <a:ext cx="105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Fig.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67E6D-C59C-84BF-7F7E-B9383340FC10}"/>
              </a:ext>
            </a:extLst>
          </p:cNvPr>
          <p:cNvSpPr txBox="1"/>
          <p:nvPr/>
        </p:nvSpPr>
        <p:spPr>
          <a:xfrm>
            <a:off x="11186160" y="2784191"/>
            <a:ext cx="105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Fig.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9A27C-F4B3-CED1-94DD-7EDE70F35860}"/>
              </a:ext>
            </a:extLst>
          </p:cNvPr>
          <p:cNvSpPr txBox="1"/>
          <p:nvPr/>
        </p:nvSpPr>
        <p:spPr>
          <a:xfrm>
            <a:off x="-10160" y="2920708"/>
            <a:ext cx="539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Algal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different algal cultures extracted from Antarctica were cultivated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volumes placed in 8-80mm cylinders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PVC cylinders (C1, VL, MH, VH)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Acrylic cylinders (C2, L, M, 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7349F-AF22-5344-013F-3E839B243221}"/>
              </a:ext>
            </a:extLst>
          </p:cNvPr>
          <p:cNvSpPr txBox="1"/>
          <p:nvPr/>
        </p:nvSpPr>
        <p:spPr>
          <a:xfrm>
            <a:off x="-25400" y="4577202"/>
            <a:ext cx="5415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Hyperspectral Imaging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Pushbroom SPECIM AISA KESTRAL 10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Camera was attached to a motorized sliding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Placed 1m above ice/water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Paper stated 0.9mm spatial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Took 2048 pixels and binned into 1020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images at 1.7, 3.4, and 6.8 nm spectral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3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F2C3-E5EF-DB44-06E6-AD4F847B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739" y="-307258"/>
            <a:ext cx="3906520" cy="1325563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3B11D2-23BC-3B76-72F7-6745D546B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639" y="641422"/>
            <a:ext cx="8300719" cy="355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6EA78-50BF-5F6D-1468-37F53364C891}"/>
              </a:ext>
            </a:extLst>
          </p:cNvPr>
          <p:cNvSpPr txBox="1"/>
          <p:nvPr/>
        </p:nvSpPr>
        <p:spPr>
          <a:xfrm>
            <a:off x="228599" y="4568910"/>
            <a:ext cx="343408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6345F-AD61-7F58-AE28-E900D437D295}"/>
              </a:ext>
            </a:extLst>
          </p:cNvPr>
          <p:cNvSpPr txBox="1"/>
          <p:nvPr/>
        </p:nvSpPr>
        <p:spPr>
          <a:xfrm>
            <a:off x="5916829" y="4138989"/>
            <a:ext cx="1056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Fig.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06643-6752-A4FC-939B-A23B378B11C3}"/>
              </a:ext>
            </a:extLst>
          </p:cNvPr>
          <p:cNvSpPr txBox="1"/>
          <p:nvPr/>
        </p:nvSpPr>
        <p:spPr>
          <a:xfrm>
            <a:off x="135786" y="4990072"/>
            <a:ext cx="3947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Chl-a concentration sampled from cylinders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random 1cm^2 spots per cylinder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mL of water/ice per spot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14A986-423D-EB68-F069-05CBC449BA37}"/>
              </a:ext>
            </a:extLst>
          </p:cNvPr>
          <p:cNvSpPr txBox="1"/>
          <p:nvPr/>
        </p:nvSpPr>
        <p:spPr>
          <a:xfrm>
            <a:off x="4316940" y="4990072"/>
            <a:ext cx="4009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taken in dark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days after introduction of algae, images were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image per spectral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0A9EE-C0EB-1FF5-3E66-4A34C3FD0CCB}"/>
              </a:ext>
            </a:extLst>
          </p:cNvPr>
          <p:cNvSpPr txBox="1"/>
          <p:nvPr/>
        </p:nvSpPr>
        <p:spPr>
          <a:xfrm>
            <a:off x="8182715" y="4990072"/>
            <a:ext cx="4009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were converted to radiance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ROI filtering to remove areas that were not ice/water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Savitzy-Golay filter to reduce high-frequency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FA9FC-23E0-D280-2A07-DF0978913F7E}"/>
              </a:ext>
            </a:extLst>
          </p:cNvPr>
          <p:cNvSpPr txBox="1"/>
          <p:nvPr/>
        </p:nvSpPr>
        <p:spPr>
          <a:xfrm>
            <a:off x="4378958" y="4600317"/>
            <a:ext cx="343408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Hyperspectral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7AA00-0C1C-96B8-D8C6-1FB466ED33A8}"/>
              </a:ext>
            </a:extLst>
          </p:cNvPr>
          <p:cNvSpPr txBox="1"/>
          <p:nvPr/>
        </p:nvSpPr>
        <p:spPr>
          <a:xfrm>
            <a:off x="8356634" y="4600317"/>
            <a:ext cx="3434080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1299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DE6CC-69A0-691B-AB5C-8E472A211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32D5B-AC74-9CCD-EE39-A2C739D3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 - Principal Component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3CF11-639B-F2B5-19A6-7BED8EE29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23" y="1590469"/>
            <a:ext cx="4205417" cy="3248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8BF34-05AD-4E75-715F-AED2866B2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161" y="1575461"/>
            <a:ext cx="5311868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850D2F-EA3F-6704-E03C-3C0234C76434}"/>
              </a:ext>
            </a:extLst>
          </p:cNvPr>
          <p:cNvSpPr txBox="1"/>
          <p:nvPr/>
        </p:nvSpPr>
        <p:spPr>
          <a:xfrm>
            <a:off x="2229093" y="4934596"/>
            <a:ext cx="1741546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1.7nm Results: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8C328-E2CC-C361-8AAE-423D779942A1}"/>
              </a:ext>
            </a:extLst>
          </p:cNvPr>
          <p:cNvSpPr txBox="1"/>
          <p:nvPr/>
        </p:nvSpPr>
        <p:spPr>
          <a:xfrm>
            <a:off x="2845731" y="4681925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82C08-ECBD-38DE-1C43-264301B3BD92}"/>
              </a:ext>
            </a:extLst>
          </p:cNvPr>
          <p:cNvSpPr txBox="1"/>
          <p:nvPr/>
        </p:nvSpPr>
        <p:spPr>
          <a:xfrm>
            <a:off x="9057894" y="4700655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7576D-E60F-684C-F66F-20CFD5C66743}"/>
              </a:ext>
            </a:extLst>
          </p:cNvPr>
          <p:cNvSpPr txBox="1"/>
          <p:nvPr/>
        </p:nvSpPr>
        <p:spPr>
          <a:xfrm>
            <a:off x="14284" y="5324746"/>
            <a:ext cx="6501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PC1 accounted for 99.8% of spectral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PC1 represents variations in the LED light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PC2 accounted for 0.09% of spectral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PC2 peak intensities at ~450 &amp; 680 nm (blue and 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PC2 represents algal biomass distribution but between 500-650nm something else impacts PC2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0D185-FA0E-8423-0758-93DEE6CB9CCF}"/>
              </a:ext>
            </a:extLst>
          </p:cNvPr>
          <p:cNvSpPr txBox="1"/>
          <p:nvPr/>
        </p:nvSpPr>
        <p:spPr>
          <a:xfrm>
            <a:off x="8289631" y="4946105"/>
            <a:ext cx="2197256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Spectral Results: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FA8C6-286C-6E48-9E42-012EA8344A96}"/>
              </a:ext>
            </a:extLst>
          </p:cNvPr>
          <p:cNvSpPr txBox="1"/>
          <p:nvPr/>
        </p:nvSpPr>
        <p:spPr>
          <a:xfrm>
            <a:off x="6809437" y="5385983"/>
            <a:ext cx="5553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both 1.7nm and 3.4nm spectral resolution, PC2 has clear peaks at the expended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6.8nm intensity is scattered for all wavelengths, and the intensity image does not show a distinction between high concentration of biomass and low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95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71B8C-CAF4-8221-FAF0-D551E55AF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F3FB8D5-4981-0ADE-B3B7-C98D268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8BA8AB-D544-E068-B1D0-9B317232C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6C373E8-35BA-8BA3-B84B-A7FE32B88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BA4B5A-9766-8BEF-0D3A-E33C6AEF0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EFFF9F-4FAD-B4E9-1CBA-DF795F576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D0161B-A6CA-E923-ACF1-F9D2692A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278" y="272472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Results – In-Situ vs. Experimental Setup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D8B77-5A7F-042E-ABE3-E6D1FB0E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902" y="1754669"/>
            <a:ext cx="4423540" cy="3714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01243C-0250-0D99-4BCC-D65119EE31C6}"/>
              </a:ext>
            </a:extLst>
          </p:cNvPr>
          <p:cNvSpPr txBox="1"/>
          <p:nvPr/>
        </p:nvSpPr>
        <p:spPr>
          <a:xfrm>
            <a:off x="9964899" y="5469091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E8A17-C89B-284C-308E-DD0686990D90}"/>
              </a:ext>
            </a:extLst>
          </p:cNvPr>
          <p:cNvSpPr txBox="1"/>
          <p:nvPr/>
        </p:nvSpPr>
        <p:spPr>
          <a:xfrm>
            <a:off x="154723" y="1933807"/>
            <a:ext cx="7137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Radiance intensity measurements from the tank match in-situ measurements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EA30F-EAA7-9881-5877-FA170E932DEB}"/>
              </a:ext>
            </a:extLst>
          </p:cNvPr>
          <p:cNvSpPr txBox="1"/>
          <p:nvPr/>
        </p:nvSpPr>
        <p:spPr>
          <a:xfrm>
            <a:off x="159558" y="3123701"/>
            <a:ext cx="713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was scattered like ‘real-ice’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Tank ice had lamellar ice crystals, and brine and air pockets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PCA results suggest indifference to the spatial variability in light intensity, so impacts of snow on light intensity may not matter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This needs to be investigated further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094E56-1C99-4849-37B1-0B773CDE478E}"/>
              </a:ext>
            </a:extLst>
          </p:cNvPr>
          <p:cNvSpPr txBox="1"/>
          <p:nvPr/>
        </p:nvSpPr>
        <p:spPr>
          <a:xfrm>
            <a:off x="159558" y="5140224"/>
            <a:ext cx="713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Algae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tank algae resided at the ice/water interface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In-situ ice-algae concentrations might vary vertically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tank cultures were at maximum growth rate with no decay </a:t>
            </a:r>
          </a:p>
        </p:txBody>
      </p:sp>
    </p:spTree>
    <p:extLst>
      <p:ext uri="{BB962C8B-B14F-4D97-AF65-F5344CB8AC3E}">
        <p14:creationId xmlns:p14="http://schemas.microsoft.com/office/powerpoint/2010/main" val="89527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CC14-EA06-27C9-1BE0-F7D7C166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624458-D8CF-1442-7E1B-684C7992D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21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21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116E0-78D9-B183-6D53-D5FD8B8E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Discussion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95B0-9CD1-3179-649C-0C2EEC1C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38" y="2056477"/>
            <a:ext cx="11911913" cy="48015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Is there anything the paper did particularly well? Or was there something you think they could improve upon?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Based on the results and discussion do you think the experimental setup is analogous to the real-world conditions?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Why are hyperspectral cameras/images preferred over other imaging techniques?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Is there anything the experiment could have done better?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are the most significant limitations of their approach?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Could their method be improved? If so, how?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are the greater impacts of this research?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other applications might this technology have in polar research?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The abstract states the “results highlight the potential…”. Are the results of the paper nontrivial?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Based off the future work section (last paragraph), how viable is this path of research?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might the introduction of this technology change our approach to studying climate change impacts on other polar ecosystems?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adaptations of this method might be needed for different types of sea ice or different seasons?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is the purpose behind testing different spectral resolutions?</a:t>
            </a:r>
          </a:p>
        </p:txBody>
      </p:sp>
    </p:spTree>
    <p:extLst>
      <p:ext uri="{BB962C8B-B14F-4D97-AF65-F5344CB8AC3E}">
        <p14:creationId xmlns:p14="http://schemas.microsoft.com/office/powerpoint/2010/main" val="24262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</TotalTime>
  <Words>991</Words>
  <Application>Microsoft Office PowerPoint</Application>
  <PresentationFormat>Widescreen</PresentationFormat>
  <Paragraphs>110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Towards improved estimates of sea-ice algal biomass: experimental assessment of hyperspectral imaging cameras for under-ice studies </vt:lpstr>
      <vt:lpstr>Overview &amp; Purpose</vt:lpstr>
      <vt:lpstr>Experimental Setup</vt:lpstr>
      <vt:lpstr>Data Collection</vt:lpstr>
      <vt:lpstr>Results - Principal Component Analysis </vt:lpstr>
      <vt:lpstr>Results – In-Situ vs. Experimental Setup</vt:lpstr>
      <vt:lpstr>Summary</vt:lpstr>
      <vt:lpstr>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Anastasia Horne (Student)</dc:creator>
  <cp:lastModifiedBy>Anastasia Horne (Student)</cp:lastModifiedBy>
  <cp:revision>20</cp:revision>
  <dcterms:created xsi:type="dcterms:W3CDTF">2025-02-10T22:37:54Z</dcterms:created>
  <dcterms:modified xsi:type="dcterms:W3CDTF">2025-02-13T15:31:42Z</dcterms:modified>
</cp:coreProperties>
</file>