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9C1D0F-E175-4431-9AE2-F9C8D06A6C9F}">
  <a:tblStyle styleId="{C19C1D0F-E175-4431-9AE2-F9C8D06A6C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f0ec6baa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f0ec6baa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f0ec6baa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f0ec6baa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f0ec6baa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f0ec6baa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f0ec6baa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f0ec6baa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f0ec6baa8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f0ec6baa8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f0ec6ba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f0ec6ba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f0ec6baa8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f0ec6baa8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0ec6baa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0ec6baa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f0ec6baa8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f0ec6baa8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f0ec6baa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f0ec6baa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f0ec6baa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f0ec6baa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f0ec6baa8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f0ec6baa8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f0ec6ba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f0ec6ba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doi.org/10.1594/PANGAEA.819147" TargetMode="External"/><Relationship Id="rId4" Type="http://schemas.openxmlformats.org/officeDocument/2006/relationships/hyperlink" Target="https://doi.org/10.1038/s43017-021-00246-9" TargetMode="External"/><Relationship Id="rId5" Type="http://schemas.openxmlformats.org/officeDocument/2006/relationships/hyperlink" Target="https://doi.org/10.1002/2017GL074954" TargetMode="External"/><Relationship Id="rId6" Type="http://schemas.openxmlformats.org/officeDocument/2006/relationships/hyperlink" Target="https://doi.org/10.3390/jmse70601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65200" y="539725"/>
            <a:ext cx="8520600" cy="68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Subglacial Lakes</a:t>
            </a:r>
            <a:endParaRPr/>
          </a:p>
          <a:p>
            <a:pPr indent="0" lvl="0" marL="0" rtl="0" algn="l">
              <a:spcBef>
                <a:spcPts val="0"/>
              </a:spcBef>
              <a:spcAft>
                <a:spcPts val="0"/>
              </a:spcAft>
              <a:buNone/>
            </a:pPr>
            <a:r>
              <a:rPr lang="en" sz="1822"/>
              <a:t>A Machine Learning Approach</a:t>
            </a:r>
            <a:endParaRPr sz="1822"/>
          </a:p>
          <a:p>
            <a:pPr indent="0" lvl="0" marL="0" rtl="0" algn="l">
              <a:spcBef>
                <a:spcPts val="0"/>
              </a:spcBef>
              <a:spcAft>
                <a:spcPts val="0"/>
              </a:spcAft>
              <a:buNone/>
            </a:pPr>
            <a:r>
              <a:t/>
            </a:r>
            <a:endParaRPr sz="3488"/>
          </a:p>
        </p:txBody>
      </p:sp>
      <p:sp>
        <p:nvSpPr>
          <p:cNvPr id="65" name="Google Shape;65;p13"/>
          <p:cNvSpPr txBox="1"/>
          <p:nvPr>
            <p:ph idx="1" type="subTitle"/>
          </p:nvPr>
        </p:nvSpPr>
        <p:spPr>
          <a:xfrm>
            <a:off x="311700" y="18222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Anastasia Horne, DSCI 403, Spring 2024</a:t>
            </a:r>
            <a:endParaRPr/>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a:p>
            <a:pPr indent="0" lvl="0" marL="0" rtl="0" algn="l">
              <a:spcBef>
                <a:spcPts val="0"/>
              </a:spcBef>
              <a:spcAft>
                <a:spcPts val="0"/>
              </a:spcAft>
              <a:buNone/>
            </a:pPr>
            <a:r>
              <a:t/>
            </a:r>
            <a:endParaRPr/>
          </a:p>
        </p:txBody>
      </p:sp>
      <p:sp>
        <p:nvSpPr>
          <p:cNvPr id="139" name="Google Shape;139;p22"/>
          <p:cNvSpPr txBox="1"/>
          <p:nvPr>
            <p:ph idx="1" type="body"/>
          </p:nvPr>
        </p:nvSpPr>
        <p:spPr>
          <a:xfrm>
            <a:off x="137425" y="1267600"/>
            <a:ext cx="3476100" cy="362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T</a:t>
            </a:r>
            <a:r>
              <a:rPr lang="en" sz="1400"/>
              <a:t>he goal of any of model is to accurately classify a point as a subglacial lake or not.</a:t>
            </a:r>
            <a:endParaRPr sz="1400"/>
          </a:p>
          <a:p>
            <a:pPr indent="0" lvl="0" marL="0" rtl="0" algn="l">
              <a:spcBef>
                <a:spcPts val="1200"/>
              </a:spcBef>
              <a:spcAft>
                <a:spcPts val="0"/>
              </a:spcAft>
              <a:buNone/>
            </a:pPr>
            <a:r>
              <a:rPr lang="en" sz="1400"/>
              <a:t>We will use a supervised classification machine learning algorithm.  </a:t>
            </a:r>
            <a:endParaRPr sz="1400"/>
          </a:p>
          <a:p>
            <a:pPr indent="0" lvl="0" marL="0" rtl="0" algn="l">
              <a:spcBef>
                <a:spcPts val="1200"/>
              </a:spcBef>
              <a:spcAft>
                <a:spcPts val="0"/>
              </a:spcAft>
              <a:buNone/>
            </a:pPr>
            <a:r>
              <a:rPr lang="en" sz="1400"/>
              <a:t>Models Considered:</a:t>
            </a:r>
            <a:endParaRPr sz="1400"/>
          </a:p>
          <a:p>
            <a:pPr indent="0" lvl="0" marL="0" rtl="0" algn="l">
              <a:spcBef>
                <a:spcPts val="0"/>
              </a:spcBef>
              <a:spcAft>
                <a:spcPts val="0"/>
              </a:spcAft>
              <a:buNone/>
            </a:pPr>
            <a:r>
              <a:rPr lang="en" sz="1400"/>
              <a:t>K-Neighbors Classifier, Support-Vector Machines (SVM), and Logistic Regression (LR). </a:t>
            </a:r>
            <a:endParaRPr sz="1400"/>
          </a:p>
          <a:p>
            <a:pPr indent="0" lvl="0" marL="0" rtl="0" algn="l">
              <a:spcBef>
                <a:spcPts val="1200"/>
              </a:spcBef>
              <a:spcAft>
                <a:spcPts val="0"/>
              </a:spcAft>
              <a:buNone/>
            </a:pPr>
            <a:r>
              <a:rPr lang="en" sz="1400"/>
              <a:t>Data was separated so 30% is removed for testing, and 70% is reserved for training the model.</a:t>
            </a:r>
            <a:endParaRPr sz="1400"/>
          </a:p>
          <a:p>
            <a:pPr indent="0" lvl="0" marL="0" rtl="0" algn="l">
              <a:spcBef>
                <a:spcPts val="1200"/>
              </a:spcBef>
              <a:spcAft>
                <a:spcPts val="1200"/>
              </a:spcAft>
              <a:buNone/>
            </a:pPr>
            <a:r>
              <a:t/>
            </a:r>
            <a:endParaRPr/>
          </a:p>
        </p:txBody>
      </p:sp>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1" name="Google Shape;141;p22"/>
          <p:cNvGraphicFramePr/>
          <p:nvPr/>
        </p:nvGraphicFramePr>
        <p:xfrm>
          <a:off x="3876125" y="56350"/>
          <a:ext cx="3000000" cy="3000000"/>
        </p:xfrm>
        <a:graphic>
          <a:graphicData uri="http://schemas.openxmlformats.org/drawingml/2006/table">
            <a:tbl>
              <a:tblPr>
                <a:noFill/>
                <a:tableStyleId>{C19C1D0F-E175-4431-9AE2-F9C8D06A6C9F}</a:tableStyleId>
              </a:tblPr>
              <a:tblGrid>
                <a:gridCol w="1147025"/>
                <a:gridCol w="928225"/>
                <a:gridCol w="1037625"/>
                <a:gridCol w="1037625"/>
                <a:gridCol w="1037625"/>
              </a:tblGrid>
              <a:tr h="372025">
                <a:tc>
                  <a:txBody>
                    <a:bodyPr/>
                    <a:lstStyle/>
                    <a:p>
                      <a:pPr indent="0" lvl="0" marL="0" rtl="0" algn="l">
                        <a:spcBef>
                          <a:spcPts val="0"/>
                        </a:spcBef>
                        <a:spcAft>
                          <a:spcPts val="0"/>
                        </a:spcAft>
                        <a:buNone/>
                      </a:pPr>
                      <a:r>
                        <a:rPr lang="en"/>
                        <a:t>Model (lake)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Precision</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Recall</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f1-score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Accuracy</a:t>
                      </a:r>
                      <a:endParaRPr/>
                    </a:p>
                  </a:txBody>
                  <a:tcPr marT="91425" marB="91425" marR="91425" marL="91425">
                    <a:solidFill>
                      <a:srgbClr val="9FC5E8"/>
                    </a:solidFill>
                  </a:tcPr>
                </a:tc>
              </a:tr>
              <a:tr h="391875">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0.65</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r>
              <a:tr h="372025">
                <a:tc>
                  <a:txBody>
                    <a:bodyPr/>
                    <a:lstStyle/>
                    <a:p>
                      <a:pPr indent="0" lvl="0" marL="0" rtl="0" algn="l">
                        <a:spcBef>
                          <a:spcPts val="0"/>
                        </a:spcBef>
                        <a:spcAft>
                          <a:spcPts val="0"/>
                        </a:spcAft>
                        <a:buNone/>
                      </a:pPr>
                      <a:r>
                        <a:rPr lang="en"/>
                        <a:t>SVM</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0.68</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0.43</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0.53</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0.71</a:t>
                      </a:r>
                      <a:endParaRPr/>
                    </a:p>
                  </a:txBody>
                  <a:tcPr marT="91425" marB="91425" marR="91425" marL="91425">
                    <a:solidFill>
                      <a:srgbClr val="CFE2F3"/>
                    </a:solidFill>
                  </a:tcPr>
                </a:tc>
              </a:tr>
              <a:tr h="372025">
                <a:tc>
                  <a:txBody>
                    <a:bodyPr/>
                    <a:lstStyle/>
                    <a:p>
                      <a:pPr indent="0" lvl="0" marL="0" rtl="0" algn="l">
                        <a:spcBef>
                          <a:spcPts val="0"/>
                        </a:spcBef>
                        <a:spcAft>
                          <a:spcPts val="0"/>
                        </a:spcAft>
                        <a:buNone/>
                      </a:pPr>
                      <a:r>
                        <a:rPr lang="en"/>
                        <a:t>LR</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0.55</a:t>
                      </a:r>
                      <a:endParaRPr/>
                    </a:p>
                  </a:txBody>
                  <a:tcPr marT="91425" marB="91425" marR="91425" marL="91425"/>
                </a:tc>
                <a:tc>
                  <a:txBody>
                    <a:bodyPr/>
                    <a:lstStyle/>
                    <a:p>
                      <a:pPr indent="0" lvl="0" marL="0" rtl="0" algn="l">
                        <a:spcBef>
                          <a:spcPts val="0"/>
                        </a:spcBef>
                        <a:spcAft>
                          <a:spcPts val="0"/>
                        </a:spcAft>
                        <a:buNone/>
                      </a:pPr>
                      <a:r>
                        <a:rPr lang="en"/>
                        <a:t>0.63</a:t>
                      </a:r>
                      <a:endParaRPr/>
                    </a:p>
                  </a:txBody>
                  <a:tcPr marT="91425" marB="91425" marR="91425" marL="91425"/>
                </a:tc>
                <a:tc>
                  <a:txBody>
                    <a:bodyPr/>
                    <a:lstStyle/>
                    <a:p>
                      <a:pPr indent="0" lvl="0" marL="0" rtl="0" algn="l">
                        <a:spcBef>
                          <a:spcPts val="0"/>
                        </a:spcBef>
                        <a:spcAft>
                          <a:spcPts val="0"/>
                        </a:spcAft>
                        <a:buNone/>
                      </a:pPr>
                      <a:r>
                        <a:rPr lang="en"/>
                        <a:t>0.76</a:t>
                      </a:r>
                      <a:endParaRPr/>
                    </a:p>
                  </a:txBody>
                  <a:tcPr marT="91425" marB="91425" marR="91425" marL="91425"/>
                </a:tc>
              </a:tr>
            </a:tbl>
          </a:graphicData>
        </a:graphic>
      </p:graphicFrame>
      <p:graphicFrame>
        <p:nvGraphicFramePr>
          <p:cNvPr id="142" name="Google Shape;142;p22"/>
          <p:cNvGraphicFramePr/>
          <p:nvPr/>
        </p:nvGraphicFramePr>
        <p:xfrm>
          <a:off x="3876125" y="2966475"/>
          <a:ext cx="3000000" cy="3000000"/>
        </p:xfrm>
        <a:graphic>
          <a:graphicData uri="http://schemas.openxmlformats.org/drawingml/2006/table">
            <a:tbl>
              <a:tblPr>
                <a:noFill/>
                <a:tableStyleId>{C19C1D0F-E175-4431-9AE2-F9C8D06A6C9F}</a:tableStyleId>
              </a:tblPr>
              <a:tblGrid>
                <a:gridCol w="1020350"/>
                <a:gridCol w="1020350"/>
                <a:gridCol w="1020350"/>
                <a:gridCol w="1020350"/>
                <a:gridCol w="1020350"/>
              </a:tblGrid>
              <a:tr h="382300">
                <a:tc>
                  <a:txBody>
                    <a:bodyPr/>
                    <a:lstStyle/>
                    <a:p>
                      <a:pPr indent="0" lvl="0" marL="0" rtl="0" algn="l">
                        <a:spcBef>
                          <a:spcPts val="0"/>
                        </a:spcBef>
                        <a:spcAft>
                          <a:spcPts val="0"/>
                        </a:spcAft>
                        <a:buNone/>
                      </a:pPr>
                      <a:r>
                        <a:rPr lang="en"/>
                        <a:t>Model (non)</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Precision</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Recall</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f1-score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Accuracy</a:t>
                      </a:r>
                      <a:endParaRPr/>
                    </a:p>
                  </a:txBody>
                  <a:tcPr marT="91425" marB="91425" marR="91425" marL="91425">
                    <a:solidFill>
                      <a:srgbClr val="9FC5E8"/>
                    </a:solidFill>
                  </a:tcPr>
                </a:tc>
              </a:tr>
              <a:tr h="428675">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0.72</a:t>
                      </a:r>
                      <a:endParaRPr/>
                    </a:p>
                  </a:txBody>
                  <a:tcPr marT="91425" marB="91425" marR="91425" marL="91425"/>
                </a:tc>
                <a:tc>
                  <a:txBody>
                    <a:bodyPr/>
                    <a:lstStyle/>
                    <a:p>
                      <a:pPr indent="0" lvl="0" marL="0" rtl="0" algn="l">
                        <a:spcBef>
                          <a:spcPts val="0"/>
                        </a:spcBef>
                        <a:spcAft>
                          <a:spcPts val="0"/>
                        </a:spcAft>
                        <a:buNone/>
                      </a:pPr>
                      <a:r>
                        <a:rPr lang="en"/>
                        <a:t>0.80</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r>
              <a:tr h="382300">
                <a:tc>
                  <a:txBody>
                    <a:bodyPr/>
                    <a:lstStyle/>
                    <a:p>
                      <a:pPr indent="0" lvl="0" marL="0" rtl="0" algn="l">
                        <a:spcBef>
                          <a:spcPts val="0"/>
                        </a:spcBef>
                        <a:spcAft>
                          <a:spcPts val="0"/>
                        </a:spcAft>
                        <a:buNone/>
                      </a:pPr>
                      <a:r>
                        <a:rPr lang="en"/>
                        <a:t>SVM</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0.72</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0.88</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0.79</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0.71</a:t>
                      </a:r>
                      <a:endParaRPr/>
                    </a:p>
                  </a:txBody>
                  <a:tcPr marT="91425" marB="91425" marR="91425" marL="91425">
                    <a:solidFill>
                      <a:srgbClr val="CFE2F3"/>
                    </a:solidFill>
                  </a:tcPr>
                </a:tc>
              </a:tr>
              <a:tr h="382300">
                <a:tc>
                  <a:txBody>
                    <a:bodyPr/>
                    <a:lstStyle/>
                    <a:p>
                      <a:pPr indent="0" lvl="0" marL="0" rtl="0" algn="l">
                        <a:spcBef>
                          <a:spcPts val="0"/>
                        </a:spcBef>
                        <a:spcAft>
                          <a:spcPts val="0"/>
                        </a:spcAft>
                        <a:buNone/>
                      </a:pPr>
                      <a:r>
                        <a:rPr lang="en"/>
                        <a:t>LR</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0.82</a:t>
                      </a:r>
                      <a:endParaRPr/>
                    </a:p>
                  </a:txBody>
                  <a:tcPr marT="91425" marB="91425" marR="91425" marL="91425"/>
                </a:tc>
                <a:tc>
                  <a:txBody>
                    <a:bodyPr/>
                    <a:lstStyle/>
                    <a:p>
                      <a:pPr indent="0" lvl="0" marL="0" rtl="0" algn="l">
                        <a:spcBef>
                          <a:spcPts val="0"/>
                        </a:spcBef>
                        <a:spcAft>
                          <a:spcPts val="0"/>
                        </a:spcAft>
                        <a:buNone/>
                      </a:pPr>
                      <a:r>
                        <a:rPr lang="en"/>
                        <a:t>0.76</a:t>
                      </a:r>
                      <a:endParaRPr/>
                    </a:p>
                  </a:txBody>
                  <a:tcPr marT="91425" marB="91425" marR="91425" marL="91425"/>
                </a:tc>
              </a:tr>
            </a:tbl>
          </a:graphicData>
        </a:graphic>
      </p:graphicFrame>
      <p:sp>
        <p:nvSpPr>
          <p:cNvPr id="143" name="Google Shape;143;p22"/>
          <p:cNvSpPr txBox="1"/>
          <p:nvPr/>
        </p:nvSpPr>
        <p:spPr>
          <a:xfrm>
            <a:off x="3874250" y="2026825"/>
            <a:ext cx="51882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KNN has the highest recall for lakes and a reasonable recall for non-lakes, and it has the highest accuracy score. Thus we will use </a:t>
            </a:r>
            <a:r>
              <a:rPr b="1" lang="en">
                <a:solidFill>
                  <a:schemeClr val="dk2"/>
                </a:solidFill>
                <a:latin typeface="Roboto"/>
                <a:ea typeface="Roboto"/>
                <a:cs typeface="Roboto"/>
                <a:sym typeface="Roboto"/>
              </a:rPr>
              <a:t>K-Neighbors Classifier</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Evaluation</a:t>
            </a:r>
            <a:endParaRPr/>
          </a:p>
        </p:txBody>
      </p:sp>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0" name="Google Shape;150;p23"/>
          <p:cNvGraphicFramePr/>
          <p:nvPr/>
        </p:nvGraphicFramePr>
        <p:xfrm>
          <a:off x="98600" y="1428200"/>
          <a:ext cx="3000000" cy="3000000"/>
        </p:xfrm>
        <a:graphic>
          <a:graphicData uri="http://schemas.openxmlformats.org/drawingml/2006/table">
            <a:tbl>
              <a:tblPr>
                <a:noFill/>
                <a:tableStyleId>{C19C1D0F-E175-4431-9AE2-F9C8D06A6C9F}</a:tableStyleId>
              </a:tblPr>
              <a:tblGrid>
                <a:gridCol w="633400"/>
                <a:gridCol w="944800"/>
                <a:gridCol w="778625"/>
                <a:gridCol w="1090975"/>
              </a:tblGrid>
              <a:tr h="382900">
                <a:tc gridSpan="2" rowSpan="2">
                  <a:txBody>
                    <a:bodyPr/>
                    <a:lstStyle/>
                    <a:p>
                      <a:pPr indent="0" lvl="0" marL="0" rtl="0" algn="l">
                        <a:spcBef>
                          <a:spcPts val="0"/>
                        </a:spcBef>
                        <a:spcAft>
                          <a:spcPts val="0"/>
                        </a:spcAft>
                        <a:buNone/>
                      </a:pPr>
                      <a:r>
                        <a:rPr lang="en"/>
                        <a:t>Confusion Matrix for KNN Model</a:t>
                      </a:r>
                      <a:endParaRPr/>
                    </a:p>
                  </a:txBody>
                  <a:tcPr marT="91425" marB="91425" marR="91425" marL="91425"/>
                </a:tc>
                <a:tc rowSpan="2" hMerge="1"/>
                <a:tc gridSpan="2">
                  <a:txBody>
                    <a:bodyPr/>
                    <a:lstStyle/>
                    <a:p>
                      <a:pPr indent="0" lvl="0" marL="0" rtl="0" algn="ctr">
                        <a:spcBef>
                          <a:spcPts val="0"/>
                        </a:spcBef>
                        <a:spcAft>
                          <a:spcPts val="0"/>
                        </a:spcAft>
                        <a:buNone/>
                      </a:pPr>
                      <a:r>
                        <a:rPr lang="en"/>
                        <a:t>Predicted Label</a:t>
                      </a:r>
                      <a:endParaRPr/>
                    </a:p>
                  </a:txBody>
                  <a:tcPr marT="91425" marB="91425" marR="91425" marL="91425">
                    <a:solidFill>
                      <a:srgbClr val="CCCCCC"/>
                    </a:solidFill>
                  </a:tcPr>
                </a:tc>
                <a:tc hMerge="1"/>
              </a:tr>
              <a:tr h="273950">
                <a:tc gridSpan="2" vMerge="1"/>
                <a:tc hMerge="1" vMerge="1"/>
                <a:tc>
                  <a:txBody>
                    <a:bodyPr/>
                    <a:lstStyle/>
                    <a:p>
                      <a:pPr indent="0" lvl="0" marL="0" rtl="0" algn="l">
                        <a:spcBef>
                          <a:spcPts val="0"/>
                        </a:spcBef>
                        <a:spcAft>
                          <a:spcPts val="0"/>
                        </a:spcAft>
                        <a:buNone/>
                      </a:pPr>
                      <a:r>
                        <a:rPr lang="en"/>
                        <a:t>Lake</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Nonlake</a:t>
                      </a:r>
                      <a:endParaRPr/>
                    </a:p>
                  </a:txBody>
                  <a:tcPr marT="91425" marB="91425" marR="91425" marL="91425">
                    <a:solidFill>
                      <a:srgbClr val="D9EAD3"/>
                    </a:solidFill>
                  </a:tcPr>
                </a:tc>
              </a:tr>
              <a:tr h="273950">
                <a:tc rowSpan="2">
                  <a:txBody>
                    <a:bodyPr/>
                    <a:lstStyle/>
                    <a:p>
                      <a:pPr indent="0" lvl="0" marL="0" rtl="0" algn="ctr">
                        <a:spcBef>
                          <a:spcPts val="0"/>
                        </a:spcBef>
                        <a:spcAft>
                          <a:spcPts val="0"/>
                        </a:spcAft>
                        <a:buNone/>
                      </a:pPr>
                      <a:r>
                        <a:rPr lang="en"/>
                        <a:t>True Label</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Lake</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39</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2850">
                <a:tc vMerge="1"/>
                <a:tc>
                  <a:txBody>
                    <a:bodyPr/>
                    <a:lstStyle/>
                    <a:p>
                      <a:pPr indent="0" lvl="0" marL="0" rtl="0" algn="l">
                        <a:spcBef>
                          <a:spcPts val="0"/>
                        </a:spcBef>
                        <a:spcAft>
                          <a:spcPts val="0"/>
                        </a:spcAft>
                        <a:buNone/>
                      </a:pPr>
                      <a:r>
                        <a:rPr lang="en"/>
                        <a:t>Nonlake</a:t>
                      </a:r>
                      <a:endParaRPr/>
                    </a:p>
                  </a:txBody>
                  <a:tcPr marT="91425" marB="91425" marR="91425" marL="91425">
                    <a:solidFill>
                      <a:srgbClr val="D9EAD3"/>
                    </a:solidFill>
                  </a:tcPr>
                </a:tc>
                <a:tc>
                  <a:txBody>
                    <a:bodyPr/>
                    <a:lstStyle/>
                    <a:p>
                      <a:pPr indent="0" lvl="0" marL="0" rtl="0" algn="l">
                        <a:spcBef>
                          <a:spcPts val="0"/>
                        </a:spcBef>
                        <a:spcAft>
                          <a:spcPts val="0"/>
                        </a:spcAft>
                        <a:buNone/>
                      </a:pPr>
                      <a:r>
                        <a:rPr lang="en"/>
                        <a:t>21</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r>
            </a:tbl>
          </a:graphicData>
        </a:graphic>
      </p:graphicFrame>
      <p:sp>
        <p:nvSpPr>
          <p:cNvPr id="151" name="Google Shape;151;p23"/>
          <p:cNvSpPr txBox="1"/>
          <p:nvPr/>
        </p:nvSpPr>
        <p:spPr>
          <a:xfrm>
            <a:off x="4572000" y="1309125"/>
            <a:ext cx="4572000" cy="3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Precision -</a:t>
            </a:r>
            <a:endParaRPr>
              <a:solidFill>
                <a:schemeClr val="dk2"/>
              </a:solidFill>
              <a:latin typeface="Roboto"/>
              <a:ea typeface="Roboto"/>
              <a:cs typeface="Roboto"/>
              <a:sym typeface="Roboto"/>
            </a:endParaRPr>
          </a:p>
          <a:p>
            <a:pPr indent="0" lvl="0" marL="457200" rtl="0" algn="l">
              <a:spcBef>
                <a:spcPts val="0"/>
              </a:spcBef>
              <a:spcAft>
                <a:spcPts val="0"/>
              </a:spcAft>
              <a:buNone/>
            </a:pPr>
            <a:r>
              <a:rPr lang="en" sz="1300" u="sng">
                <a:solidFill>
                  <a:schemeClr val="dk2"/>
                </a:solidFill>
                <a:latin typeface="Roboto"/>
                <a:ea typeface="Roboto"/>
                <a:cs typeface="Roboto"/>
                <a:sym typeface="Roboto"/>
              </a:rPr>
              <a:t>Lake</a:t>
            </a:r>
            <a:r>
              <a:rPr lang="en" sz="1300">
                <a:solidFill>
                  <a:schemeClr val="dk2"/>
                </a:solidFill>
                <a:latin typeface="Roboto"/>
                <a:ea typeface="Roboto"/>
                <a:cs typeface="Roboto"/>
                <a:sym typeface="Roboto"/>
              </a:rPr>
              <a:t> score is fairly low at 0.65 due to 21 false positives.</a:t>
            </a:r>
            <a:endParaRPr sz="1300">
              <a:solidFill>
                <a:schemeClr val="dk2"/>
              </a:solidFill>
              <a:latin typeface="Roboto"/>
              <a:ea typeface="Roboto"/>
              <a:cs typeface="Roboto"/>
              <a:sym typeface="Roboto"/>
            </a:endParaRPr>
          </a:p>
          <a:p>
            <a:pPr indent="0" lvl="0" marL="457200" rtl="0" algn="l">
              <a:spcBef>
                <a:spcPts val="0"/>
              </a:spcBef>
              <a:spcAft>
                <a:spcPts val="0"/>
              </a:spcAft>
              <a:buNone/>
            </a:pPr>
            <a:r>
              <a:rPr lang="en" sz="1300" u="sng">
                <a:solidFill>
                  <a:schemeClr val="dk2"/>
                </a:solidFill>
                <a:latin typeface="Roboto"/>
                <a:ea typeface="Roboto"/>
                <a:cs typeface="Roboto"/>
                <a:sym typeface="Roboto"/>
              </a:rPr>
              <a:t>Nonlake</a:t>
            </a:r>
            <a:r>
              <a:rPr lang="en" sz="1300">
                <a:solidFill>
                  <a:schemeClr val="dk2"/>
                </a:solidFill>
                <a:latin typeface="Roboto"/>
                <a:ea typeface="Roboto"/>
                <a:cs typeface="Roboto"/>
                <a:sym typeface="Roboto"/>
              </a:rPr>
              <a:t> score is very high at 0.91, meaning we have less false positives for non-lakes.</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Recall - </a:t>
            </a:r>
            <a:endParaRPr>
              <a:solidFill>
                <a:schemeClr val="dk2"/>
              </a:solidFill>
              <a:latin typeface="Roboto"/>
              <a:ea typeface="Roboto"/>
              <a:cs typeface="Roboto"/>
              <a:sym typeface="Roboto"/>
            </a:endParaRPr>
          </a:p>
          <a:p>
            <a:pPr indent="0" lvl="0" marL="457200" rtl="0" algn="l">
              <a:spcBef>
                <a:spcPts val="0"/>
              </a:spcBef>
              <a:spcAft>
                <a:spcPts val="0"/>
              </a:spcAft>
              <a:buNone/>
            </a:pPr>
            <a:r>
              <a:rPr lang="en" sz="1300" u="sng">
                <a:solidFill>
                  <a:schemeClr val="dk2"/>
                </a:solidFill>
                <a:latin typeface="Roboto"/>
                <a:ea typeface="Roboto"/>
                <a:cs typeface="Roboto"/>
                <a:sym typeface="Roboto"/>
              </a:rPr>
              <a:t>Lake</a:t>
            </a:r>
            <a:r>
              <a:rPr lang="en" sz="1300">
                <a:solidFill>
                  <a:schemeClr val="dk2"/>
                </a:solidFill>
                <a:latin typeface="Roboto"/>
                <a:ea typeface="Roboto"/>
                <a:cs typeface="Roboto"/>
                <a:sym typeface="Roboto"/>
              </a:rPr>
              <a:t> score is very high at 0.89, due to 5 false negatives. </a:t>
            </a:r>
            <a:endParaRPr sz="1300">
              <a:solidFill>
                <a:schemeClr val="dk2"/>
              </a:solidFill>
              <a:latin typeface="Roboto"/>
              <a:ea typeface="Roboto"/>
              <a:cs typeface="Roboto"/>
              <a:sym typeface="Roboto"/>
            </a:endParaRPr>
          </a:p>
          <a:p>
            <a:pPr indent="0" lvl="0" marL="457200" rtl="0" algn="l">
              <a:spcBef>
                <a:spcPts val="0"/>
              </a:spcBef>
              <a:spcAft>
                <a:spcPts val="0"/>
              </a:spcAft>
              <a:buNone/>
            </a:pPr>
            <a:r>
              <a:rPr lang="en" sz="1300" u="sng">
                <a:solidFill>
                  <a:schemeClr val="dk2"/>
                </a:solidFill>
                <a:latin typeface="Roboto"/>
                <a:ea typeface="Roboto"/>
                <a:cs typeface="Roboto"/>
                <a:sym typeface="Roboto"/>
              </a:rPr>
              <a:t>Nonlake</a:t>
            </a:r>
            <a:r>
              <a:rPr lang="en" sz="1300">
                <a:solidFill>
                  <a:schemeClr val="dk2"/>
                </a:solidFill>
                <a:latin typeface="Roboto"/>
                <a:ea typeface="Roboto"/>
                <a:cs typeface="Roboto"/>
                <a:sym typeface="Roboto"/>
              </a:rPr>
              <a:t> score was lower as there were 21 false negatives.</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F1-Score - </a:t>
            </a:r>
            <a:endParaRPr>
              <a:solidFill>
                <a:schemeClr val="dk2"/>
              </a:solidFill>
              <a:latin typeface="Roboto"/>
              <a:ea typeface="Roboto"/>
              <a:cs typeface="Roboto"/>
              <a:sym typeface="Roboto"/>
            </a:endParaRPr>
          </a:p>
          <a:p>
            <a:pPr indent="0" lvl="0" marL="457200" rtl="0" algn="l">
              <a:spcBef>
                <a:spcPts val="0"/>
              </a:spcBef>
              <a:spcAft>
                <a:spcPts val="0"/>
              </a:spcAft>
              <a:buNone/>
            </a:pPr>
            <a:r>
              <a:rPr lang="en" sz="1300">
                <a:solidFill>
                  <a:schemeClr val="dk2"/>
                </a:solidFill>
                <a:latin typeface="Roboto"/>
                <a:ea typeface="Roboto"/>
                <a:cs typeface="Roboto"/>
                <a:sym typeface="Roboto"/>
              </a:rPr>
              <a:t>Lakes and nonlakes score are similar and fairly large. </a:t>
            </a:r>
            <a:endParaRPr sz="1300">
              <a:solidFill>
                <a:schemeClr val="dk2"/>
              </a:solidFill>
              <a:latin typeface="Roboto"/>
              <a:ea typeface="Roboto"/>
              <a:cs typeface="Roboto"/>
              <a:sym typeface="Roboto"/>
            </a:endParaRPr>
          </a:p>
          <a:p>
            <a:pPr indent="0" lvl="0" marL="457200" rtl="0" algn="l">
              <a:spcBef>
                <a:spcPts val="0"/>
              </a:spcBef>
              <a:spcAft>
                <a:spcPts val="0"/>
              </a:spcAft>
              <a:buNone/>
            </a:pPr>
            <a:r>
              <a:rPr lang="en" sz="1300">
                <a:solidFill>
                  <a:schemeClr val="dk2"/>
                </a:solidFill>
                <a:latin typeface="Roboto"/>
                <a:ea typeface="Roboto"/>
                <a:cs typeface="Roboto"/>
                <a:sym typeface="Roboto"/>
              </a:rPr>
              <a:t>Thus our targets are balanced between false negatives and false positives.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graphicFrame>
        <p:nvGraphicFramePr>
          <p:cNvPr id="152" name="Google Shape;152;p23"/>
          <p:cNvGraphicFramePr/>
          <p:nvPr/>
        </p:nvGraphicFramePr>
        <p:xfrm>
          <a:off x="33225" y="3316575"/>
          <a:ext cx="3000000" cy="3000000"/>
        </p:xfrm>
        <a:graphic>
          <a:graphicData uri="http://schemas.openxmlformats.org/drawingml/2006/table">
            <a:tbl>
              <a:tblPr>
                <a:noFill/>
                <a:tableStyleId>{C19C1D0F-E175-4431-9AE2-F9C8D06A6C9F}</a:tableStyleId>
              </a:tblPr>
              <a:tblGrid>
                <a:gridCol w="967600"/>
                <a:gridCol w="921575"/>
                <a:gridCol w="811700"/>
                <a:gridCol w="838250"/>
                <a:gridCol w="934275"/>
              </a:tblGrid>
              <a:tr h="372025">
                <a:tc>
                  <a:txBody>
                    <a:bodyPr/>
                    <a:lstStyle/>
                    <a:p>
                      <a:pPr indent="0" lvl="0" marL="0" rtl="0" algn="l">
                        <a:spcBef>
                          <a:spcPts val="0"/>
                        </a:spcBef>
                        <a:spcAft>
                          <a:spcPts val="0"/>
                        </a:spcAft>
                        <a:buNone/>
                      </a:pPr>
                      <a:r>
                        <a:rPr lang="en"/>
                        <a:t>Model </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Precision</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Recall</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f1-score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Accuracy</a:t>
                      </a:r>
                      <a:endParaRPr/>
                    </a:p>
                  </a:txBody>
                  <a:tcPr marT="91425" marB="91425" marR="91425" marL="91425">
                    <a:solidFill>
                      <a:srgbClr val="9FC5E8"/>
                    </a:solidFill>
                  </a:tcPr>
                </a:tc>
              </a:tr>
              <a:tr h="391875">
                <a:tc>
                  <a:txBody>
                    <a:bodyPr/>
                    <a:lstStyle/>
                    <a:p>
                      <a:pPr indent="0" lvl="0" marL="0" rtl="0" algn="l">
                        <a:spcBef>
                          <a:spcPts val="0"/>
                        </a:spcBef>
                        <a:spcAft>
                          <a:spcPts val="0"/>
                        </a:spcAft>
                        <a:buNone/>
                      </a:pPr>
                      <a:r>
                        <a:rPr lang="en"/>
                        <a:t>Lake</a:t>
                      </a:r>
                      <a:endParaRPr/>
                    </a:p>
                  </a:txBody>
                  <a:tcPr marT="91425" marB="91425" marR="91425" marL="91425"/>
                </a:tc>
                <a:tc>
                  <a:txBody>
                    <a:bodyPr/>
                    <a:lstStyle/>
                    <a:p>
                      <a:pPr indent="0" lvl="0" marL="0" rtl="0" algn="l">
                        <a:spcBef>
                          <a:spcPts val="0"/>
                        </a:spcBef>
                        <a:spcAft>
                          <a:spcPts val="0"/>
                        </a:spcAft>
                        <a:buNone/>
                      </a:pPr>
                      <a:r>
                        <a:rPr lang="en"/>
                        <a:t>0.65</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r>
              <a:tr h="391875">
                <a:tc>
                  <a:txBody>
                    <a:bodyPr/>
                    <a:lstStyle/>
                    <a:p>
                      <a:pPr indent="0" lvl="0" marL="0" rtl="0" algn="l">
                        <a:spcBef>
                          <a:spcPts val="0"/>
                        </a:spcBef>
                        <a:spcAft>
                          <a:spcPts val="0"/>
                        </a:spcAft>
                        <a:buNone/>
                      </a:pPr>
                      <a:r>
                        <a:rPr lang="en"/>
                        <a:t>Non-Lake</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0.72</a:t>
                      </a:r>
                      <a:endParaRPr/>
                    </a:p>
                  </a:txBody>
                  <a:tcPr marT="91425" marB="91425" marR="91425" marL="91425"/>
                </a:tc>
                <a:tc>
                  <a:txBody>
                    <a:bodyPr/>
                    <a:lstStyle/>
                    <a:p>
                      <a:pPr indent="0" lvl="0" marL="0" rtl="0" algn="l">
                        <a:spcBef>
                          <a:spcPts val="0"/>
                        </a:spcBef>
                        <a:spcAft>
                          <a:spcPts val="0"/>
                        </a:spcAft>
                        <a:buNone/>
                      </a:pPr>
                      <a:r>
                        <a:rPr lang="en"/>
                        <a:t>0.80</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58" name="Google Shape;158;p24"/>
          <p:cNvSpPr txBox="1"/>
          <p:nvPr>
            <p:ph idx="1" type="body"/>
          </p:nvPr>
        </p:nvSpPr>
        <p:spPr>
          <a:xfrm>
            <a:off x="4459050" y="522450"/>
            <a:ext cx="45621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Expand the features - </a:t>
            </a:r>
            <a:endParaRPr sz="1400"/>
          </a:p>
          <a:p>
            <a:pPr indent="0" lvl="0" marL="457200" rtl="0" algn="l">
              <a:spcBef>
                <a:spcPts val="0"/>
              </a:spcBef>
              <a:spcAft>
                <a:spcPts val="0"/>
              </a:spcAft>
              <a:buNone/>
            </a:pPr>
            <a:r>
              <a:rPr lang="en" sz="1400"/>
              <a:t>Ice-hydrology of Antarctica is very complex, with many features beyond what this project uses.</a:t>
            </a:r>
            <a:endParaRPr sz="1400"/>
          </a:p>
          <a:p>
            <a:pPr indent="0" lvl="0" marL="0" rtl="0" algn="l">
              <a:spcBef>
                <a:spcPts val="1200"/>
              </a:spcBef>
              <a:spcAft>
                <a:spcPts val="0"/>
              </a:spcAft>
              <a:buNone/>
            </a:pPr>
            <a:r>
              <a:rPr lang="en" sz="1400"/>
              <a:t>Try more complex ML algorithms - </a:t>
            </a:r>
            <a:endParaRPr sz="1400"/>
          </a:p>
          <a:p>
            <a:pPr indent="457200" lvl="0" marL="0" rtl="0" algn="l">
              <a:spcBef>
                <a:spcPts val="0"/>
              </a:spcBef>
              <a:spcAft>
                <a:spcPts val="0"/>
              </a:spcAft>
              <a:buNone/>
            </a:pPr>
            <a:r>
              <a:rPr lang="en" sz="1400"/>
              <a:t>Random Forests</a:t>
            </a:r>
            <a:endParaRPr sz="1400"/>
          </a:p>
          <a:p>
            <a:pPr indent="457200" lvl="0" marL="0" rtl="0" algn="l">
              <a:spcBef>
                <a:spcPts val="0"/>
              </a:spcBef>
              <a:spcAft>
                <a:spcPts val="0"/>
              </a:spcAft>
              <a:buNone/>
            </a:pPr>
            <a:r>
              <a:rPr lang="en" sz="1400"/>
              <a:t>Neural Networks</a:t>
            </a:r>
            <a:endParaRPr sz="1400"/>
          </a:p>
          <a:p>
            <a:pPr indent="457200" lvl="0" marL="0" rtl="0" algn="l">
              <a:spcBef>
                <a:spcPts val="0"/>
              </a:spcBef>
              <a:spcAft>
                <a:spcPts val="0"/>
              </a:spcAft>
              <a:buNone/>
            </a:pPr>
            <a:r>
              <a:t/>
            </a:r>
            <a:endParaRPr sz="1400"/>
          </a:p>
          <a:p>
            <a:pPr indent="0" lvl="0" marL="0" rtl="0" algn="l">
              <a:spcBef>
                <a:spcPts val="0"/>
              </a:spcBef>
              <a:spcAft>
                <a:spcPts val="0"/>
              </a:spcAft>
              <a:buNone/>
            </a:pPr>
            <a:r>
              <a:rPr lang="en" sz="1400"/>
              <a:t>Expand model to classify a subglacial lake as either active or inactive</a:t>
            </a:r>
            <a:endParaRPr sz="1400"/>
          </a:p>
          <a:p>
            <a:pPr indent="0" lvl="0" marL="457200" rtl="0" algn="l">
              <a:spcBef>
                <a:spcPts val="0"/>
              </a:spcBef>
              <a:spcAft>
                <a:spcPts val="1200"/>
              </a:spcAft>
              <a:buNone/>
            </a:pPr>
            <a:r>
              <a:rPr lang="en" sz="1400"/>
              <a:t>It would be </a:t>
            </a:r>
            <a:r>
              <a:rPr lang="en" sz="1400"/>
              <a:t>necessary</a:t>
            </a:r>
            <a:r>
              <a:rPr lang="en" sz="1400"/>
              <a:t> to use more data, and some that shows feature changes over time.</a:t>
            </a:r>
            <a:endParaRPr sz="1400"/>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Ethics</a:t>
            </a:r>
            <a:endParaRPr/>
          </a:p>
        </p:txBody>
      </p:sp>
      <p:sp>
        <p:nvSpPr>
          <p:cNvPr id="165" name="Google Shape;165;p25"/>
          <p:cNvSpPr txBox="1"/>
          <p:nvPr>
            <p:ph idx="1" type="body"/>
          </p:nvPr>
        </p:nvSpPr>
        <p:spPr>
          <a:xfrm>
            <a:off x="4425800" y="500925"/>
            <a:ext cx="4385400" cy="4343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2000"/>
              <a:t>The faster glaciers flow, the quicker they melt, and their flow rate is highly dependent on their subglacial hydrology</a:t>
            </a:r>
            <a:endParaRPr sz="2000"/>
          </a:p>
          <a:p>
            <a:pPr indent="-299470" lvl="1" marL="914400" rtl="0" algn="l">
              <a:spcBef>
                <a:spcPts val="0"/>
              </a:spcBef>
              <a:spcAft>
                <a:spcPts val="0"/>
              </a:spcAft>
              <a:buSzPct val="100000"/>
              <a:buChar char="○"/>
            </a:pPr>
            <a:r>
              <a:rPr lang="en" sz="1785"/>
              <a:t>Knowing more about subglacial lakes would allow us to know more about glacial flow</a:t>
            </a:r>
            <a:endParaRPr sz="1785"/>
          </a:p>
          <a:p>
            <a:pPr indent="0" lvl="0" marL="0" rtl="0" algn="l">
              <a:spcBef>
                <a:spcPts val="1200"/>
              </a:spcBef>
              <a:spcAft>
                <a:spcPts val="0"/>
              </a:spcAft>
              <a:buNone/>
            </a:pPr>
            <a:r>
              <a:rPr lang="en" sz="2071"/>
              <a:t>Climate change -</a:t>
            </a:r>
            <a:endParaRPr sz="2071"/>
          </a:p>
          <a:p>
            <a:pPr indent="-300831" lvl="1" marL="914400" rtl="0" algn="l">
              <a:spcBef>
                <a:spcPts val="0"/>
              </a:spcBef>
              <a:spcAft>
                <a:spcPts val="0"/>
              </a:spcAft>
              <a:buSzPct val="100000"/>
              <a:buChar char="○"/>
            </a:pPr>
            <a:r>
              <a:rPr lang="en" sz="1820"/>
              <a:t>If the glaciers in Antarctica and Greenland were to all melt, sea level would rise by approximately 210 feet</a:t>
            </a:r>
            <a:endParaRPr sz="1820"/>
          </a:p>
          <a:p>
            <a:pPr indent="-300831" lvl="2" marL="1371600" rtl="0" algn="l">
              <a:spcBef>
                <a:spcPts val="0"/>
              </a:spcBef>
              <a:spcAft>
                <a:spcPts val="0"/>
              </a:spcAft>
              <a:buSzPct val="100000"/>
              <a:buChar char="■"/>
            </a:pPr>
            <a:r>
              <a:rPr lang="en" sz="1820"/>
              <a:t>Coastal Erosion</a:t>
            </a:r>
            <a:endParaRPr sz="1820"/>
          </a:p>
          <a:p>
            <a:pPr indent="-300831" lvl="2" marL="1371600" rtl="0" algn="l">
              <a:spcBef>
                <a:spcPts val="0"/>
              </a:spcBef>
              <a:spcAft>
                <a:spcPts val="0"/>
              </a:spcAft>
              <a:buSzPct val="100000"/>
              <a:buChar char="■"/>
            </a:pPr>
            <a:r>
              <a:rPr lang="en" sz="1820"/>
              <a:t>Increase in storm surges</a:t>
            </a:r>
            <a:endParaRPr sz="1820"/>
          </a:p>
          <a:p>
            <a:pPr indent="-300831" lvl="1" marL="914400" rtl="0" algn="l">
              <a:spcBef>
                <a:spcPts val="0"/>
              </a:spcBef>
              <a:spcAft>
                <a:spcPts val="0"/>
              </a:spcAft>
              <a:buSzPct val="100000"/>
              <a:buChar char="○"/>
            </a:pPr>
            <a:r>
              <a:rPr lang="en" sz="1820"/>
              <a:t>Chemical composition of the water can give information on ancient climate and atmospheric conditions</a:t>
            </a:r>
            <a:endParaRPr sz="1820"/>
          </a:p>
          <a:p>
            <a:pPr indent="0" lvl="0" marL="0" rtl="0" algn="l">
              <a:spcBef>
                <a:spcPts val="1200"/>
              </a:spcBef>
              <a:spcAft>
                <a:spcPts val="0"/>
              </a:spcAft>
              <a:buNone/>
            </a:pPr>
            <a:r>
              <a:rPr lang="en" sz="1979"/>
              <a:t>Antarctica is </a:t>
            </a:r>
            <a:r>
              <a:rPr lang="en" sz="1979"/>
              <a:t>very</a:t>
            </a:r>
            <a:r>
              <a:rPr lang="en" sz="1979"/>
              <a:t> cold, thus it preserves ancient information</a:t>
            </a:r>
            <a:endParaRPr sz="1979"/>
          </a:p>
          <a:p>
            <a:pPr indent="-300831" lvl="1" marL="914400" rtl="0" algn="l">
              <a:spcBef>
                <a:spcPts val="0"/>
              </a:spcBef>
              <a:spcAft>
                <a:spcPts val="0"/>
              </a:spcAft>
              <a:buSzPct val="100000"/>
              <a:buChar char="○"/>
            </a:pPr>
            <a:r>
              <a:rPr lang="en" sz="1820"/>
              <a:t>Lakes </a:t>
            </a:r>
            <a:r>
              <a:rPr lang="en" sz="1820"/>
              <a:t>contain</a:t>
            </a:r>
            <a:r>
              <a:rPr lang="en" sz="1820"/>
              <a:t> ancient microorganisms</a:t>
            </a:r>
            <a:endParaRPr sz="182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6" name="Google Shape;16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
        <p:nvSpPr>
          <p:cNvPr id="167" name="Google Shape;167;p25"/>
          <p:cNvSpPr txBox="1"/>
          <p:nvPr/>
        </p:nvSpPr>
        <p:spPr>
          <a:xfrm>
            <a:off x="311725" y="1023400"/>
            <a:ext cx="3622200" cy="25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2"/>
                </a:solidFill>
                <a:latin typeface="Roboto"/>
                <a:ea typeface="Roboto"/>
                <a:cs typeface="Roboto"/>
                <a:sym typeface="Roboto"/>
              </a:rPr>
              <a:t>This project does not have any clear ethical or societal impacts because it is located in an area of the world where very few humans reside. </a:t>
            </a:r>
            <a:endParaRPr>
              <a:solidFill>
                <a:schemeClr val="accent2"/>
              </a:solidFill>
              <a:latin typeface="Roboto"/>
              <a:ea typeface="Roboto"/>
              <a:cs typeface="Roboto"/>
              <a:sym typeface="Roboto"/>
            </a:endParaRPr>
          </a:p>
          <a:p>
            <a:pPr indent="0" lvl="0" marL="0" rtl="0" algn="l">
              <a:lnSpc>
                <a:spcPct val="115000"/>
              </a:lnSpc>
              <a:spcBef>
                <a:spcPts val="1200"/>
              </a:spcBef>
              <a:spcAft>
                <a:spcPts val="1200"/>
              </a:spcAft>
              <a:buNone/>
            </a:pPr>
            <a:r>
              <a:rPr lang="en">
                <a:solidFill>
                  <a:schemeClr val="accent2"/>
                </a:solidFill>
                <a:latin typeface="Roboto"/>
                <a:ea typeface="Roboto"/>
                <a:cs typeface="Roboto"/>
                <a:sym typeface="Roboto"/>
              </a:rPr>
              <a:t>There are two main impacts we can consider. The impact subglacial lakes have on climate change, and what we can do with knowing where these subglacial lakes are.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6"/>
          <p:cNvSpPr txBox="1"/>
          <p:nvPr/>
        </p:nvSpPr>
        <p:spPr>
          <a:xfrm>
            <a:off x="79750" y="1461975"/>
            <a:ext cx="8871600" cy="3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Depoorter, Mathieu A; Bamber, Jonathan L; Griggs, Jennifer; Lenaerts, Jan T M; Ligtenberg, Stefan R M; van den Broeke, Michiel R; Moholdt, Geir (2013): Antarctic masks (ice-shelves, ice-sheet, and islands), link to shape file. PANGAEA, </a:t>
            </a:r>
            <a:r>
              <a:rPr lang="en" sz="1300" u="sng">
                <a:solidFill>
                  <a:schemeClr val="hlink"/>
                </a:solidFill>
                <a:latin typeface="Roboto"/>
                <a:ea typeface="Roboto"/>
                <a:cs typeface="Roboto"/>
                <a:sym typeface="Roboto"/>
                <a:hlinkClick r:id="rId3"/>
              </a:rPr>
              <a:t>https://doi.org/10.1594/PANGAEA.819147</a:t>
            </a: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Livingstone, S.J., Li, Y., Rutishauser, A. et al. Subglacial lakes and their changing role in a warming climate. Nat Rev Earth Environ 3, 106–124 (2022). </a:t>
            </a:r>
            <a:r>
              <a:rPr lang="en" sz="1300" u="sng">
                <a:solidFill>
                  <a:schemeClr val="hlink"/>
                </a:solidFill>
                <a:latin typeface="Roboto"/>
                <a:ea typeface="Roboto"/>
                <a:cs typeface="Roboto"/>
                <a:sym typeface="Roboto"/>
                <a:hlinkClick r:id="rId4"/>
              </a:rPr>
              <a:t>https://doi.org/10.1038/s43017-021-00246-9</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Morlighem, M., Williams, C. N., Rignot, E., An, L., Arndt, J. E., Bamber, J. L., ... Zinglersen, K. B. (2017). BedMachine v3: Complete bed topography and ocean bathymetry mapping of Greenland from multibeam echo sounding combined with mass conservation. Geophysical Research Letters, 44, 11,051–11,061. </a:t>
            </a:r>
            <a:r>
              <a:rPr lang="en" sz="1300" u="sng">
                <a:solidFill>
                  <a:schemeClr val="hlink"/>
                </a:solidFill>
                <a:latin typeface="Roboto"/>
                <a:ea typeface="Roboto"/>
                <a:cs typeface="Roboto"/>
                <a:sym typeface="Roboto"/>
                <a:hlinkClick r:id="rId5"/>
              </a:rPr>
              <a:t>https://doi.org/10.1002/2017GL074954</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Sauthoff, Wilson. “Multi-mission altimetry of variable Antarctic active subglacial lake geometries and causal inference networks to inform geostatistics-based subglacial water modeling”. 2022.</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Gong D, Fan X, Li Y, Li B, Zhang N, Gromig R, Smith EC, Dummann W, Berger S, Eisen O, et al. Coring of Antarctic Subglacial Sediments. Journal of Marine Science and Engineering. 2019; 7(6):194. </a:t>
            </a:r>
            <a:r>
              <a:rPr lang="en" sz="1300" u="sng">
                <a:solidFill>
                  <a:schemeClr val="hlink"/>
                </a:solidFill>
                <a:latin typeface="Roboto"/>
                <a:ea typeface="Roboto"/>
                <a:cs typeface="Roboto"/>
                <a:sym typeface="Roboto"/>
                <a:hlinkClick r:id="rId6"/>
              </a:rPr>
              <a:t>https://doi.org/10.3390/jmse7060194</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359092" lvl="0" marL="457200" rtl="0" algn="l">
              <a:spcBef>
                <a:spcPts val="0"/>
              </a:spcBef>
              <a:spcAft>
                <a:spcPts val="0"/>
              </a:spcAft>
              <a:buSzPct val="100000"/>
              <a:buAutoNum type="arabicPeriod"/>
            </a:pPr>
            <a:r>
              <a:rPr lang="en" sz="2417"/>
              <a:t>Overview</a:t>
            </a:r>
            <a:endParaRPr sz="2417"/>
          </a:p>
          <a:p>
            <a:pPr indent="-359092" lvl="0" marL="457200" rtl="0" algn="l">
              <a:spcBef>
                <a:spcPts val="0"/>
              </a:spcBef>
              <a:spcAft>
                <a:spcPts val="0"/>
              </a:spcAft>
              <a:buSzPct val="100000"/>
              <a:buAutoNum type="arabicPeriod"/>
            </a:pPr>
            <a:r>
              <a:rPr lang="en" sz="2417"/>
              <a:t>Datasets</a:t>
            </a:r>
            <a:endParaRPr sz="2417"/>
          </a:p>
          <a:p>
            <a:pPr indent="-359092" lvl="1" marL="914400" rtl="0" algn="l">
              <a:spcBef>
                <a:spcPts val="0"/>
              </a:spcBef>
              <a:spcAft>
                <a:spcPts val="0"/>
              </a:spcAft>
              <a:buSzPct val="100000"/>
              <a:buAutoNum type="arabicPeriod"/>
            </a:pPr>
            <a:r>
              <a:rPr lang="en" sz="2417"/>
              <a:t>BedMachine Antarctica</a:t>
            </a:r>
            <a:endParaRPr sz="2417"/>
          </a:p>
          <a:p>
            <a:pPr indent="-359092" lvl="1" marL="914400" rtl="0" algn="l">
              <a:spcBef>
                <a:spcPts val="0"/>
              </a:spcBef>
              <a:spcAft>
                <a:spcPts val="0"/>
              </a:spcAft>
              <a:buSzPct val="100000"/>
              <a:buAutoNum type="arabicPeriod"/>
            </a:pPr>
            <a:r>
              <a:rPr lang="en" sz="2417"/>
              <a:t>Other</a:t>
            </a:r>
            <a:endParaRPr sz="2417"/>
          </a:p>
          <a:p>
            <a:pPr indent="-359092" lvl="0" marL="457200" rtl="0" algn="l">
              <a:spcBef>
                <a:spcPts val="0"/>
              </a:spcBef>
              <a:spcAft>
                <a:spcPts val="0"/>
              </a:spcAft>
              <a:buSzPct val="100000"/>
              <a:buAutoNum type="arabicPeriod"/>
            </a:pPr>
            <a:r>
              <a:rPr lang="en" sz="2417"/>
              <a:t>Data </a:t>
            </a:r>
            <a:r>
              <a:rPr lang="en" sz="2417"/>
              <a:t>Preprocessing</a:t>
            </a:r>
            <a:endParaRPr sz="2417"/>
          </a:p>
          <a:p>
            <a:pPr indent="-348297" lvl="1" marL="914400" rtl="0" algn="l">
              <a:spcBef>
                <a:spcPts val="0"/>
              </a:spcBef>
              <a:spcAft>
                <a:spcPts val="0"/>
              </a:spcAft>
              <a:buSzPct val="100000"/>
              <a:buAutoNum type="arabicPeriod"/>
            </a:pPr>
            <a:r>
              <a:rPr lang="en" sz="2217"/>
              <a:t>Visualize Lake Data</a:t>
            </a:r>
            <a:endParaRPr sz="2217"/>
          </a:p>
          <a:p>
            <a:pPr indent="-348297" lvl="1" marL="914400" rtl="0" algn="l">
              <a:spcBef>
                <a:spcPts val="0"/>
              </a:spcBef>
              <a:spcAft>
                <a:spcPts val="0"/>
              </a:spcAft>
              <a:buSzPct val="100000"/>
              <a:buAutoNum type="arabicPeriod"/>
            </a:pPr>
            <a:r>
              <a:rPr lang="en" sz="2217"/>
              <a:t>Scale the Data</a:t>
            </a:r>
            <a:endParaRPr sz="2217"/>
          </a:p>
          <a:p>
            <a:pPr indent="-348297" lvl="1" marL="914400" rtl="0" algn="l">
              <a:spcBef>
                <a:spcPts val="0"/>
              </a:spcBef>
              <a:spcAft>
                <a:spcPts val="0"/>
              </a:spcAft>
              <a:buSzPct val="100000"/>
              <a:buAutoNum type="arabicPeriod"/>
            </a:pPr>
            <a:r>
              <a:rPr lang="en" sz="2217"/>
              <a:t>Examine Features</a:t>
            </a:r>
            <a:endParaRPr sz="2217"/>
          </a:p>
          <a:p>
            <a:pPr indent="-359092" lvl="0" marL="457200" rtl="0" algn="l">
              <a:spcBef>
                <a:spcPts val="0"/>
              </a:spcBef>
              <a:spcAft>
                <a:spcPts val="0"/>
              </a:spcAft>
              <a:buSzPct val="100000"/>
              <a:buAutoNum type="arabicPeriod"/>
            </a:pPr>
            <a:r>
              <a:rPr lang="en" sz="2417"/>
              <a:t>Model Selection</a:t>
            </a:r>
            <a:endParaRPr sz="2417"/>
          </a:p>
          <a:p>
            <a:pPr indent="-359092" lvl="0" marL="457200" rtl="0" algn="l">
              <a:spcBef>
                <a:spcPts val="0"/>
              </a:spcBef>
              <a:spcAft>
                <a:spcPts val="0"/>
              </a:spcAft>
              <a:buSzPct val="100000"/>
              <a:buAutoNum type="arabicPeriod"/>
            </a:pPr>
            <a:r>
              <a:rPr lang="en" sz="2417"/>
              <a:t>Results and Evaluation</a:t>
            </a:r>
            <a:endParaRPr sz="2417"/>
          </a:p>
          <a:p>
            <a:pPr indent="-359092" lvl="0" marL="457200" rtl="0" algn="l">
              <a:spcBef>
                <a:spcPts val="0"/>
              </a:spcBef>
              <a:spcAft>
                <a:spcPts val="0"/>
              </a:spcAft>
              <a:buSzPct val="100000"/>
              <a:buAutoNum type="arabicPeriod"/>
            </a:pPr>
            <a:r>
              <a:rPr lang="en" sz="2417"/>
              <a:t>Future Work</a:t>
            </a:r>
            <a:endParaRPr sz="2417"/>
          </a:p>
          <a:p>
            <a:pPr indent="-359092" lvl="0" marL="457200" rtl="0" algn="l">
              <a:spcBef>
                <a:spcPts val="0"/>
              </a:spcBef>
              <a:spcAft>
                <a:spcPts val="0"/>
              </a:spcAft>
              <a:buSzPct val="100000"/>
              <a:buAutoNum type="arabicPeriod"/>
            </a:pPr>
            <a:r>
              <a:rPr lang="en" sz="2417"/>
              <a:t>Ethics</a:t>
            </a:r>
            <a:endParaRPr sz="2417"/>
          </a:p>
          <a:p>
            <a:pPr indent="-359092" lvl="0" marL="457200" rtl="0" algn="l">
              <a:spcBef>
                <a:spcPts val="0"/>
              </a:spcBef>
              <a:spcAft>
                <a:spcPts val="0"/>
              </a:spcAft>
              <a:buSzPct val="100000"/>
              <a:buAutoNum type="arabicPeriod"/>
            </a:pPr>
            <a:r>
              <a:rPr lang="en" sz="2417"/>
              <a:t>References</a:t>
            </a:r>
            <a:endParaRPr sz="2417"/>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9" name="Google Shape;79;p15"/>
          <p:cNvSpPr txBox="1"/>
          <p:nvPr>
            <p:ph idx="1" type="body"/>
          </p:nvPr>
        </p:nvSpPr>
        <p:spPr>
          <a:xfrm>
            <a:off x="4312825" y="49050"/>
            <a:ext cx="4831200" cy="428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Primary Dataset: BedMachine Antarctica v3</a:t>
            </a:r>
            <a:endParaRPr sz="1700"/>
          </a:p>
          <a:p>
            <a:pPr indent="-323850" lvl="1" marL="914400" rtl="0" algn="l">
              <a:spcBef>
                <a:spcPts val="0"/>
              </a:spcBef>
              <a:spcAft>
                <a:spcPts val="0"/>
              </a:spcAft>
              <a:buSzPts val="1500"/>
              <a:buChar char="○"/>
            </a:pPr>
            <a:r>
              <a:rPr lang="en" sz="1500"/>
              <a:t>Free, open source, dataset from NASA’s MEaSUREs program</a:t>
            </a:r>
            <a:endParaRPr sz="1500"/>
          </a:p>
          <a:p>
            <a:pPr indent="-323850" lvl="1" marL="914400" rtl="0" algn="l">
              <a:spcBef>
                <a:spcPts val="0"/>
              </a:spcBef>
              <a:spcAft>
                <a:spcPts val="0"/>
              </a:spcAft>
              <a:buSzPts val="1500"/>
              <a:buChar char="○"/>
            </a:pPr>
            <a:r>
              <a:rPr lang="en" sz="1500"/>
              <a:t>Can be accessed using a free EarthAccess account</a:t>
            </a:r>
            <a:endParaRPr sz="1500"/>
          </a:p>
          <a:p>
            <a:pPr indent="-323850" lvl="0" marL="457200" rtl="0" algn="l">
              <a:spcBef>
                <a:spcPts val="0"/>
              </a:spcBef>
              <a:spcAft>
                <a:spcPts val="0"/>
              </a:spcAft>
              <a:buSzPts val="1500"/>
              <a:buChar char="●"/>
            </a:pPr>
            <a:r>
              <a:rPr lang="en" sz="1500"/>
              <a:t>I am currently doing research in the Mines Glaciology Laboratory, so I am working with a dataset that relates to my research</a:t>
            </a:r>
            <a:endParaRPr sz="1500"/>
          </a:p>
          <a:p>
            <a:pPr indent="-336550" lvl="0" marL="457200" rtl="0" algn="l">
              <a:spcBef>
                <a:spcPts val="0"/>
              </a:spcBef>
              <a:spcAft>
                <a:spcPts val="0"/>
              </a:spcAft>
              <a:buSzPts val="1700"/>
              <a:buChar char="●"/>
            </a:pPr>
            <a:r>
              <a:rPr lang="en" sz="1700"/>
              <a:t>GOAL:</a:t>
            </a:r>
            <a:endParaRPr sz="1700"/>
          </a:p>
          <a:p>
            <a:pPr indent="-323850" lvl="1" marL="914400" rtl="0" algn="l">
              <a:spcBef>
                <a:spcPts val="0"/>
              </a:spcBef>
              <a:spcAft>
                <a:spcPts val="0"/>
              </a:spcAft>
              <a:buSzPts val="1500"/>
              <a:buChar char="○"/>
            </a:pPr>
            <a:r>
              <a:rPr lang="en" sz="1500"/>
              <a:t>Determine what hydrological features from the dataset help predict the existence of a subglacial lake</a:t>
            </a:r>
            <a:endParaRPr sz="1500"/>
          </a:p>
          <a:p>
            <a:pPr indent="-336550" lvl="0" marL="457200" rtl="0" algn="l">
              <a:spcBef>
                <a:spcPts val="0"/>
              </a:spcBef>
              <a:spcAft>
                <a:spcPts val="0"/>
              </a:spcAft>
              <a:buSzPts val="1700"/>
              <a:buChar char="●"/>
            </a:pPr>
            <a:r>
              <a:rPr lang="en" sz="1700"/>
              <a:t>IDEA:</a:t>
            </a:r>
            <a:endParaRPr sz="1700"/>
          </a:p>
          <a:p>
            <a:pPr indent="-323850" lvl="1" marL="914400" rtl="0" algn="l">
              <a:spcBef>
                <a:spcPts val="0"/>
              </a:spcBef>
              <a:spcAft>
                <a:spcPts val="0"/>
              </a:spcAft>
              <a:buSzPts val="1500"/>
              <a:buChar char="○"/>
            </a:pPr>
            <a:r>
              <a:rPr lang="en" sz="1500"/>
              <a:t>Given a list of confirmed subglacial lakes and a list of non-lakes, use a machine learning model to predict whether an area or point is a lake or not, given the features from BedMachine  </a:t>
            </a:r>
            <a:endParaRPr sz="1500"/>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5"/>
          <p:cNvPicPr preferRelativeResize="0"/>
          <p:nvPr/>
        </p:nvPicPr>
        <p:blipFill>
          <a:blip r:embed="rId3">
            <a:alphaModFix/>
          </a:blip>
          <a:stretch>
            <a:fillRect/>
          </a:stretch>
        </p:blipFill>
        <p:spPr>
          <a:xfrm>
            <a:off x="424463" y="1536475"/>
            <a:ext cx="3361375" cy="295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2.1 - BedMachine Antarctica</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00"/>
              <a:t>Features of Interest:</a:t>
            </a:r>
            <a:endParaRPr b="1" sz="1900"/>
          </a:p>
          <a:p>
            <a:pPr indent="0" lvl="0" marL="0" rtl="0" algn="l">
              <a:spcBef>
                <a:spcPts val="1200"/>
              </a:spcBef>
              <a:spcAft>
                <a:spcPts val="0"/>
              </a:spcAft>
              <a:buNone/>
            </a:pPr>
            <a:r>
              <a:rPr lang="en" sz="1500"/>
              <a:t>Bed - Represents the </a:t>
            </a:r>
            <a:r>
              <a:rPr lang="en" sz="1500"/>
              <a:t>elevation</a:t>
            </a:r>
            <a:r>
              <a:rPr lang="en" sz="1500"/>
              <a:t> of the sediment or bedrock beneath the ice/glacier.</a:t>
            </a:r>
            <a:endParaRPr sz="1500"/>
          </a:p>
          <a:p>
            <a:pPr indent="0" lvl="0" marL="0" rtl="0" algn="l">
              <a:spcBef>
                <a:spcPts val="1200"/>
              </a:spcBef>
              <a:spcAft>
                <a:spcPts val="0"/>
              </a:spcAft>
              <a:buNone/>
            </a:pPr>
            <a:r>
              <a:rPr lang="en" sz="1500"/>
              <a:t>Firn - Stage between snow and glacial ice where past snowfall is compacted down. The value in meters is the height of this layer. </a:t>
            </a:r>
            <a:endParaRPr sz="1500"/>
          </a:p>
          <a:p>
            <a:pPr indent="0" lvl="0" marL="0" rtl="0" algn="l">
              <a:spcBef>
                <a:spcPts val="1200"/>
              </a:spcBef>
              <a:spcAft>
                <a:spcPts val="0"/>
              </a:spcAft>
              <a:buNone/>
            </a:pPr>
            <a:r>
              <a:rPr lang="en" sz="1500"/>
              <a:t>Surface - Elevation of the ice surface in meters, which is the highest point of ice above the bedrock or sediment.</a:t>
            </a:r>
            <a:endParaRPr sz="1500"/>
          </a:p>
          <a:p>
            <a:pPr indent="0" lvl="0" marL="0" rtl="0" algn="l">
              <a:spcBef>
                <a:spcPts val="1200"/>
              </a:spcBef>
              <a:spcAft>
                <a:spcPts val="0"/>
              </a:spcAft>
              <a:buNone/>
            </a:pPr>
            <a:r>
              <a:rPr lang="en" sz="1500"/>
              <a:t>Thickness - The thickness of our ice in meters</a:t>
            </a:r>
            <a:endParaRPr sz="1500"/>
          </a:p>
          <a:p>
            <a:pPr indent="0" lvl="0" marL="0" rtl="0" algn="l">
              <a:spcBef>
                <a:spcPts val="1200"/>
              </a:spcBef>
              <a:spcAft>
                <a:spcPts val="1200"/>
              </a:spcAft>
              <a:buNone/>
            </a:pPr>
            <a:r>
              <a:rPr lang="en" sz="1500"/>
              <a:t>X, y - Values are Antarctic Polar Stereographic coordinates of our features</a:t>
            </a:r>
            <a:endParaRPr sz="1500"/>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pic>
        <p:nvPicPr>
          <p:cNvPr id="89" name="Google Shape;89;p16"/>
          <p:cNvPicPr preferRelativeResize="0"/>
          <p:nvPr/>
        </p:nvPicPr>
        <p:blipFill>
          <a:blip r:embed="rId3">
            <a:alphaModFix/>
          </a:blip>
          <a:stretch>
            <a:fillRect/>
          </a:stretch>
        </p:blipFill>
        <p:spPr>
          <a:xfrm>
            <a:off x="311725" y="1673599"/>
            <a:ext cx="3782625" cy="238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2.2 - Other Datasets</a:t>
            </a:r>
            <a:endParaRPr/>
          </a:p>
        </p:txBody>
      </p:sp>
      <p:sp>
        <p:nvSpPr>
          <p:cNvPr id="95" name="Google Shape;95;p17"/>
          <p:cNvSpPr txBox="1"/>
          <p:nvPr>
            <p:ph idx="1" type="body"/>
          </p:nvPr>
        </p:nvSpPr>
        <p:spPr>
          <a:xfrm>
            <a:off x="4618075" y="46525"/>
            <a:ext cx="4166400" cy="469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672"/>
              <a:t>Targets</a:t>
            </a:r>
            <a:endParaRPr sz="1672"/>
          </a:p>
          <a:p>
            <a:pPr indent="0" lvl="0" marL="0" rtl="0" algn="l">
              <a:lnSpc>
                <a:spcPct val="95000"/>
              </a:lnSpc>
              <a:spcBef>
                <a:spcPts val="1200"/>
              </a:spcBef>
              <a:spcAft>
                <a:spcPts val="0"/>
              </a:spcAft>
              <a:buSzPts val="1018"/>
              <a:buNone/>
            </a:pPr>
            <a:r>
              <a:rPr lang="en" sz="1402"/>
              <a:t>Subglacial Lake CSV* - </a:t>
            </a:r>
            <a:endParaRPr sz="1402"/>
          </a:p>
          <a:p>
            <a:pPr indent="0" lvl="0" marL="457200" rtl="0" algn="l">
              <a:lnSpc>
                <a:spcPct val="95000"/>
              </a:lnSpc>
              <a:spcBef>
                <a:spcPts val="0"/>
              </a:spcBef>
              <a:spcAft>
                <a:spcPts val="0"/>
              </a:spcAft>
              <a:buSzPts val="1018"/>
              <a:buNone/>
            </a:pPr>
            <a:r>
              <a:rPr lang="en" sz="1402"/>
              <a:t>Contains areas represented by polygons in Antarctic Polar Stereographic coordinates, along with names and citations of who discovered and published the lakes.</a:t>
            </a:r>
            <a:endParaRPr sz="1402"/>
          </a:p>
          <a:p>
            <a:pPr indent="0" lvl="0" marL="45720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rPr lang="en" sz="1402"/>
              <a:t>Non-subglacial Lake CSV* - </a:t>
            </a:r>
            <a:endParaRPr sz="1402"/>
          </a:p>
          <a:p>
            <a:pPr indent="0" lvl="0" marL="457200" rtl="0" algn="l">
              <a:lnSpc>
                <a:spcPct val="95000"/>
              </a:lnSpc>
              <a:spcBef>
                <a:spcPts val="0"/>
              </a:spcBef>
              <a:spcAft>
                <a:spcPts val="0"/>
              </a:spcAft>
              <a:buSzPts val="1018"/>
              <a:buNone/>
            </a:pPr>
            <a:r>
              <a:rPr lang="en" sz="1402"/>
              <a:t>Contains Antarctic Polar Stereographic POINT(x, y) coordinates of non-subglacial lakes.</a:t>
            </a:r>
            <a:endParaRPr sz="1402"/>
          </a:p>
          <a:p>
            <a:pPr indent="0" lvl="0" marL="457200" rtl="0" algn="l">
              <a:lnSpc>
                <a:spcPct val="95000"/>
              </a:lnSpc>
              <a:spcBef>
                <a:spcPts val="0"/>
              </a:spcBef>
              <a:spcAft>
                <a:spcPts val="0"/>
              </a:spcAft>
              <a:buSzPts val="1018"/>
              <a:buNone/>
            </a:pPr>
            <a:r>
              <a:rPr lang="en" sz="1402"/>
              <a:t>The lake points were chosen by taking a simple random sample of Antarctica with confirmed and suspected lake areas removed.</a:t>
            </a:r>
            <a:endParaRPr sz="1402"/>
          </a:p>
          <a:p>
            <a:pPr indent="0" lvl="0" marL="0" rtl="0" algn="l">
              <a:lnSpc>
                <a:spcPct val="95000"/>
              </a:lnSpc>
              <a:spcBef>
                <a:spcPts val="1200"/>
              </a:spcBef>
              <a:spcAft>
                <a:spcPts val="0"/>
              </a:spcAft>
              <a:buSzPts val="1018"/>
              <a:buNone/>
            </a:pPr>
            <a:r>
              <a:rPr lang="en" sz="1402"/>
              <a:t>Grounding Line -</a:t>
            </a:r>
            <a:endParaRPr sz="1402"/>
          </a:p>
          <a:p>
            <a:pPr indent="0" lvl="0" marL="457200" rtl="0" algn="l">
              <a:lnSpc>
                <a:spcPct val="95000"/>
              </a:lnSpc>
              <a:spcBef>
                <a:spcPts val="0"/>
              </a:spcBef>
              <a:spcAft>
                <a:spcPts val="0"/>
              </a:spcAft>
              <a:buSzPts val="1018"/>
              <a:buNone/>
            </a:pPr>
            <a:r>
              <a:rPr lang="en" sz="1402"/>
              <a:t>Antarctica has land ice and sea ice, subglacial lakes only exist under land ice so we need to limit/clip our BedMachine values to the grounding line.</a:t>
            </a:r>
            <a:endParaRPr sz="1402"/>
          </a:p>
          <a:p>
            <a:pPr indent="0" lvl="0" marL="0" rtl="0" algn="l">
              <a:lnSpc>
                <a:spcPct val="95000"/>
              </a:lnSpc>
              <a:spcBef>
                <a:spcPts val="1200"/>
              </a:spcBef>
              <a:spcAft>
                <a:spcPts val="1200"/>
              </a:spcAft>
              <a:buSzPts val="1018"/>
              <a:buNone/>
            </a:pPr>
            <a:r>
              <a:rPr lang="en" sz="1402"/>
              <a:t>*Obtained from code written by my research advisor, Wilson Sauthoff</a:t>
            </a:r>
            <a:endParaRPr sz="1402"/>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3.1</a:t>
            </a:r>
            <a:r>
              <a:rPr lang="en"/>
              <a:t>- </a:t>
            </a:r>
            <a:r>
              <a:rPr lang="en"/>
              <a:t>Visualize Lake Data</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8"/>
          <p:cNvPicPr preferRelativeResize="0"/>
          <p:nvPr/>
        </p:nvPicPr>
        <p:blipFill>
          <a:blip r:embed="rId3">
            <a:alphaModFix/>
          </a:blip>
          <a:stretch>
            <a:fillRect/>
          </a:stretch>
        </p:blipFill>
        <p:spPr>
          <a:xfrm>
            <a:off x="4363775" y="1272100"/>
            <a:ext cx="4408725" cy="3306550"/>
          </a:xfrm>
          <a:prstGeom prst="rect">
            <a:avLst/>
          </a:prstGeom>
          <a:noFill/>
          <a:ln>
            <a:noFill/>
          </a:ln>
        </p:spPr>
      </p:pic>
      <p:pic>
        <p:nvPicPr>
          <p:cNvPr id="104" name="Google Shape;104;p18"/>
          <p:cNvPicPr preferRelativeResize="0"/>
          <p:nvPr/>
        </p:nvPicPr>
        <p:blipFill>
          <a:blip r:embed="rId4">
            <a:alphaModFix/>
          </a:blip>
          <a:stretch>
            <a:fillRect/>
          </a:stretch>
        </p:blipFill>
        <p:spPr>
          <a:xfrm>
            <a:off x="557775" y="1300300"/>
            <a:ext cx="3362974" cy="3306550"/>
          </a:xfrm>
          <a:prstGeom prst="rect">
            <a:avLst/>
          </a:prstGeom>
          <a:noFill/>
          <a:ln>
            <a:noFill/>
          </a:ln>
        </p:spPr>
      </p:pic>
      <p:sp>
        <p:nvSpPr>
          <p:cNvPr id="105" name="Google Shape;105;p18"/>
          <p:cNvSpPr txBox="1"/>
          <p:nvPr/>
        </p:nvSpPr>
        <p:spPr>
          <a:xfrm>
            <a:off x="1524813" y="4527100"/>
            <a:ext cx="14289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Non-Lake Points</a:t>
            </a:r>
            <a:endParaRPr sz="1300">
              <a:solidFill>
                <a:schemeClr val="dk2"/>
              </a:solidFill>
              <a:latin typeface="Roboto"/>
              <a:ea typeface="Roboto"/>
              <a:cs typeface="Roboto"/>
              <a:sym typeface="Roboto"/>
            </a:endParaRPr>
          </a:p>
        </p:txBody>
      </p:sp>
      <p:sp>
        <p:nvSpPr>
          <p:cNvPr id="106" name="Google Shape;106;p18"/>
          <p:cNvSpPr txBox="1"/>
          <p:nvPr/>
        </p:nvSpPr>
        <p:spPr>
          <a:xfrm>
            <a:off x="5853688" y="4527100"/>
            <a:ext cx="14289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Lake Points</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3.2 </a:t>
            </a:r>
            <a:r>
              <a:rPr lang="en"/>
              <a:t>- </a:t>
            </a:r>
            <a:r>
              <a:rPr lang="en"/>
              <a:t>Scale the Data</a:t>
            </a:r>
            <a:endParaRPr/>
          </a:p>
          <a:p>
            <a:pPr indent="0" lvl="0" marL="0" rtl="0" algn="l">
              <a:spcBef>
                <a:spcPts val="0"/>
              </a:spcBef>
              <a:spcAft>
                <a:spcPts val="0"/>
              </a:spcAft>
              <a:buNone/>
            </a:pPr>
            <a:r>
              <a:t/>
            </a:r>
            <a:endParaRPr/>
          </a:p>
        </p:txBody>
      </p:sp>
      <p:sp>
        <p:nvSpPr>
          <p:cNvPr id="112" name="Google Shape;112;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Looking at the features we see each has a very different range.</a:t>
            </a:r>
            <a:endParaRPr sz="1500"/>
          </a:p>
          <a:p>
            <a:pPr indent="0" lvl="0" marL="0" rtl="0" algn="l">
              <a:spcBef>
                <a:spcPts val="1200"/>
              </a:spcBef>
              <a:spcAft>
                <a:spcPts val="1200"/>
              </a:spcAft>
              <a:buNone/>
            </a:pPr>
            <a:r>
              <a:t/>
            </a:r>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9"/>
          <p:cNvSpPr txBox="1"/>
          <p:nvPr>
            <p:ph idx="2" type="body"/>
          </p:nvPr>
        </p:nvSpPr>
        <p:spPr>
          <a:xfrm>
            <a:off x="4798125" y="1355825"/>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After applying a standard scaler transformation, we get the new range for our features.</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graphicFrame>
        <p:nvGraphicFramePr>
          <p:cNvPr id="115" name="Google Shape;115;p19"/>
          <p:cNvGraphicFramePr/>
          <p:nvPr/>
        </p:nvGraphicFramePr>
        <p:xfrm>
          <a:off x="165750" y="2223950"/>
          <a:ext cx="3000000" cy="3000000"/>
        </p:xfrm>
        <a:graphic>
          <a:graphicData uri="http://schemas.openxmlformats.org/drawingml/2006/table">
            <a:tbl>
              <a:tblPr>
                <a:noFill/>
                <a:tableStyleId>{C19C1D0F-E175-4431-9AE2-F9C8D06A6C9F}</a:tableStyleId>
              </a:tblPr>
              <a:tblGrid>
                <a:gridCol w="1452300"/>
                <a:gridCol w="1452300"/>
                <a:gridCol w="1452300"/>
              </a:tblGrid>
              <a:tr h="410925">
                <a:tc>
                  <a:txBody>
                    <a:bodyPr/>
                    <a:lstStyle/>
                    <a:p>
                      <a:pPr indent="0" lvl="0" marL="0" rtl="0" algn="l">
                        <a:spcBef>
                          <a:spcPts val="0"/>
                        </a:spcBef>
                        <a:spcAft>
                          <a:spcPts val="0"/>
                        </a:spcAft>
                        <a:buNone/>
                      </a:pPr>
                      <a:r>
                        <a:rPr lang="en"/>
                        <a:t>Feature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Min Value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Max Value</a:t>
                      </a:r>
                      <a:endParaRPr/>
                    </a:p>
                  </a:txBody>
                  <a:tcPr marT="91425" marB="91425" marR="91425" marL="91425">
                    <a:solidFill>
                      <a:srgbClr val="9FC5E8"/>
                    </a:solidFill>
                  </a:tcPr>
                </a:tc>
              </a:tr>
              <a:tr h="410925">
                <a:tc>
                  <a:txBody>
                    <a:bodyPr/>
                    <a:lstStyle/>
                    <a:p>
                      <a:pPr indent="0" lvl="0" marL="0" rtl="0" algn="l">
                        <a:spcBef>
                          <a:spcPts val="0"/>
                        </a:spcBef>
                        <a:spcAft>
                          <a:spcPts val="0"/>
                        </a:spcAft>
                        <a:buNone/>
                      </a:pPr>
                      <a:r>
                        <a:rPr lang="en"/>
                        <a:t>Firn</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38.092</a:t>
                      </a:r>
                      <a:endParaRPr/>
                    </a:p>
                  </a:txBody>
                  <a:tcPr marT="91425" marB="91425" marR="91425" marL="91425"/>
                </a:tc>
              </a:tr>
              <a:tr h="632200">
                <a:tc>
                  <a:txBody>
                    <a:bodyPr/>
                    <a:lstStyle/>
                    <a:p>
                      <a:pPr indent="0" lvl="0" marL="0" rtl="0" algn="l">
                        <a:spcBef>
                          <a:spcPts val="0"/>
                        </a:spcBef>
                        <a:spcAft>
                          <a:spcPts val="0"/>
                        </a:spcAft>
                        <a:buNone/>
                      </a:pPr>
                      <a:r>
                        <a:rPr lang="en"/>
                        <a:t>Ice Surface Elevation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68.641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3967.425</a:t>
                      </a:r>
                      <a:endParaRPr/>
                    </a:p>
                  </a:txBody>
                  <a:tcPr marT="91425" marB="91425" marR="91425" marL="91425">
                    <a:solidFill>
                      <a:srgbClr val="CFE2F3"/>
                    </a:solidFill>
                  </a:tcPr>
                </a:tc>
              </a:tr>
              <a:tr h="410925">
                <a:tc>
                  <a:txBody>
                    <a:bodyPr/>
                    <a:lstStyle/>
                    <a:p>
                      <a:pPr indent="0" lvl="0" marL="0" rtl="0" algn="l">
                        <a:spcBef>
                          <a:spcPts val="0"/>
                        </a:spcBef>
                        <a:spcAft>
                          <a:spcPts val="0"/>
                        </a:spcAft>
                        <a:buNone/>
                      </a:pPr>
                      <a:r>
                        <a:rPr lang="en"/>
                        <a:t>Ice Thickness</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4126.224</a:t>
                      </a:r>
                      <a:endParaRPr/>
                    </a:p>
                  </a:txBody>
                  <a:tcPr marT="91425" marB="91425" marR="91425" marL="91425"/>
                </a:tc>
              </a:tr>
              <a:tr h="410925">
                <a:tc>
                  <a:txBody>
                    <a:bodyPr/>
                    <a:lstStyle/>
                    <a:p>
                      <a:pPr indent="0" lvl="0" marL="0" rtl="0" algn="l">
                        <a:spcBef>
                          <a:spcPts val="0"/>
                        </a:spcBef>
                        <a:spcAft>
                          <a:spcPts val="0"/>
                        </a:spcAft>
                        <a:buNone/>
                      </a:pPr>
                      <a:r>
                        <a:rPr lang="en"/>
                        <a:t>Bed Elevation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-2394.072</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2527.325</a:t>
                      </a:r>
                      <a:endParaRPr/>
                    </a:p>
                  </a:txBody>
                  <a:tcPr marT="91425" marB="91425" marR="91425" marL="91425">
                    <a:solidFill>
                      <a:srgbClr val="CFE2F3"/>
                    </a:solidFill>
                  </a:tcPr>
                </a:tc>
              </a:tr>
            </a:tbl>
          </a:graphicData>
        </a:graphic>
      </p:graphicFrame>
      <p:graphicFrame>
        <p:nvGraphicFramePr>
          <p:cNvPr id="116" name="Google Shape;116;p19"/>
          <p:cNvGraphicFramePr/>
          <p:nvPr/>
        </p:nvGraphicFramePr>
        <p:xfrm>
          <a:off x="4679600" y="2223938"/>
          <a:ext cx="3000000" cy="3000000"/>
        </p:xfrm>
        <a:graphic>
          <a:graphicData uri="http://schemas.openxmlformats.org/drawingml/2006/table">
            <a:tbl>
              <a:tblPr>
                <a:noFill/>
                <a:tableStyleId>{C19C1D0F-E175-4431-9AE2-F9C8D06A6C9F}</a:tableStyleId>
              </a:tblPr>
              <a:tblGrid>
                <a:gridCol w="1430600"/>
                <a:gridCol w="1430600"/>
                <a:gridCol w="1430600"/>
              </a:tblGrid>
              <a:tr h="410150">
                <a:tc>
                  <a:txBody>
                    <a:bodyPr/>
                    <a:lstStyle/>
                    <a:p>
                      <a:pPr indent="0" lvl="0" marL="0" rtl="0" algn="l">
                        <a:spcBef>
                          <a:spcPts val="0"/>
                        </a:spcBef>
                        <a:spcAft>
                          <a:spcPts val="0"/>
                        </a:spcAft>
                        <a:buNone/>
                      </a:pPr>
                      <a:r>
                        <a:rPr lang="en"/>
                        <a:t>Feature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Min Value</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Max Value</a:t>
                      </a:r>
                      <a:endParaRPr/>
                    </a:p>
                  </a:txBody>
                  <a:tcPr marT="91425" marB="91425" marR="91425" marL="91425">
                    <a:solidFill>
                      <a:srgbClr val="9FC5E8"/>
                    </a:solidFill>
                  </a:tcPr>
                </a:tc>
              </a:tr>
              <a:tr h="414475">
                <a:tc>
                  <a:txBody>
                    <a:bodyPr/>
                    <a:lstStyle/>
                    <a:p>
                      <a:pPr indent="0" lvl="0" marL="0" rtl="0" algn="l">
                        <a:spcBef>
                          <a:spcPts val="0"/>
                        </a:spcBef>
                        <a:spcAft>
                          <a:spcPts val="0"/>
                        </a:spcAft>
                        <a:buNone/>
                      </a:pPr>
                      <a:r>
                        <a:rPr lang="en"/>
                        <a:t>Firn</a:t>
                      </a:r>
                      <a:endParaRPr/>
                    </a:p>
                  </a:txBody>
                  <a:tcPr marT="91425" marB="91425" marR="91425" marL="91425"/>
                </a:tc>
                <a:tc>
                  <a:txBody>
                    <a:bodyPr/>
                    <a:lstStyle/>
                    <a:p>
                      <a:pPr indent="0" lvl="0" marL="0" rtl="0" algn="l">
                        <a:spcBef>
                          <a:spcPts val="0"/>
                        </a:spcBef>
                        <a:spcAft>
                          <a:spcPts val="0"/>
                        </a:spcAft>
                        <a:buNone/>
                      </a:pPr>
                      <a:r>
                        <a:rPr lang="en"/>
                        <a:t>-3.380</a:t>
                      </a:r>
                      <a:endParaRPr/>
                    </a:p>
                  </a:txBody>
                  <a:tcPr marT="91425" marB="91425" marR="91425" marL="91425"/>
                </a:tc>
                <a:tc>
                  <a:txBody>
                    <a:bodyPr/>
                    <a:lstStyle/>
                    <a:p>
                      <a:pPr indent="0" lvl="0" marL="0" rtl="0" algn="l">
                        <a:spcBef>
                          <a:spcPts val="0"/>
                        </a:spcBef>
                        <a:spcAft>
                          <a:spcPts val="0"/>
                        </a:spcAft>
                        <a:buNone/>
                      </a:pPr>
                      <a:r>
                        <a:rPr lang="en"/>
                        <a:t>2.335</a:t>
                      </a:r>
                      <a:endParaRPr/>
                    </a:p>
                  </a:txBody>
                  <a:tcPr marT="91425" marB="91425" marR="91425" marL="91425"/>
                </a:tc>
              </a:tr>
              <a:tr h="631000">
                <a:tc>
                  <a:txBody>
                    <a:bodyPr/>
                    <a:lstStyle/>
                    <a:p>
                      <a:pPr indent="0" lvl="0" marL="0" rtl="0" algn="l">
                        <a:spcBef>
                          <a:spcPts val="0"/>
                        </a:spcBef>
                        <a:spcAft>
                          <a:spcPts val="0"/>
                        </a:spcAft>
                        <a:buNone/>
                      </a:pPr>
                      <a:r>
                        <a:rPr lang="en"/>
                        <a:t>Ice Surface Elevation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-1.837</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1.986</a:t>
                      </a:r>
                      <a:endParaRPr/>
                    </a:p>
                  </a:txBody>
                  <a:tcPr marT="91425" marB="91425" marR="91425" marL="91425">
                    <a:solidFill>
                      <a:srgbClr val="CFE2F3"/>
                    </a:solidFill>
                  </a:tcPr>
                </a:tc>
              </a:tr>
              <a:tr h="410150">
                <a:tc>
                  <a:txBody>
                    <a:bodyPr/>
                    <a:lstStyle/>
                    <a:p>
                      <a:pPr indent="0" lvl="0" marL="0" rtl="0" algn="l">
                        <a:spcBef>
                          <a:spcPts val="0"/>
                        </a:spcBef>
                        <a:spcAft>
                          <a:spcPts val="0"/>
                        </a:spcAft>
                        <a:buNone/>
                      </a:pPr>
                      <a:r>
                        <a:rPr lang="en"/>
                        <a:t>Ice Thickness</a:t>
                      </a:r>
                      <a:endParaRPr/>
                    </a:p>
                  </a:txBody>
                  <a:tcPr marT="91425" marB="91425" marR="91425" marL="91425"/>
                </a:tc>
                <a:tc>
                  <a:txBody>
                    <a:bodyPr/>
                    <a:lstStyle/>
                    <a:p>
                      <a:pPr indent="0" lvl="0" marL="0" rtl="0" algn="l">
                        <a:spcBef>
                          <a:spcPts val="0"/>
                        </a:spcBef>
                        <a:spcAft>
                          <a:spcPts val="0"/>
                        </a:spcAft>
                        <a:buNone/>
                      </a:pPr>
                      <a:r>
                        <a:rPr lang="en"/>
                        <a:t>-2.334</a:t>
                      </a:r>
                      <a:endParaRPr/>
                    </a:p>
                  </a:txBody>
                  <a:tcPr marT="91425" marB="91425" marR="91425" marL="91425"/>
                </a:tc>
                <a:tc>
                  <a:txBody>
                    <a:bodyPr/>
                    <a:lstStyle/>
                    <a:p>
                      <a:pPr indent="0" lvl="0" marL="0" rtl="0" algn="l">
                        <a:spcBef>
                          <a:spcPts val="0"/>
                        </a:spcBef>
                        <a:spcAft>
                          <a:spcPts val="0"/>
                        </a:spcAft>
                        <a:buNone/>
                      </a:pPr>
                      <a:r>
                        <a:rPr lang="en"/>
                        <a:t>2.072</a:t>
                      </a:r>
                      <a:endParaRPr/>
                    </a:p>
                  </a:txBody>
                  <a:tcPr marT="91425" marB="91425" marR="91425" marL="91425"/>
                </a:tc>
              </a:tr>
              <a:tr h="410150">
                <a:tc>
                  <a:txBody>
                    <a:bodyPr/>
                    <a:lstStyle/>
                    <a:p>
                      <a:pPr indent="0" lvl="0" marL="0" rtl="0" algn="l">
                        <a:spcBef>
                          <a:spcPts val="0"/>
                        </a:spcBef>
                        <a:spcAft>
                          <a:spcPts val="0"/>
                        </a:spcAft>
                        <a:buNone/>
                      </a:pPr>
                      <a:r>
                        <a:rPr lang="en"/>
                        <a:t>Bed Elevation</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-2.801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3.614</a:t>
                      </a:r>
                      <a:endParaRPr/>
                    </a:p>
                  </a:txBody>
                  <a:tcPr marT="91425" marB="91425" marR="91425" marL="91425">
                    <a:solidFill>
                      <a:srgbClr val="CFE2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3.3 - Examine Features (1)</a:t>
            </a:r>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0"/>
          <p:cNvPicPr preferRelativeResize="0"/>
          <p:nvPr/>
        </p:nvPicPr>
        <p:blipFill>
          <a:blip r:embed="rId3">
            <a:alphaModFix/>
          </a:blip>
          <a:stretch>
            <a:fillRect/>
          </a:stretch>
        </p:blipFill>
        <p:spPr>
          <a:xfrm>
            <a:off x="311725" y="1483000"/>
            <a:ext cx="4642450" cy="3481825"/>
          </a:xfrm>
          <a:prstGeom prst="rect">
            <a:avLst/>
          </a:prstGeom>
          <a:noFill/>
          <a:ln>
            <a:noFill/>
          </a:ln>
        </p:spPr>
      </p:pic>
      <p:sp>
        <p:nvSpPr>
          <p:cNvPr id="124" name="Google Shape;124;p20"/>
          <p:cNvSpPr txBox="1"/>
          <p:nvPr/>
        </p:nvSpPr>
        <p:spPr>
          <a:xfrm>
            <a:off x="4894225" y="1677113"/>
            <a:ext cx="3938100" cy="30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Each horizontal line represents a lake (0 value) and nonlake (1 value).</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There is still overlap between lakes and non-lakes, however the range of values for non-lakes is larger than the range for lakes.</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Firn value might be an indicator of a subglacial lake, but it is clear that firn value alone cannot accurately classify a lake.</a:t>
            </a:r>
            <a:endParaRPr sz="15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3.3 </a:t>
            </a:r>
            <a:r>
              <a:rPr lang="en"/>
              <a:t>- Examine Features (2) </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1"/>
          <p:cNvPicPr preferRelativeResize="0"/>
          <p:nvPr/>
        </p:nvPicPr>
        <p:blipFill rotWithShape="1">
          <a:blip r:embed="rId3">
            <a:alphaModFix/>
          </a:blip>
          <a:srcRect b="9859" l="12731" r="6434" t="8521"/>
          <a:stretch/>
        </p:blipFill>
        <p:spPr>
          <a:xfrm>
            <a:off x="0" y="1451188"/>
            <a:ext cx="3255950" cy="3287650"/>
          </a:xfrm>
          <a:prstGeom prst="rect">
            <a:avLst/>
          </a:prstGeom>
          <a:noFill/>
          <a:ln>
            <a:noFill/>
          </a:ln>
        </p:spPr>
      </p:pic>
      <p:pic>
        <p:nvPicPr>
          <p:cNvPr id="132" name="Google Shape;132;p21"/>
          <p:cNvPicPr preferRelativeResize="0"/>
          <p:nvPr/>
        </p:nvPicPr>
        <p:blipFill rotWithShape="1">
          <a:blip r:embed="rId4">
            <a:alphaModFix/>
          </a:blip>
          <a:srcRect b="1625" l="1745" r="7830" t="4951"/>
          <a:stretch/>
        </p:blipFill>
        <p:spPr>
          <a:xfrm>
            <a:off x="5231221" y="1668075"/>
            <a:ext cx="3912779" cy="3032050"/>
          </a:xfrm>
          <a:prstGeom prst="rect">
            <a:avLst/>
          </a:prstGeom>
          <a:noFill/>
          <a:ln>
            <a:noFill/>
          </a:ln>
        </p:spPr>
      </p:pic>
      <p:sp>
        <p:nvSpPr>
          <p:cNvPr id="133" name="Google Shape;133;p21"/>
          <p:cNvSpPr txBox="1"/>
          <p:nvPr/>
        </p:nvSpPr>
        <p:spPr>
          <a:xfrm>
            <a:off x="3153125" y="2056375"/>
            <a:ext cx="2078100" cy="21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Both show a linear relationship between the feature values.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Some overlap between lakes and non-lakes, but there seems to be two </a:t>
            </a:r>
            <a:r>
              <a:rPr lang="en">
                <a:solidFill>
                  <a:schemeClr val="dk2"/>
                </a:solidFill>
                <a:latin typeface="Roboto"/>
                <a:ea typeface="Roboto"/>
                <a:cs typeface="Roboto"/>
                <a:sym typeface="Roboto"/>
              </a:rPr>
              <a:t>separate</a:t>
            </a:r>
            <a:r>
              <a:rPr lang="en">
                <a:solidFill>
                  <a:schemeClr val="dk2"/>
                </a:solidFill>
                <a:latin typeface="Roboto"/>
                <a:ea typeface="Roboto"/>
                <a:cs typeface="Roboto"/>
                <a:sym typeface="Roboto"/>
              </a:rPr>
              <a:t> trend lines for lakes and non-lakes. </a:t>
            </a:r>
            <a:endParaRPr>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