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3AA900-E2DE-49F3-9F83-27A0F83272BC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GB"/>
        </a:p>
      </dgm:t>
    </dgm:pt>
    <dgm:pt modelId="{75EA6CE3-DC10-4CED-B3A9-AAFDEE1EB103}">
      <dgm:prSet phldrT="[Text]" custT="1"/>
      <dgm:spPr/>
      <dgm:t>
        <a:bodyPr/>
        <a:lstStyle/>
        <a:p>
          <a:r>
            <a:rPr lang="en-GB" sz="2500" dirty="0">
              <a:latin typeface="+mj-lt"/>
            </a:rPr>
            <a:t>Class of deep neural networks</a:t>
          </a:r>
        </a:p>
      </dgm:t>
    </dgm:pt>
    <dgm:pt modelId="{6FEED041-F5B8-4BB2-AB09-0C6D1E02366A}" type="parTrans" cxnId="{E77A50BB-0D9A-484C-869C-4A29361F0A28}">
      <dgm:prSet/>
      <dgm:spPr/>
      <dgm:t>
        <a:bodyPr/>
        <a:lstStyle/>
        <a:p>
          <a:endParaRPr lang="en-GB"/>
        </a:p>
      </dgm:t>
    </dgm:pt>
    <dgm:pt modelId="{2022BD99-0967-41DE-A0BA-FBED0F5CDF81}" type="sibTrans" cxnId="{E77A50BB-0D9A-484C-869C-4A29361F0A28}">
      <dgm:prSet/>
      <dgm:spPr/>
      <dgm:t>
        <a:bodyPr/>
        <a:lstStyle/>
        <a:p>
          <a:endParaRPr lang="en-GB"/>
        </a:p>
      </dgm:t>
    </dgm:pt>
    <dgm:pt modelId="{61113B3D-C3BD-4F51-A138-A357772771C8}">
      <dgm:prSet phldrT="[Text]" custT="1"/>
      <dgm:spPr/>
      <dgm:t>
        <a:bodyPr/>
        <a:lstStyle/>
        <a:p>
          <a:r>
            <a:rPr lang="en-GB" sz="2500" dirty="0">
              <a:latin typeface="+mj-lt"/>
            </a:rPr>
            <a:t>Use the data that is represented in images to learn</a:t>
          </a:r>
        </a:p>
      </dgm:t>
    </dgm:pt>
    <dgm:pt modelId="{371E790E-3968-4D93-B8E5-43005F30F551}" type="parTrans" cxnId="{007F86C2-A8E8-4FDD-8B6D-AAC86C7BC273}">
      <dgm:prSet/>
      <dgm:spPr/>
      <dgm:t>
        <a:bodyPr/>
        <a:lstStyle/>
        <a:p>
          <a:endParaRPr lang="en-GB"/>
        </a:p>
      </dgm:t>
    </dgm:pt>
    <dgm:pt modelId="{BCBD7D82-4869-48A0-B8CD-C3C1ACEBFC77}" type="sibTrans" cxnId="{007F86C2-A8E8-4FDD-8B6D-AAC86C7BC273}">
      <dgm:prSet/>
      <dgm:spPr/>
      <dgm:t>
        <a:bodyPr/>
        <a:lstStyle/>
        <a:p>
          <a:endParaRPr lang="en-GB"/>
        </a:p>
      </dgm:t>
    </dgm:pt>
    <dgm:pt modelId="{184103D8-DC13-415B-8200-3CDB5C182EE1}">
      <dgm:prSet phldrT="[Text]" custT="1"/>
      <dgm:spPr/>
      <dgm:t>
        <a:bodyPr/>
        <a:lstStyle/>
        <a:p>
          <a:r>
            <a:rPr lang="en-GB" sz="2500" dirty="0">
              <a:latin typeface="+mj-lt"/>
            </a:rPr>
            <a:t>Use </a:t>
          </a:r>
          <a:r>
            <a:rPr lang="en-GB" sz="2500" dirty="0" err="1">
              <a:latin typeface="+mj-lt"/>
            </a:rPr>
            <a:t>Pytorch</a:t>
          </a:r>
          <a:r>
            <a:rPr lang="en-GB" sz="2500" dirty="0">
              <a:latin typeface="+mj-lt"/>
            </a:rPr>
            <a:t> to train the data</a:t>
          </a:r>
        </a:p>
      </dgm:t>
    </dgm:pt>
    <dgm:pt modelId="{31F59AC0-66E2-4CD9-A1A5-DDA609813B9E}" type="parTrans" cxnId="{5AF67349-1EC9-4329-A696-3D6C9174A1B5}">
      <dgm:prSet/>
      <dgm:spPr/>
      <dgm:t>
        <a:bodyPr/>
        <a:lstStyle/>
        <a:p>
          <a:endParaRPr lang="en-GB"/>
        </a:p>
      </dgm:t>
    </dgm:pt>
    <dgm:pt modelId="{F4563E2D-A084-445F-9581-8F180802F5DD}" type="sibTrans" cxnId="{5AF67349-1EC9-4329-A696-3D6C9174A1B5}">
      <dgm:prSet/>
      <dgm:spPr/>
      <dgm:t>
        <a:bodyPr/>
        <a:lstStyle/>
        <a:p>
          <a:endParaRPr lang="en-GB"/>
        </a:p>
      </dgm:t>
    </dgm:pt>
    <dgm:pt modelId="{08B4333B-F30F-4237-86E3-D2A4FF82C355}" type="pres">
      <dgm:prSet presAssocID="{4F3AA900-E2DE-49F3-9F83-27A0F83272BC}" presName="Name0" presStyleCnt="0">
        <dgm:presLayoutVars>
          <dgm:chMax val="7"/>
          <dgm:chPref val="7"/>
          <dgm:dir/>
        </dgm:presLayoutVars>
      </dgm:prSet>
      <dgm:spPr/>
    </dgm:pt>
    <dgm:pt modelId="{FFA57A47-DBE0-4083-B7AA-13FF2F413E03}" type="pres">
      <dgm:prSet presAssocID="{4F3AA900-E2DE-49F3-9F83-27A0F83272BC}" presName="Name1" presStyleCnt="0"/>
      <dgm:spPr/>
    </dgm:pt>
    <dgm:pt modelId="{54E71A8E-E2CB-4749-AF4F-35A21C7551B3}" type="pres">
      <dgm:prSet presAssocID="{4F3AA900-E2DE-49F3-9F83-27A0F83272BC}" presName="cycle" presStyleCnt="0"/>
      <dgm:spPr/>
    </dgm:pt>
    <dgm:pt modelId="{295BBAFC-F0FF-4D5F-8C50-A5D337B7214F}" type="pres">
      <dgm:prSet presAssocID="{4F3AA900-E2DE-49F3-9F83-27A0F83272BC}" presName="srcNode" presStyleLbl="node1" presStyleIdx="0" presStyleCnt="3"/>
      <dgm:spPr/>
    </dgm:pt>
    <dgm:pt modelId="{F6C60814-2DF1-41C4-B460-54DB4302D048}" type="pres">
      <dgm:prSet presAssocID="{4F3AA900-E2DE-49F3-9F83-27A0F83272BC}" presName="conn" presStyleLbl="parChTrans1D2" presStyleIdx="0" presStyleCnt="1"/>
      <dgm:spPr/>
    </dgm:pt>
    <dgm:pt modelId="{41BAB2C0-EB24-401F-9A53-3D9619E835AD}" type="pres">
      <dgm:prSet presAssocID="{4F3AA900-E2DE-49F3-9F83-27A0F83272BC}" presName="extraNode" presStyleLbl="node1" presStyleIdx="0" presStyleCnt="3"/>
      <dgm:spPr/>
    </dgm:pt>
    <dgm:pt modelId="{873FC039-AE34-466E-85F2-C7E9E5D540AB}" type="pres">
      <dgm:prSet presAssocID="{4F3AA900-E2DE-49F3-9F83-27A0F83272BC}" presName="dstNode" presStyleLbl="node1" presStyleIdx="0" presStyleCnt="3"/>
      <dgm:spPr/>
    </dgm:pt>
    <dgm:pt modelId="{8A3FB49E-1401-40F7-86BA-B26BFB85805B}" type="pres">
      <dgm:prSet presAssocID="{75EA6CE3-DC10-4CED-B3A9-AAFDEE1EB103}" presName="text_1" presStyleLbl="node1" presStyleIdx="0" presStyleCnt="3">
        <dgm:presLayoutVars>
          <dgm:bulletEnabled val="1"/>
        </dgm:presLayoutVars>
      </dgm:prSet>
      <dgm:spPr/>
    </dgm:pt>
    <dgm:pt modelId="{C4D56783-3C68-4905-9A95-F90C58948B95}" type="pres">
      <dgm:prSet presAssocID="{75EA6CE3-DC10-4CED-B3A9-AAFDEE1EB103}" presName="accent_1" presStyleCnt="0"/>
      <dgm:spPr/>
    </dgm:pt>
    <dgm:pt modelId="{2EF00A69-7E48-48BF-B1D0-32A5B3AD5D2C}" type="pres">
      <dgm:prSet presAssocID="{75EA6CE3-DC10-4CED-B3A9-AAFDEE1EB103}" presName="accentRepeatNode" presStyleLbl="solidFgAcc1" presStyleIdx="0" presStyleCnt="3"/>
      <dgm:spPr/>
    </dgm:pt>
    <dgm:pt modelId="{66DB3F81-7B7E-4636-964C-6AE8832D6002}" type="pres">
      <dgm:prSet presAssocID="{61113B3D-C3BD-4F51-A138-A357772771C8}" presName="text_2" presStyleLbl="node1" presStyleIdx="1" presStyleCnt="3">
        <dgm:presLayoutVars>
          <dgm:bulletEnabled val="1"/>
        </dgm:presLayoutVars>
      </dgm:prSet>
      <dgm:spPr/>
    </dgm:pt>
    <dgm:pt modelId="{173E963B-C39F-4DD0-A4FE-51D3AAF72027}" type="pres">
      <dgm:prSet presAssocID="{61113B3D-C3BD-4F51-A138-A357772771C8}" presName="accent_2" presStyleCnt="0"/>
      <dgm:spPr/>
    </dgm:pt>
    <dgm:pt modelId="{29A93B60-12E7-409B-89F8-2E874DCE553E}" type="pres">
      <dgm:prSet presAssocID="{61113B3D-C3BD-4F51-A138-A357772771C8}" presName="accentRepeatNode" presStyleLbl="solidFgAcc1" presStyleIdx="1" presStyleCnt="3"/>
      <dgm:spPr/>
    </dgm:pt>
    <dgm:pt modelId="{55A92E4A-8D90-4D11-9EC7-5E8E2ABC6CF4}" type="pres">
      <dgm:prSet presAssocID="{184103D8-DC13-415B-8200-3CDB5C182EE1}" presName="text_3" presStyleLbl="node1" presStyleIdx="2" presStyleCnt="3">
        <dgm:presLayoutVars>
          <dgm:bulletEnabled val="1"/>
        </dgm:presLayoutVars>
      </dgm:prSet>
      <dgm:spPr/>
    </dgm:pt>
    <dgm:pt modelId="{55DE11CA-20AF-4F33-97BA-CB2CE889E4E5}" type="pres">
      <dgm:prSet presAssocID="{184103D8-DC13-415B-8200-3CDB5C182EE1}" presName="accent_3" presStyleCnt="0"/>
      <dgm:spPr/>
    </dgm:pt>
    <dgm:pt modelId="{EBFFFF1C-448C-424F-8C73-57A1C672C602}" type="pres">
      <dgm:prSet presAssocID="{184103D8-DC13-415B-8200-3CDB5C182EE1}" presName="accentRepeatNode" presStyleLbl="solidFgAcc1" presStyleIdx="2" presStyleCnt="3"/>
      <dgm:spPr/>
    </dgm:pt>
  </dgm:ptLst>
  <dgm:cxnLst>
    <dgm:cxn modelId="{F30B4D0D-8707-4F93-80AC-90D5495B5C5F}" type="presOf" srcId="{75EA6CE3-DC10-4CED-B3A9-AAFDEE1EB103}" destId="{8A3FB49E-1401-40F7-86BA-B26BFB85805B}" srcOrd="0" destOrd="0" presId="urn:microsoft.com/office/officeart/2008/layout/VerticalCurvedList"/>
    <dgm:cxn modelId="{5AF67349-1EC9-4329-A696-3D6C9174A1B5}" srcId="{4F3AA900-E2DE-49F3-9F83-27A0F83272BC}" destId="{184103D8-DC13-415B-8200-3CDB5C182EE1}" srcOrd="2" destOrd="0" parTransId="{31F59AC0-66E2-4CD9-A1A5-DDA609813B9E}" sibTransId="{F4563E2D-A084-445F-9581-8F180802F5DD}"/>
    <dgm:cxn modelId="{E7110E52-A27F-4A7D-B20F-9283A1A51E64}" type="presOf" srcId="{4F3AA900-E2DE-49F3-9F83-27A0F83272BC}" destId="{08B4333B-F30F-4237-86E3-D2A4FF82C355}" srcOrd="0" destOrd="0" presId="urn:microsoft.com/office/officeart/2008/layout/VerticalCurvedList"/>
    <dgm:cxn modelId="{7B905695-4281-4B18-883A-F8A24608B312}" type="presOf" srcId="{61113B3D-C3BD-4F51-A138-A357772771C8}" destId="{66DB3F81-7B7E-4636-964C-6AE8832D6002}" srcOrd="0" destOrd="0" presId="urn:microsoft.com/office/officeart/2008/layout/VerticalCurvedList"/>
    <dgm:cxn modelId="{E77A50BB-0D9A-484C-869C-4A29361F0A28}" srcId="{4F3AA900-E2DE-49F3-9F83-27A0F83272BC}" destId="{75EA6CE3-DC10-4CED-B3A9-AAFDEE1EB103}" srcOrd="0" destOrd="0" parTransId="{6FEED041-F5B8-4BB2-AB09-0C6D1E02366A}" sibTransId="{2022BD99-0967-41DE-A0BA-FBED0F5CDF81}"/>
    <dgm:cxn modelId="{F08EB4BC-301B-4A63-BDAF-4A966CE9AD8E}" type="presOf" srcId="{2022BD99-0967-41DE-A0BA-FBED0F5CDF81}" destId="{F6C60814-2DF1-41C4-B460-54DB4302D048}" srcOrd="0" destOrd="0" presId="urn:microsoft.com/office/officeart/2008/layout/VerticalCurvedList"/>
    <dgm:cxn modelId="{007F86C2-A8E8-4FDD-8B6D-AAC86C7BC273}" srcId="{4F3AA900-E2DE-49F3-9F83-27A0F83272BC}" destId="{61113B3D-C3BD-4F51-A138-A357772771C8}" srcOrd="1" destOrd="0" parTransId="{371E790E-3968-4D93-B8E5-43005F30F551}" sibTransId="{BCBD7D82-4869-48A0-B8CD-C3C1ACEBFC77}"/>
    <dgm:cxn modelId="{D68316D6-C3C9-465E-AC73-969B5A774B97}" type="presOf" srcId="{184103D8-DC13-415B-8200-3CDB5C182EE1}" destId="{55A92E4A-8D90-4D11-9EC7-5E8E2ABC6CF4}" srcOrd="0" destOrd="0" presId="urn:microsoft.com/office/officeart/2008/layout/VerticalCurvedList"/>
    <dgm:cxn modelId="{5B5A7EB0-2B13-4380-84C0-E85D00451E55}" type="presParOf" srcId="{08B4333B-F30F-4237-86E3-D2A4FF82C355}" destId="{FFA57A47-DBE0-4083-B7AA-13FF2F413E03}" srcOrd="0" destOrd="0" presId="urn:microsoft.com/office/officeart/2008/layout/VerticalCurvedList"/>
    <dgm:cxn modelId="{2C5EEA27-1DD2-4581-80C4-13B972C345A3}" type="presParOf" srcId="{FFA57A47-DBE0-4083-B7AA-13FF2F413E03}" destId="{54E71A8E-E2CB-4749-AF4F-35A21C7551B3}" srcOrd="0" destOrd="0" presId="urn:microsoft.com/office/officeart/2008/layout/VerticalCurvedList"/>
    <dgm:cxn modelId="{D9141C3D-0734-48EA-895D-1BD391551FC6}" type="presParOf" srcId="{54E71A8E-E2CB-4749-AF4F-35A21C7551B3}" destId="{295BBAFC-F0FF-4D5F-8C50-A5D337B7214F}" srcOrd="0" destOrd="0" presId="urn:microsoft.com/office/officeart/2008/layout/VerticalCurvedList"/>
    <dgm:cxn modelId="{8CCD8B7B-B910-4C16-BA0F-E43F7DD58C1C}" type="presParOf" srcId="{54E71A8E-E2CB-4749-AF4F-35A21C7551B3}" destId="{F6C60814-2DF1-41C4-B460-54DB4302D048}" srcOrd="1" destOrd="0" presId="urn:microsoft.com/office/officeart/2008/layout/VerticalCurvedList"/>
    <dgm:cxn modelId="{3FA6A79B-F64D-4158-B959-E0C5C6C026BD}" type="presParOf" srcId="{54E71A8E-E2CB-4749-AF4F-35A21C7551B3}" destId="{41BAB2C0-EB24-401F-9A53-3D9619E835AD}" srcOrd="2" destOrd="0" presId="urn:microsoft.com/office/officeart/2008/layout/VerticalCurvedList"/>
    <dgm:cxn modelId="{2775337B-EB2F-4C31-B139-A4E8D8E8D96B}" type="presParOf" srcId="{54E71A8E-E2CB-4749-AF4F-35A21C7551B3}" destId="{873FC039-AE34-466E-85F2-C7E9E5D540AB}" srcOrd="3" destOrd="0" presId="urn:microsoft.com/office/officeart/2008/layout/VerticalCurvedList"/>
    <dgm:cxn modelId="{707F3C8A-E4DA-4A81-85C8-0DB2D846D970}" type="presParOf" srcId="{FFA57A47-DBE0-4083-B7AA-13FF2F413E03}" destId="{8A3FB49E-1401-40F7-86BA-B26BFB85805B}" srcOrd="1" destOrd="0" presId="urn:microsoft.com/office/officeart/2008/layout/VerticalCurvedList"/>
    <dgm:cxn modelId="{7F860DCF-D68B-4800-89DF-75516697B26E}" type="presParOf" srcId="{FFA57A47-DBE0-4083-B7AA-13FF2F413E03}" destId="{C4D56783-3C68-4905-9A95-F90C58948B95}" srcOrd="2" destOrd="0" presId="urn:microsoft.com/office/officeart/2008/layout/VerticalCurvedList"/>
    <dgm:cxn modelId="{7B9233E2-FE22-4970-83AC-7305AF469C0F}" type="presParOf" srcId="{C4D56783-3C68-4905-9A95-F90C58948B95}" destId="{2EF00A69-7E48-48BF-B1D0-32A5B3AD5D2C}" srcOrd="0" destOrd="0" presId="urn:microsoft.com/office/officeart/2008/layout/VerticalCurvedList"/>
    <dgm:cxn modelId="{75FACD90-A670-46B1-B584-0D1763A5E3B2}" type="presParOf" srcId="{FFA57A47-DBE0-4083-B7AA-13FF2F413E03}" destId="{66DB3F81-7B7E-4636-964C-6AE8832D6002}" srcOrd="3" destOrd="0" presId="urn:microsoft.com/office/officeart/2008/layout/VerticalCurvedList"/>
    <dgm:cxn modelId="{E3BD6328-4E4D-43CF-A7B2-B3BBA5F426F1}" type="presParOf" srcId="{FFA57A47-DBE0-4083-B7AA-13FF2F413E03}" destId="{173E963B-C39F-4DD0-A4FE-51D3AAF72027}" srcOrd="4" destOrd="0" presId="urn:microsoft.com/office/officeart/2008/layout/VerticalCurvedList"/>
    <dgm:cxn modelId="{A43487F1-FC41-477B-A828-4A1B1DCA579C}" type="presParOf" srcId="{173E963B-C39F-4DD0-A4FE-51D3AAF72027}" destId="{29A93B60-12E7-409B-89F8-2E874DCE553E}" srcOrd="0" destOrd="0" presId="urn:microsoft.com/office/officeart/2008/layout/VerticalCurvedList"/>
    <dgm:cxn modelId="{B2F6C4EA-4839-4764-9BFF-4A05D19ABE9D}" type="presParOf" srcId="{FFA57A47-DBE0-4083-B7AA-13FF2F413E03}" destId="{55A92E4A-8D90-4D11-9EC7-5E8E2ABC6CF4}" srcOrd="5" destOrd="0" presId="urn:microsoft.com/office/officeart/2008/layout/VerticalCurvedList"/>
    <dgm:cxn modelId="{3980296F-DB1B-4039-AC50-38F0BAACDCBB}" type="presParOf" srcId="{FFA57A47-DBE0-4083-B7AA-13FF2F413E03}" destId="{55DE11CA-20AF-4F33-97BA-CB2CE889E4E5}" srcOrd="6" destOrd="0" presId="urn:microsoft.com/office/officeart/2008/layout/VerticalCurvedList"/>
    <dgm:cxn modelId="{29BB2C77-AE9A-4CE8-90D5-94B430CC4A25}" type="presParOf" srcId="{55DE11CA-20AF-4F33-97BA-CB2CE889E4E5}" destId="{EBFFFF1C-448C-424F-8C73-57A1C672C60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15E09B-B63C-45CC-BA88-5ABECD49C261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21367E4-C329-4199-B60E-A8387736022C}">
      <dgm:prSet phldrT="[Text]"/>
      <dgm:spPr/>
      <dgm:t>
        <a:bodyPr/>
        <a:lstStyle/>
        <a:p>
          <a:r>
            <a:rPr lang="en-US" dirty="0"/>
            <a:t>The first dataset </a:t>
          </a:r>
          <a:endParaRPr lang="en-GB" dirty="0"/>
        </a:p>
      </dgm:t>
    </dgm:pt>
    <dgm:pt modelId="{6368768F-F8BE-42C4-A6EB-EACE7B99FDDA}" type="parTrans" cxnId="{362C138C-507A-4D08-B949-E8B96646490A}">
      <dgm:prSet/>
      <dgm:spPr/>
      <dgm:t>
        <a:bodyPr/>
        <a:lstStyle/>
        <a:p>
          <a:endParaRPr lang="en-GB"/>
        </a:p>
      </dgm:t>
    </dgm:pt>
    <dgm:pt modelId="{BEB06B5D-F91F-4431-BE1B-17C4902AF1B4}" type="sibTrans" cxnId="{362C138C-507A-4D08-B949-E8B96646490A}">
      <dgm:prSet/>
      <dgm:spPr/>
      <dgm:t>
        <a:bodyPr/>
        <a:lstStyle/>
        <a:p>
          <a:endParaRPr lang="en-GB"/>
        </a:p>
      </dgm:t>
    </dgm:pt>
    <dgm:pt modelId="{ED62EA02-C4F1-49FB-B7BB-EE1C2502B26C}">
      <dgm:prSet phldrT="[Text]" custT="1"/>
      <dgm:spPr/>
      <dgm:t>
        <a:bodyPr/>
        <a:lstStyle/>
        <a:p>
          <a:r>
            <a:rPr lang="en-US" sz="1500" dirty="0"/>
            <a:t>was from “MIT places” and contained pictures of various themes such as places, people, dogs etc. </a:t>
          </a:r>
          <a:endParaRPr lang="en-GB" sz="1500" dirty="0"/>
        </a:p>
      </dgm:t>
    </dgm:pt>
    <dgm:pt modelId="{8557DE4B-0C40-4018-80D6-74A0C0FB6EFE}" type="parTrans" cxnId="{DC4DB0C0-3C8F-40CF-9B29-F456C5CD4AB3}">
      <dgm:prSet/>
      <dgm:spPr/>
      <dgm:t>
        <a:bodyPr/>
        <a:lstStyle/>
        <a:p>
          <a:endParaRPr lang="en-GB"/>
        </a:p>
      </dgm:t>
    </dgm:pt>
    <dgm:pt modelId="{58C993E9-0F67-49C3-9152-19CA5329C9A3}" type="sibTrans" cxnId="{DC4DB0C0-3C8F-40CF-9B29-F456C5CD4AB3}">
      <dgm:prSet/>
      <dgm:spPr/>
      <dgm:t>
        <a:bodyPr/>
        <a:lstStyle/>
        <a:p>
          <a:endParaRPr lang="en-GB"/>
        </a:p>
      </dgm:t>
    </dgm:pt>
    <dgm:pt modelId="{994B26E1-C442-4D18-96AA-6000BA476D57}">
      <dgm:prSet phldrT="[Text]"/>
      <dgm:spPr/>
      <dgm:t>
        <a:bodyPr/>
        <a:lstStyle/>
        <a:p>
          <a:r>
            <a:rPr lang="en-US" dirty="0"/>
            <a:t>We observed that although we had good results for the places we have bad results for the dogs.</a:t>
          </a:r>
          <a:endParaRPr lang="en-GB" dirty="0"/>
        </a:p>
      </dgm:t>
    </dgm:pt>
    <dgm:pt modelId="{6E01E4C5-EAEA-4EBD-B0D1-2A4343FECB44}" type="parTrans" cxnId="{ABB1D99D-EABF-4378-9EEB-2FD13775C908}">
      <dgm:prSet/>
      <dgm:spPr/>
      <dgm:t>
        <a:bodyPr/>
        <a:lstStyle/>
        <a:p>
          <a:endParaRPr lang="en-GB"/>
        </a:p>
      </dgm:t>
    </dgm:pt>
    <dgm:pt modelId="{A8797F33-7D83-41E1-8EB9-6C82C11FEF9D}" type="sibTrans" cxnId="{ABB1D99D-EABF-4378-9EEB-2FD13775C908}">
      <dgm:prSet/>
      <dgm:spPr/>
      <dgm:t>
        <a:bodyPr/>
        <a:lstStyle/>
        <a:p>
          <a:endParaRPr lang="en-GB"/>
        </a:p>
      </dgm:t>
    </dgm:pt>
    <dgm:pt modelId="{35F9AA98-4873-471D-808B-FFB59EC93E0A}">
      <dgm:prSet phldrT="[Text]"/>
      <dgm:spPr/>
      <dgm:t>
        <a:bodyPr/>
        <a:lstStyle/>
        <a:p>
          <a:r>
            <a:rPr lang="en-GB" dirty="0"/>
            <a:t>The second</a:t>
          </a:r>
        </a:p>
      </dgm:t>
    </dgm:pt>
    <dgm:pt modelId="{43475657-4683-4DA1-A033-DD521908B8F5}" type="parTrans" cxnId="{56C04E55-517B-47C3-8097-25099FCD9C22}">
      <dgm:prSet/>
      <dgm:spPr/>
      <dgm:t>
        <a:bodyPr/>
        <a:lstStyle/>
        <a:p>
          <a:endParaRPr lang="en-GB"/>
        </a:p>
      </dgm:t>
    </dgm:pt>
    <dgm:pt modelId="{66B2B2C7-F413-451E-AED6-9FF9F3646383}" type="sibTrans" cxnId="{56C04E55-517B-47C3-8097-25099FCD9C22}">
      <dgm:prSet/>
      <dgm:spPr/>
      <dgm:t>
        <a:bodyPr/>
        <a:lstStyle/>
        <a:p>
          <a:endParaRPr lang="en-GB"/>
        </a:p>
      </dgm:t>
    </dgm:pt>
    <dgm:pt modelId="{142B2AE0-F633-4A49-BD5B-7D608E54E2B1}">
      <dgm:prSet phldrT="[Text]"/>
      <dgm:spPr/>
      <dgm:t>
        <a:bodyPr/>
        <a:lstStyle/>
        <a:p>
          <a:r>
            <a:rPr lang="en-US" dirty="0"/>
            <a:t> We add in our dataset a part of dataset of dogs’ pictures that we found in “</a:t>
          </a:r>
          <a:r>
            <a:rPr lang="en-US" dirty="0" err="1"/>
            <a:t>standford</a:t>
          </a:r>
          <a:r>
            <a:rPr lang="en-US" dirty="0"/>
            <a:t> vision” .</a:t>
          </a:r>
          <a:endParaRPr lang="en-GB" dirty="0"/>
        </a:p>
      </dgm:t>
    </dgm:pt>
    <dgm:pt modelId="{09A6055C-D658-4F52-8B29-B2C1020C9303}" type="parTrans" cxnId="{3133E25C-9EDE-4737-82DC-13880419CBD4}">
      <dgm:prSet/>
      <dgm:spPr/>
      <dgm:t>
        <a:bodyPr/>
        <a:lstStyle/>
        <a:p>
          <a:endParaRPr lang="en-GB"/>
        </a:p>
      </dgm:t>
    </dgm:pt>
    <dgm:pt modelId="{3D0823E2-1AC1-4E2B-AE72-4A259AA585A5}" type="sibTrans" cxnId="{3133E25C-9EDE-4737-82DC-13880419CBD4}">
      <dgm:prSet/>
      <dgm:spPr/>
      <dgm:t>
        <a:bodyPr/>
        <a:lstStyle/>
        <a:p>
          <a:endParaRPr lang="en-GB"/>
        </a:p>
      </dgm:t>
    </dgm:pt>
    <dgm:pt modelId="{86BCEB4A-E04F-428D-BF81-2B7F42C2714E}">
      <dgm:prSet phldrT="[Text]"/>
      <dgm:spPr/>
      <dgm:t>
        <a:bodyPr/>
        <a:lstStyle/>
        <a:p>
          <a:r>
            <a:rPr lang="en-US" dirty="0"/>
            <a:t>We saw that the results we improved a lot.</a:t>
          </a:r>
          <a:endParaRPr lang="en-GB" dirty="0"/>
        </a:p>
      </dgm:t>
    </dgm:pt>
    <dgm:pt modelId="{05D27D5C-BB73-4A0C-9ADD-D58E1B3C76FF}" type="parTrans" cxnId="{06B24E01-2BD5-4F13-920B-563A3A3B6BA8}">
      <dgm:prSet/>
      <dgm:spPr/>
      <dgm:t>
        <a:bodyPr/>
        <a:lstStyle/>
        <a:p>
          <a:endParaRPr lang="en-GB"/>
        </a:p>
      </dgm:t>
    </dgm:pt>
    <dgm:pt modelId="{9BE652D0-1585-4AFB-B9FF-37E30DB85BB2}" type="sibTrans" cxnId="{06B24E01-2BD5-4F13-920B-563A3A3B6BA8}">
      <dgm:prSet/>
      <dgm:spPr/>
      <dgm:t>
        <a:bodyPr/>
        <a:lstStyle/>
        <a:p>
          <a:endParaRPr lang="en-GB"/>
        </a:p>
      </dgm:t>
    </dgm:pt>
    <dgm:pt modelId="{24B528E1-4DFF-4B9B-AB9F-03EDB80D34C4}" type="pres">
      <dgm:prSet presAssocID="{6515E09B-B63C-45CC-BA88-5ABECD49C261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25122BB2-8C81-4E10-9AAC-00544495F55C}" type="pres">
      <dgm:prSet presAssocID="{B21367E4-C329-4199-B60E-A8387736022C}" presName="composite" presStyleCnt="0"/>
      <dgm:spPr/>
    </dgm:pt>
    <dgm:pt modelId="{D198E7DB-E709-4B81-8275-4B12F25A37DC}" type="pres">
      <dgm:prSet presAssocID="{B21367E4-C329-4199-B60E-A8387736022C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119594A4-C07D-44EE-B756-7E083583CF09}" type="pres">
      <dgm:prSet presAssocID="{B21367E4-C329-4199-B60E-A8387736022C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2797F168-AD2B-4DF0-91A4-74CEC81F1B74}" type="pres">
      <dgm:prSet presAssocID="{B21367E4-C329-4199-B60E-A8387736022C}" presName="Accent" presStyleLbl="parChTrans1D1" presStyleIdx="0" presStyleCnt="2"/>
      <dgm:spPr/>
    </dgm:pt>
    <dgm:pt modelId="{A06F3C21-3DC0-4D5E-874F-FE433EAAE914}" type="pres">
      <dgm:prSet presAssocID="{B21367E4-C329-4199-B60E-A8387736022C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33B0EA65-8A01-444C-9A50-4143D9F16F74}" type="pres">
      <dgm:prSet presAssocID="{BEB06B5D-F91F-4431-BE1B-17C4902AF1B4}" presName="sibTrans" presStyleCnt="0"/>
      <dgm:spPr/>
    </dgm:pt>
    <dgm:pt modelId="{86201E2E-BE95-4AF8-9173-856954F84F24}" type="pres">
      <dgm:prSet presAssocID="{35F9AA98-4873-471D-808B-FFB59EC93E0A}" presName="composite" presStyleCnt="0"/>
      <dgm:spPr/>
    </dgm:pt>
    <dgm:pt modelId="{0C250B2A-C92A-4B87-B431-293A54CEC646}" type="pres">
      <dgm:prSet presAssocID="{35F9AA98-4873-471D-808B-FFB59EC93E0A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96EBBAE-71EC-444A-9D9E-A806EE0904F1}" type="pres">
      <dgm:prSet presAssocID="{35F9AA98-4873-471D-808B-FFB59EC93E0A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4564651C-0F1E-4F90-917F-ACC066179832}" type="pres">
      <dgm:prSet presAssocID="{35F9AA98-4873-471D-808B-FFB59EC93E0A}" presName="Accent" presStyleLbl="parChTrans1D1" presStyleIdx="1" presStyleCnt="2"/>
      <dgm:spPr/>
    </dgm:pt>
    <dgm:pt modelId="{D4119F55-E54A-4231-96F7-3B738B24607D}" type="pres">
      <dgm:prSet presAssocID="{35F9AA98-4873-471D-808B-FFB59EC93E0A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6B24E01-2BD5-4F13-920B-563A3A3B6BA8}" srcId="{35F9AA98-4873-471D-808B-FFB59EC93E0A}" destId="{86BCEB4A-E04F-428D-BF81-2B7F42C2714E}" srcOrd="1" destOrd="0" parTransId="{05D27D5C-BB73-4A0C-9ADD-D58E1B3C76FF}" sibTransId="{9BE652D0-1585-4AFB-B9FF-37E30DB85BB2}"/>
    <dgm:cxn modelId="{9CA12935-5FC0-43B6-ABD2-06098A530680}" type="presOf" srcId="{35F9AA98-4873-471D-808B-FFB59EC93E0A}" destId="{896EBBAE-71EC-444A-9D9E-A806EE0904F1}" srcOrd="0" destOrd="0" presId="urn:microsoft.com/office/officeart/2011/layout/TabList"/>
    <dgm:cxn modelId="{3133E25C-9EDE-4737-82DC-13880419CBD4}" srcId="{35F9AA98-4873-471D-808B-FFB59EC93E0A}" destId="{142B2AE0-F633-4A49-BD5B-7D608E54E2B1}" srcOrd="0" destOrd="0" parTransId="{09A6055C-D658-4F52-8B29-B2C1020C9303}" sibTransId="{3D0823E2-1AC1-4E2B-AE72-4A259AA585A5}"/>
    <dgm:cxn modelId="{C12F1B4B-E0F4-4430-BE3F-34AD602AEA74}" type="presOf" srcId="{86BCEB4A-E04F-428D-BF81-2B7F42C2714E}" destId="{D4119F55-E54A-4231-96F7-3B738B24607D}" srcOrd="0" destOrd="0" presId="urn:microsoft.com/office/officeart/2011/layout/TabList"/>
    <dgm:cxn modelId="{11E80150-16E3-47E3-977F-E39201FEA252}" type="presOf" srcId="{994B26E1-C442-4D18-96AA-6000BA476D57}" destId="{A06F3C21-3DC0-4D5E-874F-FE433EAAE914}" srcOrd="0" destOrd="0" presId="urn:microsoft.com/office/officeart/2011/layout/TabList"/>
    <dgm:cxn modelId="{9CC45450-E3F0-4FF8-81A5-7063C1876F7C}" type="presOf" srcId="{B21367E4-C329-4199-B60E-A8387736022C}" destId="{119594A4-C07D-44EE-B756-7E083583CF09}" srcOrd="0" destOrd="0" presId="urn:microsoft.com/office/officeart/2011/layout/TabList"/>
    <dgm:cxn modelId="{56C04E55-517B-47C3-8097-25099FCD9C22}" srcId="{6515E09B-B63C-45CC-BA88-5ABECD49C261}" destId="{35F9AA98-4873-471D-808B-FFB59EC93E0A}" srcOrd="1" destOrd="0" parTransId="{43475657-4683-4DA1-A033-DD521908B8F5}" sibTransId="{66B2B2C7-F413-451E-AED6-9FF9F3646383}"/>
    <dgm:cxn modelId="{362C138C-507A-4D08-B949-E8B96646490A}" srcId="{6515E09B-B63C-45CC-BA88-5ABECD49C261}" destId="{B21367E4-C329-4199-B60E-A8387736022C}" srcOrd="0" destOrd="0" parTransId="{6368768F-F8BE-42C4-A6EB-EACE7B99FDDA}" sibTransId="{BEB06B5D-F91F-4431-BE1B-17C4902AF1B4}"/>
    <dgm:cxn modelId="{ABB1D99D-EABF-4378-9EEB-2FD13775C908}" srcId="{B21367E4-C329-4199-B60E-A8387736022C}" destId="{994B26E1-C442-4D18-96AA-6000BA476D57}" srcOrd="1" destOrd="0" parTransId="{6E01E4C5-EAEA-4EBD-B0D1-2A4343FECB44}" sibTransId="{A8797F33-7D83-41E1-8EB9-6C82C11FEF9D}"/>
    <dgm:cxn modelId="{DC4DB0C0-3C8F-40CF-9B29-F456C5CD4AB3}" srcId="{B21367E4-C329-4199-B60E-A8387736022C}" destId="{ED62EA02-C4F1-49FB-B7BB-EE1C2502B26C}" srcOrd="0" destOrd="0" parTransId="{8557DE4B-0C40-4018-80D6-74A0C0FB6EFE}" sibTransId="{58C993E9-0F67-49C3-9152-19CA5329C9A3}"/>
    <dgm:cxn modelId="{AD163DDB-63F2-4B8F-B970-2BB97CC8AC27}" type="presOf" srcId="{142B2AE0-F633-4A49-BD5B-7D608E54E2B1}" destId="{0C250B2A-C92A-4B87-B431-293A54CEC646}" srcOrd="0" destOrd="0" presId="urn:microsoft.com/office/officeart/2011/layout/TabList"/>
    <dgm:cxn modelId="{EE80D9E5-126C-4D48-8974-C0AEA1B4E058}" type="presOf" srcId="{6515E09B-B63C-45CC-BA88-5ABECD49C261}" destId="{24B528E1-4DFF-4B9B-AB9F-03EDB80D34C4}" srcOrd="0" destOrd="0" presId="urn:microsoft.com/office/officeart/2011/layout/TabList"/>
    <dgm:cxn modelId="{52DFB0FF-C7D2-4A9B-8275-F8652AE4C5D7}" type="presOf" srcId="{ED62EA02-C4F1-49FB-B7BB-EE1C2502B26C}" destId="{D198E7DB-E709-4B81-8275-4B12F25A37DC}" srcOrd="0" destOrd="0" presId="urn:microsoft.com/office/officeart/2011/layout/TabList"/>
    <dgm:cxn modelId="{13A6BFD3-2E55-49BC-B89E-DD835FEBC360}" type="presParOf" srcId="{24B528E1-4DFF-4B9B-AB9F-03EDB80D34C4}" destId="{25122BB2-8C81-4E10-9AAC-00544495F55C}" srcOrd="0" destOrd="0" presId="urn:microsoft.com/office/officeart/2011/layout/TabList"/>
    <dgm:cxn modelId="{B979C081-B53F-4779-AB57-307A533C59DE}" type="presParOf" srcId="{25122BB2-8C81-4E10-9AAC-00544495F55C}" destId="{D198E7DB-E709-4B81-8275-4B12F25A37DC}" srcOrd="0" destOrd="0" presId="urn:microsoft.com/office/officeart/2011/layout/TabList"/>
    <dgm:cxn modelId="{4A620C0E-B177-4384-BE62-DEAAE2B5F19A}" type="presParOf" srcId="{25122BB2-8C81-4E10-9AAC-00544495F55C}" destId="{119594A4-C07D-44EE-B756-7E083583CF09}" srcOrd="1" destOrd="0" presId="urn:microsoft.com/office/officeart/2011/layout/TabList"/>
    <dgm:cxn modelId="{1822D76D-7BE8-4934-90FF-ABE21BEFB71F}" type="presParOf" srcId="{25122BB2-8C81-4E10-9AAC-00544495F55C}" destId="{2797F168-AD2B-4DF0-91A4-74CEC81F1B74}" srcOrd="2" destOrd="0" presId="urn:microsoft.com/office/officeart/2011/layout/TabList"/>
    <dgm:cxn modelId="{86E33EF9-70F4-4E15-95D0-CE854B0AD190}" type="presParOf" srcId="{24B528E1-4DFF-4B9B-AB9F-03EDB80D34C4}" destId="{A06F3C21-3DC0-4D5E-874F-FE433EAAE914}" srcOrd="1" destOrd="0" presId="urn:microsoft.com/office/officeart/2011/layout/TabList"/>
    <dgm:cxn modelId="{239846F6-D1CA-4A40-A70A-7D73249EE971}" type="presParOf" srcId="{24B528E1-4DFF-4B9B-AB9F-03EDB80D34C4}" destId="{33B0EA65-8A01-444C-9A50-4143D9F16F74}" srcOrd="2" destOrd="0" presId="urn:microsoft.com/office/officeart/2011/layout/TabList"/>
    <dgm:cxn modelId="{DB7F2754-3516-45EE-B25C-05788E51AFD5}" type="presParOf" srcId="{24B528E1-4DFF-4B9B-AB9F-03EDB80D34C4}" destId="{86201E2E-BE95-4AF8-9173-856954F84F24}" srcOrd="3" destOrd="0" presId="urn:microsoft.com/office/officeart/2011/layout/TabList"/>
    <dgm:cxn modelId="{41C6D35A-4D1B-4D7A-A9AF-EE03DE4FCCC3}" type="presParOf" srcId="{86201E2E-BE95-4AF8-9173-856954F84F24}" destId="{0C250B2A-C92A-4B87-B431-293A54CEC646}" srcOrd="0" destOrd="0" presId="urn:microsoft.com/office/officeart/2011/layout/TabList"/>
    <dgm:cxn modelId="{94D1FCE2-8D39-4996-80F0-C7415E944A3C}" type="presParOf" srcId="{86201E2E-BE95-4AF8-9173-856954F84F24}" destId="{896EBBAE-71EC-444A-9D9E-A806EE0904F1}" srcOrd="1" destOrd="0" presId="urn:microsoft.com/office/officeart/2011/layout/TabList"/>
    <dgm:cxn modelId="{6BD61C7A-CF98-42B8-88B6-9A81FA3518A6}" type="presParOf" srcId="{86201E2E-BE95-4AF8-9173-856954F84F24}" destId="{4564651C-0F1E-4F90-917F-ACC066179832}" srcOrd="2" destOrd="0" presId="urn:microsoft.com/office/officeart/2011/layout/TabList"/>
    <dgm:cxn modelId="{249640F6-5F39-4FF0-96DE-FAB4BCA42161}" type="presParOf" srcId="{24B528E1-4DFF-4B9B-AB9F-03EDB80D34C4}" destId="{D4119F55-E54A-4231-96F7-3B738B24607D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60814-2DF1-41C4-B460-54DB4302D048}">
      <dsp:nvSpPr>
        <dsp:cNvPr id="0" name=""/>
        <dsp:cNvSpPr/>
      </dsp:nvSpPr>
      <dsp:spPr>
        <a:xfrm>
          <a:off x="-5278602" y="-808481"/>
          <a:ext cx="6286043" cy="6286043"/>
        </a:xfrm>
        <a:prstGeom prst="blockArc">
          <a:avLst>
            <a:gd name="adj1" fmla="val 18900000"/>
            <a:gd name="adj2" fmla="val 2700000"/>
            <a:gd name="adj3" fmla="val 344"/>
          </a:avLst>
        </a:prstGeom>
        <a:noFill/>
        <a:ln w="2222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FB49E-1401-40F7-86BA-B26BFB85805B}">
      <dsp:nvSpPr>
        <dsp:cNvPr id="0" name=""/>
        <dsp:cNvSpPr/>
      </dsp:nvSpPr>
      <dsp:spPr>
        <a:xfrm>
          <a:off x="648068" y="466908"/>
          <a:ext cx="6295925" cy="933816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4121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+mj-lt"/>
            </a:rPr>
            <a:t>Class of deep neural networks</a:t>
          </a:r>
        </a:p>
      </dsp:txBody>
      <dsp:txXfrm>
        <a:off x="648068" y="466908"/>
        <a:ext cx="6295925" cy="933816"/>
      </dsp:txXfrm>
    </dsp:sp>
    <dsp:sp modelId="{2EF00A69-7E48-48BF-B1D0-32A5B3AD5D2C}">
      <dsp:nvSpPr>
        <dsp:cNvPr id="0" name=""/>
        <dsp:cNvSpPr/>
      </dsp:nvSpPr>
      <dsp:spPr>
        <a:xfrm>
          <a:off x="64433" y="350181"/>
          <a:ext cx="1167270" cy="11672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6DB3F81-7B7E-4636-964C-6AE8832D6002}">
      <dsp:nvSpPr>
        <dsp:cNvPr id="0" name=""/>
        <dsp:cNvSpPr/>
      </dsp:nvSpPr>
      <dsp:spPr>
        <a:xfrm>
          <a:off x="987510" y="1867632"/>
          <a:ext cx="5956483" cy="933816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68000"/>
                <a:alpha val="9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4121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+mj-lt"/>
            </a:rPr>
            <a:t>Use the data that is represented in images to learn</a:t>
          </a:r>
        </a:p>
      </dsp:txBody>
      <dsp:txXfrm>
        <a:off x="987510" y="1867632"/>
        <a:ext cx="5956483" cy="933816"/>
      </dsp:txXfrm>
    </dsp:sp>
    <dsp:sp modelId="{29A93B60-12E7-409B-89F8-2E874DCE553E}">
      <dsp:nvSpPr>
        <dsp:cNvPr id="0" name=""/>
        <dsp:cNvSpPr/>
      </dsp:nvSpPr>
      <dsp:spPr>
        <a:xfrm>
          <a:off x="403875" y="1750905"/>
          <a:ext cx="1167270" cy="11672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5A92E4A-8D90-4D11-9EC7-5E8E2ABC6CF4}">
      <dsp:nvSpPr>
        <dsp:cNvPr id="0" name=""/>
        <dsp:cNvSpPr/>
      </dsp:nvSpPr>
      <dsp:spPr>
        <a:xfrm>
          <a:off x="648068" y="3268356"/>
          <a:ext cx="6295925" cy="933816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68000"/>
                <a:alpha val="9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4121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+mj-lt"/>
            </a:rPr>
            <a:t>Use </a:t>
          </a:r>
          <a:r>
            <a:rPr lang="en-GB" sz="2500" kern="1200" dirty="0" err="1">
              <a:latin typeface="+mj-lt"/>
            </a:rPr>
            <a:t>Pytorch</a:t>
          </a:r>
          <a:r>
            <a:rPr lang="en-GB" sz="2500" kern="1200" dirty="0">
              <a:latin typeface="+mj-lt"/>
            </a:rPr>
            <a:t> to train the data</a:t>
          </a:r>
        </a:p>
      </dsp:txBody>
      <dsp:txXfrm>
        <a:off x="648068" y="3268356"/>
        <a:ext cx="6295925" cy="933816"/>
      </dsp:txXfrm>
    </dsp:sp>
    <dsp:sp modelId="{EBFFFF1C-448C-424F-8C73-57A1C672C602}">
      <dsp:nvSpPr>
        <dsp:cNvPr id="0" name=""/>
        <dsp:cNvSpPr/>
      </dsp:nvSpPr>
      <dsp:spPr>
        <a:xfrm>
          <a:off x="64433" y="3151629"/>
          <a:ext cx="1167270" cy="11672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4651C-0F1E-4F90-917F-ACC066179832}">
      <dsp:nvSpPr>
        <dsp:cNvPr id="0" name=""/>
        <dsp:cNvSpPr/>
      </dsp:nvSpPr>
      <dsp:spPr>
        <a:xfrm>
          <a:off x="0" y="3375044"/>
          <a:ext cx="4884170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7F168-AD2B-4DF0-91A4-74CEC81F1B74}">
      <dsp:nvSpPr>
        <dsp:cNvPr id="0" name=""/>
        <dsp:cNvSpPr/>
      </dsp:nvSpPr>
      <dsp:spPr>
        <a:xfrm>
          <a:off x="0" y="834288"/>
          <a:ext cx="4884170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8E7DB-E709-4B81-8275-4B12F25A37DC}">
      <dsp:nvSpPr>
        <dsp:cNvPr id="0" name=""/>
        <dsp:cNvSpPr/>
      </dsp:nvSpPr>
      <dsp:spPr>
        <a:xfrm>
          <a:off x="1269884" y="1335"/>
          <a:ext cx="3614285" cy="832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was from “MIT places” and contained pictures of various themes such as places, people, dogs etc. </a:t>
          </a:r>
          <a:endParaRPr lang="en-GB" sz="1500" kern="1200" dirty="0"/>
        </a:p>
      </dsp:txBody>
      <dsp:txXfrm>
        <a:off x="1269884" y="1335"/>
        <a:ext cx="3614285" cy="832952"/>
      </dsp:txXfrm>
    </dsp:sp>
    <dsp:sp modelId="{119594A4-C07D-44EE-B756-7E083583CF09}">
      <dsp:nvSpPr>
        <dsp:cNvPr id="0" name=""/>
        <dsp:cNvSpPr/>
      </dsp:nvSpPr>
      <dsp:spPr>
        <a:xfrm>
          <a:off x="0" y="1335"/>
          <a:ext cx="1269884" cy="8329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first dataset </a:t>
          </a:r>
          <a:endParaRPr lang="en-GB" sz="2400" kern="1200" dirty="0"/>
        </a:p>
      </dsp:txBody>
      <dsp:txXfrm>
        <a:off x="40669" y="42004"/>
        <a:ext cx="1188546" cy="792283"/>
      </dsp:txXfrm>
    </dsp:sp>
    <dsp:sp modelId="{A06F3C21-3DC0-4D5E-874F-FE433EAAE914}">
      <dsp:nvSpPr>
        <dsp:cNvPr id="0" name=""/>
        <dsp:cNvSpPr/>
      </dsp:nvSpPr>
      <dsp:spPr>
        <a:xfrm>
          <a:off x="0" y="834288"/>
          <a:ext cx="4884170" cy="1666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We observed that although we had good results for the places we have bad results for the dogs.</a:t>
          </a:r>
          <a:endParaRPr lang="en-GB" sz="1500" kern="1200" dirty="0"/>
        </a:p>
      </dsp:txBody>
      <dsp:txXfrm>
        <a:off x="0" y="834288"/>
        <a:ext cx="4884170" cy="1666155"/>
      </dsp:txXfrm>
    </dsp:sp>
    <dsp:sp modelId="{0C250B2A-C92A-4B87-B431-293A54CEC646}">
      <dsp:nvSpPr>
        <dsp:cNvPr id="0" name=""/>
        <dsp:cNvSpPr/>
      </dsp:nvSpPr>
      <dsp:spPr>
        <a:xfrm>
          <a:off x="1269884" y="2542091"/>
          <a:ext cx="3614285" cy="832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We add in our dataset a part of dataset of dogs’ pictures that we found in “</a:t>
          </a:r>
          <a:r>
            <a:rPr lang="en-US" sz="1900" kern="1200" dirty="0" err="1"/>
            <a:t>standford</a:t>
          </a:r>
          <a:r>
            <a:rPr lang="en-US" sz="1900" kern="1200" dirty="0"/>
            <a:t> vision” .</a:t>
          </a:r>
          <a:endParaRPr lang="en-GB" sz="1900" kern="1200" dirty="0"/>
        </a:p>
      </dsp:txBody>
      <dsp:txXfrm>
        <a:off x="1269884" y="2542091"/>
        <a:ext cx="3614285" cy="832952"/>
      </dsp:txXfrm>
    </dsp:sp>
    <dsp:sp modelId="{896EBBAE-71EC-444A-9D9E-A806EE0904F1}">
      <dsp:nvSpPr>
        <dsp:cNvPr id="0" name=""/>
        <dsp:cNvSpPr/>
      </dsp:nvSpPr>
      <dsp:spPr>
        <a:xfrm>
          <a:off x="0" y="2542091"/>
          <a:ext cx="1269884" cy="8329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The second</a:t>
          </a:r>
        </a:p>
      </dsp:txBody>
      <dsp:txXfrm>
        <a:off x="40669" y="2582760"/>
        <a:ext cx="1188546" cy="792283"/>
      </dsp:txXfrm>
    </dsp:sp>
    <dsp:sp modelId="{D4119F55-E54A-4231-96F7-3B738B24607D}">
      <dsp:nvSpPr>
        <dsp:cNvPr id="0" name=""/>
        <dsp:cNvSpPr/>
      </dsp:nvSpPr>
      <dsp:spPr>
        <a:xfrm>
          <a:off x="0" y="3375044"/>
          <a:ext cx="4884170" cy="1666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We saw that the results we improved a lot.</a:t>
          </a:r>
          <a:endParaRPr lang="en-GB" sz="1500" kern="1200" dirty="0"/>
        </a:p>
      </dsp:txBody>
      <dsp:txXfrm>
        <a:off x="0" y="3375044"/>
        <a:ext cx="4884170" cy="1666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4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285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8B1C8-FF2E-4A57-9983-C8D14F422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31" r="9091" b="228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AD2F5-0D64-4CFD-93F7-128CEC48A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GB" sz="3300" dirty="0">
                <a:solidFill>
                  <a:srgbClr val="FFFFFF"/>
                </a:solidFill>
              </a:rPr>
              <a:t>Image colorization for </a:t>
            </a:r>
            <a:r>
              <a:rPr lang="en-GB" sz="3300" b="1" dirty="0">
                <a:solidFill>
                  <a:srgbClr val="FF0000"/>
                </a:solidFill>
              </a:rPr>
              <a:t>Netflix</a:t>
            </a:r>
            <a:br>
              <a:rPr lang="en-GB" sz="3300" b="1" dirty="0">
                <a:solidFill>
                  <a:srgbClr val="FFFFFF"/>
                </a:solidFill>
              </a:rPr>
            </a:br>
            <a:br>
              <a:rPr lang="en-GB" sz="3300" dirty="0">
                <a:solidFill>
                  <a:srgbClr val="FFFFFF"/>
                </a:solidFill>
              </a:rPr>
            </a:br>
            <a:endParaRPr lang="en-GB" sz="3300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99CE7F-551C-4DD7-887B-B73D830120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84200" y="5145512"/>
            <a:ext cx="3412067" cy="13706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lvl="0" algn="ctr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ALEXIOU DIMITRIS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FOTOPOULOS SPUROS </a:t>
            </a:r>
            <a:r>
              <a:rPr lang="en-US" altLang="en-US" sz="1500" cap="none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KAILANI </a:t>
            </a:r>
            <a:r>
              <a:rPr lang="en-US" altLang="en-US" sz="1500" cap="none" dirty="0">
                <a:solidFill>
                  <a:srgbClr val="FFFFFF">
                    <a:alpha val="75000"/>
                  </a:srgb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ANASTASIA </a:t>
            </a:r>
            <a:r>
              <a:rPr lang="en-US" altLang="en-US" sz="1500" cap="none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1500" cap="none" dirty="0">
                <a:solidFill>
                  <a:srgbClr val="FFFFFF">
                    <a:alpha val="75000"/>
                  </a:srgb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KOURTESI IOANNA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66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5FCC5-57B9-4DFB-A63E-A571EE76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554" y="3662795"/>
            <a:ext cx="5510645" cy="27277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09990F-9EE5-456F-AD8F-F00B3FEBA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554" y="628301"/>
            <a:ext cx="5510645" cy="286758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3332ECD-DBD7-4C95-B2B9-717E9DF3D2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919396"/>
              </p:ext>
            </p:extLst>
          </p:nvPr>
        </p:nvGraphicFramePr>
        <p:xfrm>
          <a:off x="515584" y="1182052"/>
          <a:ext cx="4884170" cy="5042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45171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B9146-9F85-4A82-AA26-8B5EAB950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02" r="-1" b="5742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F2A6C-7025-4678-8ABE-3723E3B8F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2700" y="4204506"/>
            <a:ext cx="9022039" cy="1747306"/>
          </a:xfrm>
        </p:spPr>
        <p:txBody>
          <a:bodyPr>
            <a:normAutofit/>
          </a:bodyPr>
          <a:lstStyle/>
          <a:p>
            <a:r>
              <a:rPr lang="en-US" dirty="0"/>
              <a:t>82% of them chose as more accurate the pictures with warm colors</a:t>
            </a:r>
          </a:p>
          <a:p>
            <a:endParaRPr lang="en-US" dirty="0"/>
          </a:p>
          <a:p>
            <a:r>
              <a:rPr lang="en-US" dirty="0"/>
              <a:t> the left picture was judged to be better colorized than the right although the dog’s left side on it was green.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28" name="Graphic 27" descr="Help">
            <a:extLst>
              <a:ext uri="{FF2B5EF4-FFF2-40B4-BE49-F238E27FC236}">
                <a16:creationId xmlns:a16="http://schemas.microsoft.com/office/drawing/2014/main" id="{28368261-559E-48BF-91CD-F01E7109B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7585" y="4824223"/>
            <a:ext cx="507871" cy="507871"/>
          </a:xfrm>
          <a:prstGeom prst="rect">
            <a:avLst/>
          </a:prstGeom>
        </p:spPr>
      </p:pic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E73C1730-3BEA-4863-A277-539D6AB4E6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0237" y="4156977"/>
            <a:ext cx="507871" cy="50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7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7F9ED-0910-4239-BB5F-96B90C3C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733" y="1577340"/>
            <a:ext cx="4955798" cy="3703320"/>
          </a:xfrm>
        </p:spPr>
        <p:txBody>
          <a:bodyPr anchor="ctr">
            <a:normAutofit/>
          </a:bodyPr>
          <a:lstStyle/>
          <a:p>
            <a:pPr algn="r"/>
            <a:r>
              <a:rPr lang="en-GB" sz="7200">
                <a:solidFill>
                  <a:srgbClr val="FFFFFF">
                    <a:alpha val="90000"/>
                  </a:srgbClr>
                </a:solidFill>
              </a:rPr>
              <a:t>Thank you !</a:t>
            </a: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Elemento grafico 78" descr="Handshake">
            <a:extLst>
              <a:ext uri="{FF2B5EF4-FFF2-40B4-BE49-F238E27FC236}">
                <a16:creationId xmlns:a16="http://schemas.microsoft.com/office/drawing/2014/main" id="{0CAB59B3-8993-4C2F-A424-59B2F5C2B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9429" y="2330581"/>
            <a:ext cx="2196838" cy="21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74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2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4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58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Graphic 21" descr="Cheers">
            <a:extLst>
              <a:ext uri="{FF2B5EF4-FFF2-40B4-BE49-F238E27FC236}">
                <a16:creationId xmlns:a16="http://schemas.microsoft.com/office/drawing/2014/main" id="{384E5DF3-CB07-4344-B788-8F7BBA21E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  <p:sp>
        <p:nvSpPr>
          <p:cNvPr id="69" name="Rectangle 60">
            <a:extLst>
              <a:ext uri="{FF2B5EF4-FFF2-40B4-BE49-F238E27FC236}">
                <a16:creationId xmlns:a16="http://schemas.microsoft.com/office/drawing/2014/main" id="{6C60306D-4E52-44F2-9372-D634B17B8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6EEC9-C64B-4C21-9D79-B0AAB272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OUR TEAM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B964A-D77A-4CAD-9228-69567C21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 vert="horz" lIns="91440" tIns="45720" rIns="91440" bIns="45720" numCol="2" rtlCol="0">
            <a:normAutofit/>
          </a:bodyPr>
          <a:lstStyle/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200" dirty="0">
                <a:solidFill>
                  <a:srgbClr val="FFFFFF">
                    <a:alpha val="75000"/>
                  </a:srgbClr>
                </a:solidFill>
              </a:rPr>
              <a:t>DIMITRIS  </a:t>
            </a:r>
            <a:r>
              <a:rPr lang="en-US" sz="1200" dirty="0" err="1">
                <a:solidFill>
                  <a:srgbClr val="FFFFFF">
                    <a:alpha val="75000"/>
                  </a:srgbClr>
                </a:solidFill>
              </a:rPr>
              <a:t>alexiou</a:t>
            </a:r>
            <a:endParaRPr lang="en-US" sz="1200" dirty="0">
              <a:solidFill>
                <a:srgbClr val="FFFFFF">
                  <a:alpha val="75000"/>
                </a:srgb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FFFFFF">
                    <a:alpha val="75000"/>
                  </a:srgbClr>
                </a:solidFill>
              </a:rPr>
              <a:t>( </a:t>
            </a:r>
            <a:r>
              <a:rPr lang="en-US" sz="1200" dirty="0" err="1">
                <a:solidFill>
                  <a:srgbClr val="FFFFFF">
                    <a:alpha val="75000"/>
                  </a:srgbClr>
                </a:solidFill>
              </a:rPr>
              <a:t>dATa</a:t>
            </a:r>
            <a:r>
              <a:rPr lang="en-US" sz="1200" dirty="0">
                <a:solidFill>
                  <a:srgbClr val="FFFFFF">
                    <a:alpha val="75000"/>
                  </a:srgbClr>
                </a:solidFill>
              </a:rPr>
              <a:t> scientist )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en-US" sz="1200" dirty="0">
              <a:solidFill>
                <a:srgbClr val="FFFFFF">
                  <a:alpha val="75000"/>
                </a:srgbClr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200" dirty="0">
                <a:solidFill>
                  <a:srgbClr val="FFFFFF">
                    <a:alpha val="75000"/>
                  </a:srgbClr>
                </a:solidFill>
              </a:rPr>
              <a:t>SPUROS </a:t>
            </a:r>
            <a:r>
              <a:rPr lang="en-US" sz="1200" dirty="0" err="1">
                <a:solidFill>
                  <a:srgbClr val="FFFFFF">
                    <a:alpha val="75000"/>
                  </a:srgbClr>
                </a:solidFill>
              </a:rPr>
              <a:t>fotopoulos</a:t>
            </a:r>
            <a:endParaRPr lang="en-US" sz="1200" dirty="0">
              <a:solidFill>
                <a:srgbClr val="FFFFFF">
                  <a:alpha val="75000"/>
                </a:srgb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FFFFFF">
                    <a:alpha val="75000"/>
                  </a:srgbClr>
                </a:solidFill>
              </a:rPr>
              <a:t>(</a:t>
            </a:r>
            <a:r>
              <a:rPr lang="en-US" sz="1200" dirty="0" err="1">
                <a:solidFill>
                  <a:srgbClr val="FFFFFF">
                    <a:alpha val="75000"/>
                  </a:srgbClr>
                </a:solidFill>
              </a:rPr>
              <a:t>dATa</a:t>
            </a:r>
            <a:r>
              <a:rPr lang="en-US" sz="1200" dirty="0">
                <a:solidFill>
                  <a:srgbClr val="FFFFFF">
                    <a:alpha val="75000"/>
                  </a:srgbClr>
                </a:solidFill>
              </a:rPr>
              <a:t> scientist )</a:t>
            </a:r>
          </a:p>
          <a:p>
            <a:pPr>
              <a:lnSpc>
                <a:spcPct val="90000"/>
              </a:lnSpc>
            </a:pPr>
            <a:endParaRPr lang="en-US" sz="1200" dirty="0">
              <a:solidFill>
                <a:srgbClr val="FFFFFF">
                  <a:alpha val="75000"/>
                </a:srgbClr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200" dirty="0">
                <a:solidFill>
                  <a:srgbClr val="FFFFFF">
                    <a:alpha val="75000"/>
                  </a:srgbClr>
                </a:solidFill>
              </a:rPr>
              <a:t>ANASTASIA </a:t>
            </a:r>
            <a:r>
              <a:rPr lang="en-US" sz="1200" dirty="0" err="1">
                <a:solidFill>
                  <a:srgbClr val="FFFFFF">
                    <a:alpha val="75000"/>
                  </a:srgbClr>
                </a:solidFill>
              </a:rPr>
              <a:t>kailani</a:t>
            </a:r>
            <a:r>
              <a:rPr lang="en-US" sz="1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FFFFFF">
                    <a:alpha val="75000"/>
                  </a:srgbClr>
                </a:solidFill>
              </a:rPr>
              <a:t>(project manager)</a:t>
            </a:r>
          </a:p>
          <a:p>
            <a:pPr>
              <a:lnSpc>
                <a:spcPct val="90000"/>
              </a:lnSpc>
            </a:pPr>
            <a:endParaRPr lang="en-US" sz="1200" dirty="0">
              <a:solidFill>
                <a:srgbClr val="FFFFFF">
                  <a:alpha val="75000"/>
                </a:srgbClr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200" dirty="0">
                <a:solidFill>
                  <a:srgbClr val="FFFFFF">
                    <a:alpha val="75000"/>
                  </a:srgbClr>
                </a:solidFill>
              </a:rPr>
              <a:t> IOANNA </a:t>
            </a:r>
            <a:r>
              <a:rPr lang="en-US" sz="1200" dirty="0" err="1">
                <a:solidFill>
                  <a:srgbClr val="FFFFFF">
                    <a:alpha val="75000"/>
                  </a:srgbClr>
                </a:solidFill>
              </a:rPr>
              <a:t>kourtesi</a:t>
            </a:r>
            <a:endParaRPr lang="en-US" sz="1200" dirty="0">
              <a:solidFill>
                <a:srgbClr val="FFFFFF">
                  <a:alpha val="75000"/>
                </a:srgb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FFFFFF">
                    <a:alpha val="75000"/>
                  </a:srgbClr>
                </a:solidFill>
              </a:rPr>
              <a:t>(business analyst)</a:t>
            </a:r>
          </a:p>
        </p:txBody>
      </p:sp>
    </p:spTree>
    <p:extLst>
      <p:ext uri="{BB962C8B-B14F-4D97-AF65-F5344CB8AC3E}">
        <p14:creationId xmlns:p14="http://schemas.microsoft.com/office/powerpoint/2010/main" val="349515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F340-BD00-4751-B2F0-FCFF4BB89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Our 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ABF2B-B810-47F5-8166-F99F584ED31B}"/>
              </a:ext>
            </a:extLst>
          </p:cNvPr>
          <p:cNvSpPr txBox="1"/>
          <p:nvPr/>
        </p:nvSpPr>
        <p:spPr>
          <a:xfrm>
            <a:off x="581191" y="3249227"/>
            <a:ext cx="1071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Implementing image colorization project for Netflix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60D7A-ECE7-4F24-B487-C56F197D5969}"/>
              </a:ext>
            </a:extLst>
          </p:cNvPr>
          <p:cNvSpPr txBox="1"/>
          <p:nvPr/>
        </p:nvSpPr>
        <p:spPr>
          <a:xfrm>
            <a:off x="736847" y="4586289"/>
            <a:ext cx="1051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Netflix </a:t>
            </a:r>
            <a:r>
              <a:rPr lang="en-GB"/>
              <a:t>goal                Convert </a:t>
            </a:r>
            <a:r>
              <a:rPr lang="en-GB" dirty="0"/>
              <a:t>black and white movies to colorized once.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92358E-E9A3-4E31-B67C-1C1DC58251D2}"/>
              </a:ext>
            </a:extLst>
          </p:cNvPr>
          <p:cNvSpPr/>
          <p:nvPr/>
        </p:nvSpPr>
        <p:spPr>
          <a:xfrm>
            <a:off x="2530136" y="4586289"/>
            <a:ext cx="58592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B4D188-5C42-4C3B-8290-7207F5D8E184}"/>
              </a:ext>
            </a:extLst>
          </p:cNvPr>
          <p:cNvSpPr txBox="1"/>
          <p:nvPr/>
        </p:nvSpPr>
        <p:spPr>
          <a:xfrm>
            <a:off x="736847" y="5284158"/>
            <a:ext cx="679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Project goal                Attract more customers.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4D1387C-5B35-4514-ADDE-F025B4020E20}"/>
              </a:ext>
            </a:extLst>
          </p:cNvPr>
          <p:cNvSpPr/>
          <p:nvPr/>
        </p:nvSpPr>
        <p:spPr>
          <a:xfrm>
            <a:off x="2530136" y="5304555"/>
            <a:ext cx="58592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07B58-3E2D-420B-87E7-566B22A50588}"/>
              </a:ext>
            </a:extLst>
          </p:cNvPr>
          <p:cNvSpPr txBox="1"/>
          <p:nvPr/>
        </p:nvSpPr>
        <p:spPr>
          <a:xfrm>
            <a:off x="822384" y="3868023"/>
            <a:ext cx="1051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problem             </a:t>
            </a:r>
            <a:r>
              <a:rPr lang="en-US"/>
              <a:t>Young </a:t>
            </a:r>
            <a:r>
              <a:rPr lang="en-US" dirty="0"/>
              <a:t>people, nowadays, are not used to watch something without a color</a:t>
            </a:r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0CCC76E-0B06-4655-863A-DFD7C81FC237}"/>
              </a:ext>
            </a:extLst>
          </p:cNvPr>
          <p:cNvSpPr/>
          <p:nvPr/>
        </p:nvSpPr>
        <p:spPr>
          <a:xfrm>
            <a:off x="2530136" y="3881372"/>
            <a:ext cx="58592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66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3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B1970-713B-437B-A91A-C5583CF71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404" y="1577340"/>
            <a:ext cx="6228950" cy="37033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600" dirty="0">
                <a:solidFill>
                  <a:srgbClr val="FFFFFF">
                    <a:alpha val="90000"/>
                  </a:srgb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en-US" sz="2600" dirty="0">
                <a:solidFill>
                  <a:srgbClr val="FFFFFF">
                    <a:alpha val="90000"/>
                  </a:srgb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en-GB" sz="2600" dirty="0">
                <a:solidFill>
                  <a:srgbClr val="FFFFFF">
                    <a:alpha val="90000"/>
                  </a:srgb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en-US" sz="2600" dirty="0">
                <a:solidFill>
                  <a:srgbClr val="FFFFFF">
                    <a:alpha val="90000"/>
                  </a:srgb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en-GB" sz="2600" dirty="0">
                <a:solidFill>
                  <a:srgbClr val="FFFFFF">
                    <a:alpha val="90000"/>
                  </a:srgbClr>
                </a:solidFill>
              </a:rPr>
            </a:br>
            <a:endParaRPr lang="en-GB" sz="2600" dirty="0">
              <a:solidFill>
                <a:srgbClr val="FFFFFF">
                  <a:alpha val="90000"/>
                </a:srgb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0ABED-F6DC-4F42-8F70-A6E58FCDE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1864" y="1577340"/>
            <a:ext cx="2717172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GB" sz="2800" dirty="0"/>
              <a:t>data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06BF38C-89E9-411F-B9AA-1963B444F40C}"/>
              </a:ext>
            </a:extLst>
          </p:cNvPr>
          <p:cNvSpPr txBox="1">
            <a:spLocks/>
          </p:cNvSpPr>
          <p:nvPr/>
        </p:nvSpPr>
        <p:spPr>
          <a:xfrm>
            <a:off x="5028127" y="3646170"/>
            <a:ext cx="4955798" cy="18516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lnSpc>
                <a:spcPct val="90000"/>
              </a:lnSpc>
            </a:pPr>
            <a:br>
              <a:rPr lang="en-US" sz="1800" dirty="0">
                <a:solidFill>
                  <a:srgbClr val="FFFFFF">
                    <a:alpha val="90000"/>
                  </a:srgb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en-GB" sz="1800" dirty="0">
                <a:solidFill>
                  <a:srgbClr val="FFFFFF">
                    <a:alpha val="90000"/>
                  </a:srgb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en-US" sz="1800" dirty="0">
                <a:solidFill>
                  <a:srgbClr val="FFFFFF">
                    <a:alpha val="90000"/>
                  </a:srgb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en-GB" sz="1800" dirty="0">
                <a:solidFill>
                  <a:srgbClr val="FFFFFF">
                    <a:alpha val="90000"/>
                  </a:srgbClr>
                </a:solidFill>
              </a:rPr>
            </a:br>
            <a:endParaRPr lang="en-GB" sz="1800" dirty="0">
              <a:solidFill>
                <a:srgbClr val="FFFFFF">
                  <a:alpha val="90000"/>
                </a:srgb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600112-7F7A-40AD-AA2A-003C8EED2774}"/>
              </a:ext>
            </a:extLst>
          </p:cNvPr>
          <p:cNvSpPr/>
          <p:nvPr/>
        </p:nvSpPr>
        <p:spPr>
          <a:xfrm>
            <a:off x="4857404" y="1885401"/>
            <a:ext cx="7087629" cy="1000674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rgbClr val="FFFFFF">
                    <a:alpha val="90000"/>
                  </a:srgb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first dataset  was from </a:t>
            </a:r>
            <a:r>
              <a:rPr lang="en-US" b="1" dirty="0">
                <a:solidFill>
                  <a:srgbClr val="FFFFFF">
                    <a:alpha val="90000"/>
                  </a:srgb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“MIT places” </a:t>
            </a:r>
            <a:r>
              <a:rPr lang="en-US" dirty="0">
                <a:solidFill>
                  <a:srgbClr val="FFFFFF">
                    <a:alpha val="90000"/>
                  </a:srgb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and contained pictures of various themes such as places, people, dogs.</a:t>
            </a:r>
            <a:endParaRPr lang="en-GB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522C813-17E7-4D37-A1B0-3BEEB5F0A51C}"/>
              </a:ext>
            </a:extLst>
          </p:cNvPr>
          <p:cNvSpPr/>
          <p:nvPr/>
        </p:nvSpPr>
        <p:spPr>
          <a:xfrm>
            <a:off x="4933215" y="3429000"/>
            <a:ext cx="7087629" cy="1000674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>
                <a:solidFill>
                  <a:srgbClr val="FFFFFF">
                    <a:alpha val="90000"/>
                  </a:srgb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Then we add to  our dataset a part of dataset of dogs’ pictures that we found in </a:t>
            </a:r>
            <a:r>
              <a:rPr lang="en-GB" b="1" dirty="0">
                <a:solidFill>
                  <a:srgbClr val="FFFFFF">
                    <a:alpha val="90000"/>
                  </a:srgb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“</a:t>
            </a:r>
            <a:r>
              <a:rPr lang="en-GB" b="1" dirty="0" err="1">
                <a:solidFill>
                  <a:srgbClr val="FFFFFF">
                    <a:alpha val="90000"/>
                  </a:srgb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standford</a:t>
            </a:r>
            <a:r>
              <a:rPr lang="en-GB" b="1" dirty="0">
                <a:solidFill>
                  <a:srgbClr val="FFFFFF">
                    <a:alpha val="90000"/>
                  </a:srgb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vision” </a:t>
            </a:r>
            <a:r>
              <a:rPr lang="en-GB" dirty="0">
                <a:solidFill>
                  <a:srgbClr val="FFFFFF">
                    <a:alpha val="90000"/>
                  </a:srgb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and we saw that the results we improved a lot</a:t>
            </a:r>
            <a:endParaRPr lang="en-GB" dirty="0"/>
          </a:p>
          <a:p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8A1994-9A6F-4C6D-8FF6-24A6414075C0}"/>
              </a:ext>
            </a:extLst>
          </p:cNvPr>
          <p:cNvGrpSpPr/>
          <p:nvPr/>
        </p:nvGrpSpPr>
        <p:grpSpPr>
          <a:xfrm>
            <a:off x="2316523" y="1342476"/>
            <a:ext cx="10087096" cy="2334681"/>
            <a:chOff x="388588" y="-231543"/>
            <a:chExt cx="10087096" cy="233468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B48099-083C-4727-8281-471F455AE999}"/>
                </a:ext>
              </a:extLst>
            </p:cNvPr>
            <p:cNvSpPr/>
            <p:nvPr/>
          </p:nvSpPr>
          <p:spPr>
            <a:xfrm>
              <a:off x="388588" y="1606824"/>
              <a:ext cx="7558954" cy="4963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C31E88C-D0B7-464D-9087-887848405817}"/>
                </a:ext>
              </a:extLst>
            </p:cNvPr>
            <p:cNvSpPr txBox="1"/>
            <p:nvPr/>
          </p:nvSpPr>
          <p:spPr>
            <a:xfrm>
              <a:off x="2916730" y="-231543"/>
              <a:ext cx="7558954" cy="4963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4672" tIns="21590" rIns="120904" bIns="21590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GB" sz="1700" kern="1200" dirty="0"/>
                <a:t>We used two different datasets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341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88000">
              <a:schemeClr val="bg1">
                <a:shade val="94000"/>
                <a:satMod val="11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2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B03E4-ECD5-45B1-8663-46058D0F2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br>
              <a:rPr lang="en-GB" sz="4800"/>
            </a:br>
            <a:endParaRPr lang="en-GB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78C62-C657-4978-A818-A2B119960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GB" sz="2000">
                <a:solidFill>
                  <a:schemeClr val="tx2"/>
                </a:solidFill>
              </a:rPr>
              <a:t>Convolutional Neural Network (CNN)</a:t>
            </a: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4C57B491-0078-4DE8-A381-BE7038DF26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779739"/>
              </p:ext>
            </p:extLst>
          </p:nvPr>
        </p:nvGraphicFramePr>
        <p:xfrm>
          <a:off x="4346326" y="1208939"/>
          <a:ext cx="7008427" cy="46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2496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012216BD-62EF-44BD-A52C-7A1A7B48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4699" y="2049353"/>
            <a:ext cx="3238007" cy="323800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C60306D-4E52-44F2-9372-D634B17B8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1EAC8-CDF1-4A7C-B9C2-B2432E9F3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93405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Why </a:t>
            </a:r>
            <a:r>
              <a:rPr lang="en-GB" dirty="0" err="1">
                <a:solidFill>
                  <a:srgbClr val="FFFFFF"/>
                </a:solidFill>
              </a:rPr>
              <a:t>pytorch</a:t>
            </a:r>
            <a:r>
              <a:rPr lang="en-GB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42A27-720D-4FB0-BAC9-28C24555C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374507" cy="27517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Dynamic Approach To Graph Computation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Faster Deep Learning Training Than TensorFlow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Increased Developer Productivity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Easier To Learn And Simpler To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Simplicity and transparency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Easy To Debug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Parallelism</a:t>
            </a:r>
            <a:endParaRPr lang="en-GB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90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4D1B2-9E0E-49B3-B2BD-057BDF2DB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l-GR" dirty="0" err="1"/>
              <a:t>mean</a:t>
            </a:r>
            <a:r>
              <a:rPr lang="el-GR" dirty="0"/>
              <a:t> </a:t>
            </a:r>
            <a:r>
              <a:rPr lang="el-GR" dirty="0" err="1"/>
              <a:t>square</a:t>
            </a:r>
            <a:r>
              <a:rPr lang="el-GR" dirty="0"/>
              <a:t> </a:t>
            </a:r>
            <a:r>
              <a:rPr lang="el-GR" dirty="0" err="1"/>
              <a:t>error</a:t>
            </a:r>
            <a:r>
              <a:rPr lang="el-GR" dirty="0"/>
              <a:t> </a:t>
            </a:r>
            <a:r>
              <a:rPr lang="el-GR" dirty="0" err="1"/>
              <a:t>loss</a:t>
            </a:r>
            <a:r>
              <a:rPr lang="el-GR" dirty="0"/>
              <a:t> </a:t>
            </a:r>
            <a:r>
              <a:rPr lang="el-GR" dirty="0" err="1"/>
              <a:t>function</a:t>
            </a:r>
            <a:r>
              <a:rPr lang="el-GR" dirty="0"/>
              <a:t>  </a:t>
            </a:r>
            <a:r>
              <a:rPr lang="en-GB" dirty="0"/>
              <a:t>and </a:t>
            </a:r>
            <a:r>
              <a:rPr lang="el-GR" dirty="0"/>
              <a:t> </a:t>
            </a:r>
            <a:r>
              <a:rPr lang="el-GR" dirty="0" err="1"/>
              <a:t>epocs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687A-5EFC-403B-89DD-7C23DDAFA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choose the model of epoch 104 </a:t>
            </a:r>
            <a:endParaRPr lang="en-GB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74540-C9A0-43A0-8624-A3E5FA30D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322"/>
            <a:ext cx="7305676" cy="685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48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A1DEB-BAF5-4C51-B49F-4D2B14B26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573080"/>
            <a:ext cx="10993549" cy="865519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86836-0FFC-4275-9518-C4F78F17A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1459482"/>
            <a:ext cx="10993546" cy="468233"/>
          </a:xfrm>
        </p:spPr>
        <p:txBody>
          <a:bodyPr>
            <a:normAutofit/>
          </a:bodyPr>
          <a:lstStyle/>
          <a:p>
            <a:r>
              <a:rPr lang="en-GB" dirty="0"/>
              <a:t>THE first OUTPUT OF OUR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7C6C6-DAC5-4347-BB0B-04B0FE0A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05025"/>
            <a:ext cx="12191999" cy="477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2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BD679-EE82-4FBE-BC46-03D407DB7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17" r="-1" b="15102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E7BCF-4D3E-4E2A-A89F-2C5359747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6775" y="4486275"/>
            <a:ext cx="6897964" cy="1465537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We observed that in complicated pictures with many different colors in small areas of the picture our model usually fails.</a:t>
            </a:r>
            <a:endParaRPr lang="en-GB" dirty="0"/>
          </a:p>
          <a:p>
            <a:pPr algn="just"/>
            <a:endParaRPr lang="en-GB" dirty="0">
              <a:solidFill>
                <a:srgbClr val="FFFFFF">
                  <a:alpha val="75000"/>
                </a:srgbClr>
              </a:solidFill>
            </a:endParaRPr>
          </a:p>
        </p:txBody>
      </p:sp>
      <p:sp>
        <p:nvSpPr>
          <p:cNvPr id="10" name="Δάκρυ 17">
            <a:extLst>
              <a:ext uri="{FF2B5EF4-FFF2-40B4-BE49-F238E27FC236}">
                <a16:creationId xmlns:a16="http://schemas.microsoft.com/office/drawing/2014/main" id="{8F4D8043-C051-4745-92C9-689F6817AB45}"/>
              </a:ext>
            </a:extLst>
          </p:cNvPr>
          <p:cNvSpPr/>
          <p:nvPr/>
        </p:nvSpPr>
        <p:spPr>
          <a:xfrm rot="10800000" flipH="1" flipV="1">
            <a:off x="880972" y="4316138"/>
            <a:ext cx="1417222" cy="1073539"/>
          </a:xfrm>
          <a:prstGeom prst="teardrop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dirty="0">
                <a:solidFill>
                  <a:schemeClr val="tx1"/>
                </a:solidFill>
              </a:rPr>
              <a:t>Is it ok ?</a:t>
            </a:r>
          </a:p>
          <a:p>
            <a:pPr lv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Δάκρυ 17">
            <a:extLst>
              <a:ext uri="{FF2B5EF4-FFF2-40B4-BE49-F238E27FC236}">
                <a16:creationId xmlns:a16="http://schemas.microsoft.com/office/drawing/2014/main" id="{D1A4FFAF-B996-401F-BBAC-CC28F12943DE}"/>
              </a:ext>
            </a:extLst>
          </p:cNvPr>
          <p:cNvSpPr/>
          <p:nvPr/>
        </p:nvSpPr>
        <p:spPr>
          <a:xfrm rot="10800000" flipH="1" flipV="1">
            <a:off x="2445784" y="5013974"/>
            <a:ext cx="1417222" cy="1073539"/>
          </a:xfrm>
          <a:prstGeom prst="teardrop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dirty="0">
                <a:solidFill>
                  <a:schemeClr val="tx1"/>
                </a:solidFill>
              </a:rPr>
              <a:t>Why ? </a:t>
            </a:r>
          </a:p>
        </p:txBody>
      </p:sp>
    </p:spTree>
    <p:extLst>
      <p:ext uri="{BB962C8B-B14F-4D97-AF65-F5344CB8AC3E}">
        <p14:creationId xmlns:p14="http://schemas.microsoft.com/office/powerpoint/2010/main" val="38009728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43D"/>
      </a:dk2>
      <a:lt2>
        <a:srgbClr val="E2E5E8"/>
      </a:lt2>
      <a:accent1>
        <a:srgbClr val="E78129"/>
      </a:accent1>
      <a:accent2>
        <a:srgbClr val="D52117"/>
      </a:accent2>
      <a:accent3>
        <a:srgbClr val="E7296F"/>
      </a:accent3>
      <a:accent4>
        <a:srgbClr val="D517AC"/>
      </a:accent4>
      <a:accent5>
        <a:srgbClr val="C129E7"/>
      </a:accent5>
      <a:accent6>
        <a:srgbClr val="702FD9"/>
      </a:accent6>
      <a:hlink>
        <a:srgbClr val="3F83BF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368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Corbel</vt:lpstr>
      <vt:lpstr>Gill Sans MT</vt:lpstr>
      <vt:lpstr>Times New Roman</vt:lpstr>
      <vt:lpstr>Wingdings</vt:lpstr>
      <vt:lpstr>Wingdings 2</vt:lpstr>
      <vt:lpstr>DividendVTI</vt:lpstr>
      <vt:lpstr>Image colorization for Netflix  </vt:lpstr>
      <vt:lpstr>OUR TEAM </vt:lpstr>
      <vt:lpstr>Our mission</vt:lpstr>
      <vt:lpstr>     </vt:lpstr>
      <vt:lpstr> </vt:lpstr>
      <vt:lpstr>Why pytorch </vt:lpstr>
      <vt:lpstr>mean square error loss function  and  epocs</vt:lpstr>
      <vt:lpstr>results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colorization for Netflix  </dc:title>
  <dc:creator>ioanna</dc:creator>
  <cp:lastModifiedBy>ioanna</cp:lastModifiedBy>
  <cp:revision>3</cp:revision>
  <dcterms:created xsi:type="dcterms:W3CDTF">2019-09-08T16:32:47Z</dcterms:created>
  <dcterms:modified xsi:type="dcterms:W3CDTF">2019-09-08T17:49:42Z</dcterms:modified>
</cp:coreProperties>
</file>