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2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5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9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3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6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31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2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D030-4DE7-4F6B-8C40-064971F3B456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181D-24E9-4CBA-9847-2EB6AC0E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физического эксперимента «Маятник Фуко»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Лаврова Анастасия ИУ7-55Б</a:t>
            </a:r>
            <a:br>
              <a:rPr lang="ru-RU" dirty="0" smtClean="0"/>
            </a:br>
            <a:r>
              <a:rPr lang="ru-RU" dirty="0" smtClean="0"/>
              <a:t>Научный руководитель: А.В. Силантьева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6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языка программирования и 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Языком программирования для разрабатываемого приложения был выбран язык C++ в связи со следующими факторами: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•	язык является объектно-ориентированным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•	обладает высокой эффективностью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•	явная работа с памятью (программист всегда знает, на что тратятся вычислительные ресурсы)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В качестве среды разработки использована </a:t>
            </a:r>
            <a:r>
              <a:rPr lang="ru-RU" dirty="0" err="1">
                <a:latin typeface="+mj-lt"/>
              </a:rPr>
              <a:t>Qt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Creator</a:t>
            </a:r>
            <a:r>
              <a:rPr lang="ru-RU" dirty="0">
                <a:latin typeface="+mj-lt"/>
              </a:rPr>
              <a:t>, так как с её помощью удобно создавать графические интерфейсы, использовать сигнально-</a:t>
            </a:r>
            <a:r>
              <a:rPr lang="ru-RU" dirty="0" err="1">
                <a:latin typeface="+mj-lt"/>
              </a:rPr>
              <a:t>слотовую</a:t>
            </a:r>
            <a:r>
              <a:rPr lang="ru-RU" dirty="0">
                <a:latin typeface="+mj-lt"/>
              </a:rPr>
              <a:t> связь для реализации асинхронного взаимодействия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24204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состав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9" y="1690688"/>
            <a:ext cx="6924035" cy="401298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20" y="1690688"/>
            <a:ext cx="4107180" cy="4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3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состав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70" y="1690688"/>
            <a:ext cx="6342484" cy="3708671"/>
          </a:xfrm>
        </p:spPr>
      </p:pic>
    </p:spTree>
    <p:extLst>
      <p:ext uri="{BB962C8B-B14F-4D97-AF65-F5344CB8AC3E}">
        <p14:creationId xmlns:p14="http://schemas.microsoft.com/office/powerpoint/2010/main" val="21281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70" y="1592364"/>
            <a:ext cx="9007859" cy="4818267"/>
          </a:xfrm>
        </p:spPr>
      </p:pic>
    </p:spTree>
    <p:extLst>
      <p:ext uri="{BB962C8B-B14F-4D97-AF65-F5344CB8AC3E}">
        <p14:creationId xmlns:p14="http://schemas.microsoft.com/office/powerpoint/2010/main" val="120689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ru-RU" dirty="0" smtClean="0"/>
              <a:t>-буфер + плоская закраска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60" y="1451999"/>
            <a:ext cx="5066879" cy="4771820"/>
          </a:xfrm>
        </p:spPr>
      </p:pic>
    </p:spTree>
    <p:extLst>
      <p:ext uri="{BB962C8B-B14F-4D97-AF65-F5344CB8AC3E}">
        <p14:creationId xmlns:p14="http://schemas.microsoft.com/office/powerpoint/2010/main" val="389757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</a:t>
            </a:r>
            <a:r>
              <a:rPr lang="ru-RU" dirty="0" smtClean="0"/>
              <a:t>буфер + закраска по </a:t>
            </a:r>
            <a:r>
              <a:rPr lang="ru-RU" dirty="0" err="1" smtClean="0"/>
              <a:t>Гуро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61" y="1690688"/>
            <a:ext cx="4950361" cy="4680615"/>
          </a:xfrm>
        </p:spPr>
      </p:pic>
    </p:spTree>
    <p:extLst>
      <p:ext uri="{BB962C8B-B14F-4D97-AF65-F5344CB8AC3E}">
        <p14:creationId xmlns:p14="http://schemas.microsoft.com/office/powerpoint/2010/main" val="66363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Трассировка лучей + закраска по </a:t>
            </a:r>
            <a:r>
              <a:rPr lang="ru-RU" dirty="0" err="1" smtClean="0"/>
              <a:t>Фонгу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87" y="1690688"/>
            <a:ext cx="5051671" cy="4761988"/>
          </a:xfrm>
        </p:spPr>
      </p:pic>
    </p:spTree>
    <p:extLst>
      <p:ext uri="{BB962C8B-B14F-4D97-AF65-F5344CB8AC3E}">
        <p14:creationId xmlns:p14="http://schemas.microsoft.com/office/powerpoint/2010/main" val="236701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эксперимента является </a:t>
            </a:r>
            <a:r>
              <a:rPr lang="ru-RU" dirty="0" smtClean="0"/>
              <a:t>оценка </a:t>
            </a:r>
            <a:r>
              <a:rPr lang="ru-RU" dirty="0"/>
              <a:t>эффективности при различных способах закраски </a:t>
            </a:r>
            <a:r>
              <a:rPr lang="ru-RU" dirty="0" smtClean="0"/>
              <a:t>объектов и различных алгоритмах удаления невидимых линий и поверхностей.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25" y="3022282"/>
            <a:ext cx="6350528" cy="33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4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+mj-lt"/>
              </a:rPr>
              <a:t>В результате проделанной работы были исследованы алгоритмы удаления невидимых линий, построения теней, методы закрашивания. Были проанализированы их достоинства и недостатки, выбраны наиболее подходящие для решения поставленной задачи. </a:t>
            </a:r>
          </a:p>
          <a:p>
            <a:r>
              <a:rPr lang="ru-RU" dirty="0" smtClean="0">
                <a:latin typeface="+mj-lt"/>
              </a:rPr>
              <a:t>Была </a:t>
            </a:r>
            <a:r>
              <a:rPr lang="ru-RU" dirty="0">
                <a:latin typeface="+mj-lt"/>
              </a:rPr>
              <a:t>разработана формализация сцены, произведен вывод физических формул траектории движения маятника </a:t>
            </a:r>
            <a:r>
              <a:rPr lang="ru-RU" dirty="0" smtClean="0">
                <a:latin typeface="+mj-lt"/>
              </a:rPr>
              <a:t>Фуко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В ходе выполнения поставленной задачи были изучены возможности QT </a:t>
            </a:r>
            <a:r>
              <a:rPr lang="ru-RU" dirty="0" err="1">
                <a:latin typeface="+mj-lt"/>
              </a:rPr>
              <a:t>Creator</a:t>
            </a:r>
            <a:r>
              <a:rPr lang="ru-RU" dirty="0">
                <a:latin typeface="+mj-lt"/>
              </a:rPr>
              <a:t> и языка программирования C++, получены знания в области компьютерной </a:t>
            </a:r>
            <a:r>
              <a:rPr lang="ru-RU" dirty="0" smtClean="0">
                <a:latin typeface="+mj-lt"/>
              </a:rPr>
              <a:t>графики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В ходе выполнения экспериментальной части было установлено, что комбинированная закраска с использованием Z-буфера позволяет уменьшить время работы практически в 100 раз по сравнению с изначально выбранным алгоритмом трассировки лучей и закраски по методу </a:t>
            </a:r>
            <a:r>
              <a:rPr lang="ru-RU" dirty="0" err="1" smtClean="0">
                <a:latin typeface="+mj-lt"/>
              </a:rPr>
              <a:t>Фонга</a:t>
            </a:r>
            <a:endParaRPr lang="ru-RU" dirty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73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Цель данной работы – реализовать построение трехмерной сцены и </a:t>
            </a:r>
            <a:r>
              <a:rPr lang="ru-RU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визуализировать движения </a:t>
            </a:r>
            <a:r>
              <a:rPr lang="ru-RU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маятника Фуко.</a:t>
            </a:r>
          </a:p>
          <a:p>
            <a:r>
              <a:rPr lang="ru-RU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Проанализировать существующие методы и алгоритмы, необходимые для реализации цели проекта</a:t>
            </a:r>
          </a:p>
          <a:p>
            <a:r>
              <a:rPr lang="ru-RU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Выбрать наиболее оптимальные методы и алгоритмы, привести основные математические расчеты, подобрать типы данных</a:t>
            </a:r>
          </a:p>
          <a:p>
            <a:r>
              <a:rPr lang="ru-RU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Спроектировать программное обеспечение, моделирующее движение маятника Фуко</a:t>
            </a:r>
          </a:p>
          <a:p>
            <a:r>
              <a:rPr lang="ru-RU" dirty="0" smtClean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Реализовать программу</a:t>
            </a:r>
          </a:p>
          <a:p>
            <a:pPr marL="0" indent="0">
              <a:buNone/>
            </a:pPr>
            <a:endParaRPr lang="ru-RU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5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Формализация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Шар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Куб (подвес)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Плоскость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Камера (невидимый объект)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Источник света (невидимый объект)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С помощью интерфейса пользователь может задать широту, на которой расположен маятник Фуко, а также поменять расположение камеры в пространстве.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42" y="1585592"/>
            <a:ext cx="3202858" cy="30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алгоритмов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Алгоритмы удаления невидимых линий, построения теней</a:t>
            </a:r>
          </a:p>
          <a:p>
            <a:r>
              <a:rPr lang="ru-RU" dirty="0" smtClean="0">
                <a:latin typeface="+mj-lt"/>
              </a:rPr>
              <a:t>Алгоритма Робертса</a:t>
            </a:r>
          </a:p>
          <a:p>
            <a:r>
              <a:rPr lang="ru-RU" dirty="0" smtClean="0">
                <a:latin typeface="+mj-lt"/>
              </a:rPr>
              <a:t>Алгоритм </a:t>
            </a:r>
            <a:r>
              <a:rPr lang="ru-RU" dirty="0" err="1" smtClean="0">
                <a:latin typeface="+mj-lt"/>
              </a:rPr>
              <a:t>Варнока</a:t>
            </a:r>
            <a:endParaRPr lang="ru-RU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latin typeface="+mj-lt"/>
              </a:rPr>
              <a:t>Алгоритм, использующий </a:t>
            </a:r>
            <a:r>
              <a:rPr lang="en-US" dirty="0" smtClean="0">
                <a:latin typeface="+mj-lt"/>
              </a:rPr>
              <a:t>Z-</a:t>
            </a:r>
            <a:r>
              <a:rPr lang="ru-RU" dirty="0" smtClean="0">
                <a:latin typeface="+mj-lt"/>
              </a:rPr>
              <a:t>буфер</a:t>
            </a:r>
          </a:p>
          <a:p>
            <a:r>
              <a:rPr lang="ru-RU" dirty="0" smtClean="0">
                <a:latin typeface="+mj-lt"/>
              </a:rPr>
              <a:t>Алгоритм, использующий трассировку лучей</a:t>
            </a:r>
          </a:p>
          <a:p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Вывод: из-за высокой скорости работы был выбран алгоритм </a:t>
            </a:r>
            <a:r>
              <a:rPr lang="en-US" dirty="0" smtClean="0">
                <a:latin typeface="+mj-lt"/>
              </a:rPr>
              <a:t>Z-</a:t>
            </a:r>
            <a:r>
              <a:rPr lang="ru-RU" dirty="0" smtClean="0">
                <a:latin typeface="+mj-lt"/>
              </a:rPr>
              <a:t>буфера</a:t>
            </a:r>
          </a:p>
        </p:txBody>
      </p:sp>
    </p:spTree>
    <p:extLst>
      <p:ext uri="{BB962C8B-B14F-4D97-AF65-F5344CB8AC3E}">
        <p14:creationId xmlns:p14="http://schemas.microsoft.com/office/powerpoint/2010/main" val="11770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Методы закрашивания:</a:t>
            </a:r>
          </a:p>
          <a:p>
            <a:r>
              <a:rPr lang="ru-RU" dirty="0">
                <a:latin typeface="+mj-lt"/>
              </a:rPr>
              <a:t>Простая закраска (</a:t>
            </a:r>
            <a:r>
              <a:rPr lang="ru-RU" dirty="0" smtClean="0">
                <a:latin typeface="+mj-lt"/>
              </a:rPr>
              <a:t>один </a:t>
            </a:r>
            <a:r>
              <a:rPr lang="ru-RU" dirty="0">
                <a:latin typeface="+mj-lt"/>
              </a:rPr>
              <a:t>уровень интенсивности на </a:t>
            </a:r>
            <a:r>
              <a:rPr lang="ru-RU" dirty="0" smtClean="0">
                <a:latin typeface="+mj-lt"/>
              </a:rPr>
              <a:t>грань)</a:t>
            </a: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Закраска по </a:t>
            </a:r>
            <a:r>
              <a:rPr lang="ru-RU" dirty="0" err="1" smtClean="0">
                <a:latin typeface="+mj-lt"/>
              </a:rPr>
              <a:t>Гуро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(</a:t>
            </a:r>
            <a:r>
              <a:rPr lang="ru-RU" dirty="0" smtClean="0">
                <a:latin typeface="+mj-lt"/>
              </a:rPr>
              <a:t>билинейная </a:t>
            </a:r>
            <a:r>
              <a:rPr lang="ru-RU" dirty="0">
                <a:latin typeface="+mj-lt"/>
              </a:rPr>
              <a:t>интерполяция </a:t>
            </a:r>
            <a:r>
              <a:rPr lang="ru-RU" dirty="0" smtClean="0">
                <a:latin typeface="+mj-lt"/>
              </a:rPr>
              <a:t>интенсивностей)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Закраска по </a:t>
            </a:r>
            <a:r>
              <a:rPr lang="ru-RU" dirty="0" err="1">
                <a:latin typeface="+mj-lt"/>
              </a:rPr>
              <a:t>Фонгу</a:t>
            </a:r>
            <a:r>
              <a:rPr lang="ru-RU" dirty="0">
                <a:latin typeface="+mj-lt"/>
              </a:rPr>
              <a:t> (</a:t>
            </a:r>
            <a:r>
              <a:rPr lang="ru-RU" dirty="0" smtClean="0">
                <a:latin typeface="+mj-lt"/>
              </a:rPr>
              <a:t>билинейная </a:t>
            </a:r>
            <a:r>
              <a:rPr lang="ru-RU" dirty="0">
                <a:latin typeface="+mj-lt"/>
              </a:rPr>
              <a:t>интерполяция векторов </a:t>
            </a:r>
            <a:r>
              <a:rPr lang="ru-RU" dirty="0" smtClean="0">
                <a:latin typeface="+mj-lt"/>
              </a:rPr>
              <a:t>нормалей)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Вывод: благодаря более высокой скорости работы, но при 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этом физической достоверности была выбрана закраска по </a:t>
            </a:r>
            <a:r>
              <a:rPr lang="ru-RU" dirty="0" err="1" smtClean="0">
                <a:latin typeface="+mj-lt"/>
              </a:rPr>
              <a:t>Гуро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0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закрасок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93" y="1284852"/>
            <a:ext cx="4213997" cy="18319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8" y="3460955"/>
            <a:ext cx="3100253" cy="29197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79" y="3460954"/>
            <a:ext cx="3087982" cy="29197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90" y="3460955"/>
            <a:ext cx="3097331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Z-</a:t>
            </a:r>
            <a:r>
              <a:rPr lang="ru-RU" dirty="0" smtClean="0"/>
              <a:t>буфера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Алгоритм: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1)Заполнить </a:t>
            </a:r>
            <a:r>
              <a:rPr lang="ru-RU" dirty="0">
                <a:latin typeface="+mj-lt"/>
              </a:rPr>
              <a:t>буфер кадра фоновым цветом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2)Заполнить </a:t>
            </a:r>
            <a:r>
              <a:rPr lang="ru-RU" dirty="0">
                <a:latin typeface="+mj-lt"/>
              </a:rPr>
              <a:t>Z-буфер минимальным значением глубины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3)Преобразовать </a:t>
            </a:r>
            <a:r>
              <a:rPr lang="ru-RU" dirty="0">
                <a:latin typeface="+mj-lt"/>
              </a:rPr>
              <a:t>каждый многоугольник в растровую форму в произвольном порядке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	3.1</a:t>
            </a:r>
            <a:r>
              <a:rPr lang="ru-RU" dirty="0">
                <a:latin typeface="+mj-lt"/>
              </a:rPr>
              <a:t>) Для каждой точки экрана, покрываемой многоугольником вычислить значение Z(X, Y)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	3.2</a:t>
            </a:r>
            <a:r>
              <a:rPr lang="ru-RU" dirty="0">
                <a:latin typeface="+mj-lt"/>
              </a:rPr>
              <a:t>) Если Z(X, Y) &gt; </a:t>
            </a:r>
            <a:r>
              <a:rPr lang="ru-RU" dirty="0" err="1">
                <a:latin typeface="+mj-lt"/>
              </a:rPr>
              <a:t>Zбуф</a:t>
            </a:r>
            <a:r>
              <a:rPr lang="ru-RU" dirty="0">
                <a:latin typeface="+mj-lt"/>
              </a:rPr>
              <a:t>(X, Y) =&gt; </a:t>
            </a:r>
            <a:r>
              <a:rPr lang="ru-RU" dirty="0" err="1">
                <a:latin typeface="+mj-lt"/>
              </a:rPr>
              <a:t>Zбуф</a:t>
            </a:r>
            <a:r>
              <a:rPr lang="ru-RU" dirty="0">
                <a:latin typeface="+mj-lt"/>
              </a:rPr>
              <a:t>(X,Y)=Z(X, Y)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	Цвет </a:t>
            </a:r>
            <a:r>
              <a:rPr lang="ru-RU" dirty="0">
                <a:latin typeface="+mj-lt"/>
              </a:rPr>
              <a:t>(X,Y) = Цвет текущего многоугольника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4)Отобразить </a:t>
            </a:r>
            <a:r>
              <a:rPr lang="ru-RU" dirty="0">
                <a:latin typeface="+mj-lt"/>
              </a:rPr>
              <a:t>результат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5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Закраска по методу </a:t>
            </a:r>
            <a:r>
              <a:rPr lang="ru-RU" dirty="0" err="1" smtClean="0"/>
              <a:t>Гуро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Алгоритм: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Вычисление векторов нормалей к каждой грани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Вычисление векторов нормалей к каждой вершине грани через усреднение нормалей к граням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Вычисление интенсивностей в вершинах грани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Интерполяция интенсивности вдоль ребер грани: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</a:t>
            </a:r>
            <a:r>
              <a:rPr lang="en-US" baseline="-25000" dirty="0" err="1" smtClean="0">
                <a:latin typeface="+mj-lt"/>
              </a:rPr>
              <a:t>q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= </a:t>
            </a:r>
            <a:r>
              <a:rPr lang="en-US" dirty="0">
                <a:latin typeface="+mj-lt"/>
              </a:rPr>
              <a:t>u</a:t>
            </a:r>
            <a:r>
              <a:rPr lang="ru-RU" dirty="0">
                <a:latin typeface="+mj-lt"/>
              </a:rPr>
              <a:t>*</a:t>
            </a:r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A </a:t>
            </a:r>
            <a:r>
              <a:rPr lang="ru-RU" dirty="0">
                <a:latin typeface="+mj-lt"/>
              </a:rPr>
              <a:t>+ (1-</a:t>
            </a:r>
            <a:r>
              <a:rPr lang="en-US" dirty="0">
                <a:latin typeface="+mj-lt"/>
              </a:rPr>
              <a:t>u</a:t>
            </a:r>
            <a:r>
              <a:rPr lang="ru-RU" dirty="0">
                <a:latin typeface="+mj-lt"/>
              </a:rPr>
              <a:t>)*</a:t>
            </a:r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B</a:t>
            </a:r>
            <a:r>
              <a:rPr lang="ru-RU" dirty="0">
                <a:latin typeface="+mj-lt"/>
              </a:rPr>
              <a:t>, 0 ≤ </a:t>
            </a:r>
            <a:r>
              <a:rPr lang="en-US" dirty="0">
                <a:latin typeface="+mj-lt"/>
              </a:rPr>
              <a:t>u</a:t>
            </a:r>
            <a:r>
              <a:rPr lang="ru-RU" dirty="0">
                <a:latin typeface="+mj-lt"/>
              </a:rPr>
              <a:t> ≤ 1, </a:t>
            </a:r>
            <a:r>
              <a:rPr lang="en-US" dirty="0">
                <a:latin typeface="+mj-lt"/>
              </a:rPr>
              <a:t>u</a:t>
            </a:r>
            <a:r>
              <a:rPr lang="ru-RU" dirty="0">
                <a:latin typeface="+mj-lt"/>
              </a:rPr>
              <a:t> = (</a:t>
            </a:r>
            <a:r>
              <a:rPr lang="en-US" dirty="0">
                <a:latin typeface="+mj-lt"/>
              </a:rPr>
              <a:t>AQ</a:t>
            </a:r>
            <a:r>
              <a:rPr lang="ru-RU" dirty="0">
                <a:latin typeface="+mj-lt"/>
              </a:rPr>
              <a:t>)/(</a:t>
            </a:r>
            <a:r>
              <a:rPr lang="en-US" dirty="0">
                <a:latin typeface="+mj-lt"/>
              </a:rPr>
              <a:t>AB</a:t>
            </a:r>
            <a:r>
              <a:rPr lang="ru-RU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</a:t>
            </a:r>
            <a:r>
              <a:rPr lang="en-US" baseline="-25000" dirty="0" err="1" smtClean="0">
                <a:latin typeface="+mj-lt"/>
              </a:rPr>
              <a:t>r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= </a:t>
            </a:r>
            <a:r>
              <a:rPr lang="en-US" dirty="0">
                <a:latin typeface="+mj-lt"/>
              </a:rPr>
              <a:t>w</a:t>
            </a:r>
            <a:r>
              <a:rPr lang="ru-RU" dirty="0">
                <a:latin typeface="+mj-lt"/>
              </a:rPr>
              <a:t>*</a:t>
            </a:r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B </a:t>
            </a:r>
            <a:r>
              <a:rPr lang="ru-RU" dirty="0">
                <a:latin typeface="+mj-lt"/>
              </a:rPr>
              <a:t>+ (1-</a:t>
            </a:r>
            <a:r>
              <a:rPr lang="en-US" dirty="0">
                <a:latin typeface="+mj-lt"/>
              </a:rPr>
              <a:t>w</a:t>
            </a:r>
            <a:r>
              <a:rPr lang="ru-RU" dirty="0">
                <a:latin typeface="+mj-lt"/>
              </a:rPr>
              <a:t>)*</a:t>
            </a:r>
            <a:r>
              <a:rPr lang="en-US" dirty="0" err="1">
                <a:latin typeface="+mj-lt"/>
              </a:rPr>
              <a:t>Ic</a:t>
            </a:r>
            <a:r>
              <a:rPr lang="ru-RU" dirty="0">
                <a:latin typeface="+mj-lt"/>
              </a:rPr>
              <a:t>, 0 ≤ </a:t>
            </a:r>
            <a:r>
              <a:rPr lang="en-US" dirty="0">
                <a:latin typeface="+mj-lt"/>
              </a:rPr>
              <a:t>w</a:t>
            </a:r>
            <a:r>
              <a:rPr lang="ru-RU" dirty="0">
                <a:latin typeface="+mj-lt"/>
              </a:rPr>
              <a:t> ≤ 1, </a:t>
            </a:r>
            <a:r>
              <a:rPr lang="en-US" dirty="0">
                <a:latin typeface="+mj-lt"/>
              </a:rPr>
              <a:t>w</a:t>
            </a:r>
            <a:r>
              <a:rPr lang="ru-RU" dirty="0">
                <a:latin typeface="+mj-lt"/>
              </a:rPr>
              <a:t>=(</a:t>
            </a:r>
            <a:r>
              <a:rPr lang="en-US" dirty="0">
                <a:latin typeface="+mj-lt"/>
              </a:rPr>
              <a:t>BR</a:t>
            </a:r>
            <a:r>
              <a:rPr lang="ru-RU" dirty="0">
                <a:latin typeface="+mj-lt"/>
              </a:rPr>
              <a:t>)/(</a:t>
            </a:r>
            <a:r>
              <a:rPr lang="en-US" dirty="0">
                <a:latin typeface="+mj-lt"/>
              </a:rPr>
              <a:t>BC</a:t>
            </a:r>
            <a:r>
              <a:rPr lang="ru-RU" dirty="0" smtClean="0">
                <a:latin typeface="+mj-lt"/>
              </a:rPr>
              <a:t>)</a:t>
            </a:r>
          </a:p>
          <a:p>
            <a:pPr marL="0" lvl="0" indent="0">
              <a:buNone/>
            </a:pPr>
            <a:r>
              <a:rPr lang="ru-RU" dirty="0" smtClean="0">
                <a:latin typeface="+mj-lt"/>
              </a:rPr>
              <a:t>5. </a:t>
            </a:r>
            <a:r>
              <a:rPr lang="ru-RU" dirty="0">
                <a:latin typeface="+mj-lt"/>
              </a:rPr>
              <a:t>Линейная интерполяция интенсивности вдоль сканирующей </a:t>
            </a:r>
            <a:r>
              <a:rPr lang="ru-RU" dirty="0" smtClean="0">
                <a:latin typeface="+mj-lt"/>
              </a:rPr>
              <a:t>строки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I</a:t>
            </a:r>
            <a:r>
              <a:rPr lang="en-US" baseline="-25000" dirty="0" smtClean="0">
                <a:latin typeface="+mj-lt"/>
              </a:rPr>
              <a:t>P </a:t>
            </a:r>
            <a:r>
              <a:rPr lang="ru-RU" dirty="0">
                <a:latin typeface="+mj-lt"/>
              </a:rPr>
              <a:t>= </a:t>
            </a:r>
            <a:r>
              <a:rPr lang="en-US" dirty="0">
                <a:latin typeface="+mj-lt"/>
              </a:rPr>
              <a:t>t</a:t>
            </a:r>
            <a:r>
              <a:rPr lang="ru-RU" dirty="0">
                <a:latin typeface="+mj-lt"/>
              </a:rPr>
              <a:t>*</a:t>
            </a:r>
            <a:r>
              <a:rPr lang="en-US" dirty="0" err="1">
                <a:latin typeface="+mj-lt"/>
              </a:rPr>
              <a:t>I</a:t>
            </a:r>
            <a:r>
              <a:rPr lang="en-US" baseline="-25000" dirty="0" err="1">
                <a:latin typeface="+mj-lt"/>
              </a:rPr>
              <a:t>q</a:t>
            </a:r>
            <a:r>
              <a:rPr lang="ru-RU" dirty="0">
                <a:latin typeface="+mj-lt"/>
              </a:rPr>
              <a:t> + (1-</a:t>
            </a:r>
            <a:r>
              <a:rPr lang="en-US" dirty="0">
                <a:latin typeface="+mj-lt"/>
              </a:rPr>
              <a:t>t</a:t>
            </a:r>
            <a:r>
              <a:rPr lang="ru-RU" dirty="0">
                <a:latin typeface="+mj-lt"/>
              </a:rPr>
              <a:t>)*</a:t>
            </a:r>
            <a:r>
              <a:rPr lang="en-US" dirty="0" err="1">
                <a:latin typeface="+mj-lt"/>
              </a:rPr>
              <a:t>I</a:t>
            </a:r>
            <a:r>
              <a:rPr lang="en-US" baseline="-25000" dirty="0" err="1">
                <a:latin typeface="+mj-lt"/>
              </a:rPr>
              <a:t>r</a:t>
            </a:r>
            <a:r>
              <a:rPr lang="ru-RU" dirty="0">
                <a:latin typeface="+mj-lt"/>
              </a:rPr>
              <a:t>, 0 ≤ </a:t>
            </a:r>
            <a:r>
              <a:rPr lang="en-US" dirty="0">
                <a:latin typeface="+mj-lt"/>
              </a:rPr>
              <a:t>t</a:t>
            </a:r>
            <a:r>
              <a:rPr lang="ru-RU" dirty="0">
                <a:latin typeface="+mj-lt"/>
              </a:rPr>
              <a:t> ≤ 1, </a:t>
            </a:r>
            <a:r>
              <a:rPr lang="en-US" dirty="0">
                <a:latin typeface="+mj-lt"/>
              </a:rPr>
              <a:t>t</a:t>
            </a:r>
            <a:r>
              <a:rPr lang="ru-RU" dirty="0">
                <a:latin typeface="+mj-lt"/>
              </a:rPr>
              <a:t> = (</a:t>
            </a:r>
            <a:r>
              <a:rPr lang="en-US" dirty="0">
                <a:latin typeface="+mj-lt"/>
              </a:rPr>
              <a:t>QP</a:t>
            </a:r>
            <a:r>
              <a:rPr lang="ru-RU" dirty="0">
                <a:latin typeface="+mj-lt"/>
              </a:rPr>
              <a:t>)/(</a:t>
            </a:r>
            <a:r>
              <a:rPr lang="en-US" dirty="0">
                <a:latin typeface="+mj-lt"/>
              </a:rPr>
              <a:t>QR</a:t>
            </a:r>
            <a:r>
              <a:rPr lang="ru-RU" dirty="0">
                <a:latin typeface="+mj-lt"/>
              </a:rPr>
              <a:t>)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26884" y="3161531"/>
            <a:ext cx="3319309" cy="18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движения маятника Фуко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354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Движение маятника описывается с помощью формул: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latin typeface="+mj-lt"/>
              </a:rPr>
              <a:t>На Северном или Южном полюсе Земли </a:t>
            </a:r>
            <a:r>
              <a:rPr lang="ru-RU" dirty="0" smtClean="0">
                <a:latin typeface="+mj-lt"/>
              </a:rPr>
              <a:t>плоскость </a:t>
            </a:r>
            <a:r>
              <a:rPr lang="ru-RU" dirty="0">
                <a:latin typeface="+mj-lt"/>
              </a:rPr>
              <a:t>колебаний маятника Фуко совершает поворот на 360° за звёздные сутки (на 15° за звёздный час), на экваторе </a:t>
            </a:r>
            <a:r>
              <a:rPr lang="ru-RU" dirty="0" smtClean="0">
                <a:latin typeface="+mj-lt"/>
              </a:rPr>
              <a:t>плоскость </a:t>
            </a:r>
            <a:r>
              <a:rPr lang="ru-RU" dirty="0">
                <a:latin typeface="+mj-lt"/>
              </a:rPr>
              <a:t>колебаний маятника Фуко </a:t>
            </a:r>
            <a:r>
              <a:rPr lang="ru-RU" dirty="0" smtClean="0">
                <a:latin typeface="+mj-lt"/>
              </a:rPr>
              <a:t>неподвижна.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8" y="2387541"/>
            <a:ext cx="10617413" cy="17026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321" y="1804219"/>
            <a:ext cx="1714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428</Words>
  <Application>Microsoft Office PowerPoint</Application>
  <PresentationFormat>Широкоэкранный</PresentationFormat>
  <Paragraphs>77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Тема Office</vt:lpstr>
      <vt:lpstr>Моделирование физического эксперимента «Маятник Фуко»</vt:lpstr>
      <vt:lpstr>Цель работы</vt:lpstr>
      <vt:lpstr> Формализация сцены</vt:lpstr>
      <vt:lpstr>Выбор алгоритмов</vt:lpstr>
      <vt:lpstr>Выбор алгоритмов</vt:lpstr>
      <vt:lpstr>Примеры закрасок</vt:lpstr>
      <vt:lpstr>Алгоритм Z-буфера</vt:lpstr>
      <vt:lpstr>Закраска по методу Гуро</vt:lpstr>
      <vt:lpstr>Моделирование движения маятника Фуко</vt:lpstr>
      <vt:lpstr>Выбор языка программирования и среды разработки</vt:lpstr>
      <vt:lpstr>Структура и состав классов</vt:lpstr>
      <vt:lpstr>Структура и состав классов</vt:lpstr>
      <vt:lpstr>Интерфейс программы</vt:lpstr>
      <vt:lpstr>Z-буфер + плоская закраска</vt:lpstr>
      <vt:lpstr>Z-буфер + закраска по Гуро</vt:lpstr>
      <vt:lpstr>Трассировка лучей + закраска по Фонгу</vt:lpstr>
      <vt:lpstr>Эксперимент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физического эксперимента «Маятник Фуко»</dc:title>
  <dc:creator>Anastasiya</dc:creator>
  <cp:lastModifiedBy>Anastasiya</cp:lastModifiedBy>
  <cp:revision>16</cp:revision>
  <dcterms:created xsi:type="dcterms:W3CDTF">2019-12-18T23:28:08Z</dcterms:created>
  <dcterms:modified xsi:type="dcterms:W3CDTF">2019-12-19T09:00:29Z</dcterms:modified>
</cp:coreProperties>
</file>