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73" r:id="rId10"/>
    <p:sldId id="274" r:id="rId11"/>
    <p:sldId id="275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9" r:id="rId20"/>
    <p:sldId id="280" r:id="rId21"/>
    <p:sldId id="276" r:id="rId22"/>
    <p:sldId id="278" r:id="rId23"/>
    <p:sldId id="281" r:id="rId24"/>
    <p:sldId id="282" r:id="rId25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3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1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F96DB-67B4-4C64-9E06-B4A8CF423780}" type="datetimeFigureOut">
              <a:rPr lang="el-GR" smtClean="0"/>
              <a:pPr/>
              <a:t>24/1/2014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01AEC-3F8F-469F-93BD-F57B601391C2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- Ορθογώνιο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- Ευθεία γραμμή σύνδεσης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- Τίτλος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25" name="24 - Υπότιτλος"/>
          <p:cNvSpPr>
            <a:spLocks noGrp="1"/>
          </p:cNvSpPr>
          <p:nvPr>
            <p:ph type="subTitle" idx="1"/>
          </p:nvPr>
        </p:nvSpPr>
        <p:spPr>
          <a:xfrm>
            <a:off x="3354441" y="3539865"/>
            <a:ext cx="5114779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31" name="30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F726290-25D8-40A8-86E9-5F1F9A7C1ACD}" type="datetimeFigureOut">
              <a:rPr lang="el-GR" smtClean="0"/>
              <a:pPr/>
              <a:t>24/1/2014</a:t>
            </a:fld>
            <a:endParaRPr lang="el-GR"/>
          </a:p>
        </p:txBody>
      </p:sp>
      <p:sp>
        <p:nvSpPr>
          <p:cNvPr id="18" name="17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3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29" name="28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432E872-9058-4E49-B2B0-A12A4A04881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726290-25D8-40A8-86E9-5F1F9A7C1ACD}" type="datetimeFigureOut">
              <a:rPr lang="el-GR" smtClean="0"/>
              <a:pPr/>
              <a:t>24/1/2014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2E872-9058-4E49-B2B0-A12A4A04881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553200" y="274956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F726290-25D8-40A8-86E9-5F1F9A7C1ACD}" type="datetimeFigureOut">
              <a:rPr lang="el-GR" smtClean="0"/>
              <a:pPr/>
              <a:t>24/1/2014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432E872-9058-4E49-B2B0-A12A4A04881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726290-25D8-40A8-86E9-5F1F9A7C1ACD}" type="datetimeFigureOut">
              <a:rPr lang="el-GR" smtClean="0"/>
              <a:pPr/>
              <a:t>24/1/2014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2E872-9058-4E49-B2B0-A12A4A04881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066800" y="2821838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1066800" y="1905001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4724239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F726290-25D8-40A8-86E9-5F1F9A7C1ACD}" type="datetimeFigureOut">
              <a:rPr lang="el-GR" smtClean="0"/>
              <a:pPr/>
              <a:t>24/1/2014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735359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A432E872-9058-4E49-B2B0-A12A4A04881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178808" y="1600201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726290-25D8-40A8-86E9-5F1F9A7C1ACD}" type="datetimeFigureOut">
              <a:rPr lang="el-GR" smtClean="0"/>
              <a:pPr/>
              <a:t>24/1/2014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2E872-9058-4E49-B2B0-A12A4A04881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726290-25D8-40A8-86E9-5F1F9A7C1ACD}" type="datetimeFigureOut">
              <a:rPr lang="el-GR" smtClean="0"/>
              <a:pPr/>
              <a:t>24/1/2014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2E872-9058-4E49-B2B0-A12A4A04881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726290-25D8-40A8-86E9-5F1F9A7C1ACD}" type="datetimeFigureOut">
              <a:rPr lang="el-GR" smtClean="0"/>
              <a:pPr/>
              <a:t>24/1/2014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2E872-9058-4E49-B2B0-A12A4A04881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F726290-25D8-40A8-86E9-5F1F9A7C1ACD}" type="datetimeFigureOut">
              <a:rPr lang="el-GR" smtClean="0"/>
              <a:pPr/>
              <a:t>24/1/2014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2E872-9058-4E49-B2B0-A12A4A04881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457200" y="1497417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726290-25D8-40A8-86E9-5F1F9A7C1ACD}" type="datetimeFigureOut">
              <a:rPr lang="el-GR" smtClean="0"/>
              <a:pPr/>
              <a:t>24/1/2014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2E872-9058-4E49-B2B0-A12A4A04881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- Ορθογώνιο"/>
          <p:cNvSpPr/>
          <p:nvPr/>
        </p:nvSpPr>
        <p:spPr>
          <a:xfrm rot="21240000">
            <a:off x="597970" y="1004669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- Ορθογώνιο"/>
          <p:cNvSpPr/>
          <p:nvPr/>
        </p:nvSpPr>
        <p:spPr>
          <a:xfrm rot="21420000">
            <a:off x="596707" y="998817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389099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5389099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726290-25D8-40A8-86E9-5F1F9A7C1ACD}" type="datetimeFigureOut">
              <a:rPr lang="el-GR" smtClean="0"/>
              <a:pPr/>
              <a:t>24/1/2014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2E872-9058-4E49-B2B0-A12A4A04881B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10" name="9 - Θέση εικόνας"/>
          <p:cNvSpPr>
            <a:spLocks noGrp="1"/>
          </p:cNvSpPr>
          <p:nvPr>
            <p:ph type="pic" idx="1"/>
          </p:nvPr>
        </p:nvSpPr>
        <p:spPr>
          <a:xfrm>
            <a:off x="663683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chemeClr val="tx1"/>
            </a:gs>
            <a:gs pos="9000">
              <a:schemeClr val="tx1"/>
            </a:gs>
            <a:gs pos="51000">
              <a:schemeClr val="tx2"/>
            </a:gs>
            <a:gs pos="78000">
              <a:schemeClr val="tx2">
                <a:lumMod val="60000"/>
                <a:lumOff val="40000"/>
              </a:schemeClr>
            </a:gs>
            <a:gs pos="88000">
              <a:srgbClr val="7005D4"/>
            </a:gs>
            <a:gs pos="100000">
              <a:srgbClr val="8C3D9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- Ορθογώνιο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- Θέση τίτλου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1" name="30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27" name="26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F726290-25D8-40A8-86E9-5F1F9A7C1ACD}" type="datetimeFigureOut">
              <a:rPr lang="el-GR" smtClean="0"/>
              <a:pPr/>
              <a:t>24/1/2014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16" name="1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432E872-9058-4E49-B2B0-A12A4A04881B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Company management</a:t>
            </a:r>
            <a:endParaRPr lang="el-GR" dirty="0"/>
          </a:p>
        </p:txBody>
      </p:sp>
      <p:sp>
        <p:nvSpPr>
          <p:cNvPr id="4" name="3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Πρόγραμμα διαχείριση του προσωπικού μιας επιχείρησης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Εικόνα 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4560330" cy="3888432"/>
          </a:xfrm>
          <a:prstGeom prst="rect">
            <a:avLst/>
          </a:prstGeom>
          <a:noFill/>
        </p:spPr>
      </p:pic>
      <p:pic>
        <p:nvPicPr>
          <p:cNvPr id="26625" name="Εικόνα 3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6558" y="1340768"/>
            <a:ext cx="4517442" cy="3888432"/>
          </a:xfrm>
          <a:prstGeom prst="rect">
            <a:avLst/>
          </a:prstGeom>
          <a:noFill/>
        </p:spPr>
      </p:pic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2051720" y="3212976"/>
            <a:ext cx="504056" cy="288032"/>
          </a:xfrm>
          <a:prstGeom prst="ellipse">
            <a:avLst/>
          </a:prstGeom>
          <a:noFill/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7" name="6 - TextBox"/>
          <p:cNvSpPr txBox="1"/>
          <p:nvPr/>
        </p:nvSpPr>
        <p:spPr>
          <a:xfrm>
            <a:off x="0" y="26064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chemeClr val="bg1"/>
                </a:solidFill>
              </a:rPr>
              <a:t>Στο σημείο αυτό μπορεί να γίνει αφαίρεση ενός εργαζομένου από το τμήμα</a:t>
            </a:r>
          </a:p>
        </p:txBody>
      </p:sp>
      <p:sp>
        <p:nvSpPr>
          <p:cNvPr id="8" name="7 - TextBox"/>
          <p:cNvSpPr txBox="1"/>
          <p:nvPr/>
        </p:nvSpPr>
        <p:spPr>
          <a:xfrm>
            <a:off x="0" y="551723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chemeClr val="bg1"/>
                </a:solidFill>
              </a:rPr>
              <a:t>Με επιλογή του ονόματός του και πίεση του κουμπιού με το κόκκινο διπλό βέλος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2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TextBox"/>
          <p:cNvSpPr txBox="1"/>
          <p:nvPr/>
        </p:nvSpPr>
        <p:spPr>
          <a:xfrm>
            <a:off x="0" y="26064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chemeClr val="bg1"/>
                </a:solidFill>
              </a:rPr>
              <a:t>Στο σημείο αυτό μπορεί να γίνει </a:t>
            </a:r>
            <a:r>
              <a:rPr lang="el-GR" sz="2400" dirty="0" smtClean="0">
                <a:solidFill>
                  <a:schemeClr val="bg1"/>
                </a:solidFill>
              </a:rPr>
              <a:t>προσθήκη ενός </a:t>
            </a:r>
            <a:r>
              <a:rPr lang="el-GR" sz="2400" dirty="0">
                <a:solidFill>
                  <a:schemeClr val="bg1"/>
                </a:solidFill>
              </a:rPr>
              <a:t>εργαζομένου σ</a:t>
            </a:r>
            <a:r>
              <a:rPr lang="el-GR" sz="2400" dirty="0" smtClean="0">
                <a:solidFill>
                  <a:schemeClr val="bg1"/>
                </a:solidFill>
              </a:rPr>
              <a:t>το </a:t>
            </a:r>
            <a:r>
              <a:rPr lang="el-GR" sz="2400" dirty="0">
                <a:solidFill>
                  <a:schemeClr val="bg1"/>
                </a:solidFill>
              </a:rPr>
              <a:t>τμήμα</a:t>
            </a:r>
          </a:p>
        </p:txBody>
      </p:sp>
      <p:sp>
        <p:nvSpPr>
          <p:cNvPr id="8" name="7 - TextBox"/>
          <p:cNvSpPr txBox="1"/>
          <p:nvPr/>
        </p:nvSpPr>
        <p:spPr>
          <a:xfrm>
            <a:off x="0" y="551723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chemeClr val="bg1"/>
                </a:solidFill>
              </a:rPr>
              <a:t>Με επιλογή του ονόματός του και πίεση του κουμπιού με το </a:t>
            </a:r>
            <a:r>
              <a:rPr lang="el-GR" sz="2400" dirty="0" smtClean="0">
                <a:solidFill>
                  <a:schemeClr val="bg1"/>
                </a:solidFill>
              </a:rPr>
              <a:t>πράσινο </a:t>
            </a:r>
            <a:r>
              <a:rPr lang="el-GR" sz="2400" dirty="0">
                <a:solidFill>
                  <a:schemeClr val="bg1"/>
                </a:solidFill>
              </a:rPr>
              <a:t>διπλό βέλος</a:t>
            </a:r>
          </a:p>
        </p:txBody>
      </p:sp>
      <p:pic>
        <p:nvPicPr>
          <p:cNvPr id="30722" name="Εικόνα 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4572000" cy="3888432"/>
          </a:xfrm>
          <a:prstGeom prst="rect">
            <a:avLst/>
          </a:prstGeom>
          <a:noFill/>
        </p:spPr>
      </p:pic>
      <p:pic>
        <p:nvPicPr>
          <p:cNvPr id="30721" name="Εικόνα 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412776"/>
            <a:ext cx="4499992" cy="3888432"/>
          </a:xfrm>
          <a:prstGeom prst="rect">
            <a:avLst/>
          </a:prstGeom>
          <a:noFill/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2051720" y="2924944"/>
            <a:ext cx="504056" cy="288032"/>
          </a:xfrm>
          <a:prstGeom prst="ellipse">
            <a:avLst/>
          </a:prstGeom>
          <a:noFill/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- Εικόνα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460851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- TextBox"/>
          <p:cNvSpPr txBox="1"/>
          <p:nvPr/>
        </p:nvSpPr>
        <p:spPr>
          <a:xfrm>
            <a:off x="4932040" y="0"/>
            <a:ext cx="4211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chemeClr val="bg1"/>
                </a:solidFill>
              </a:rPr>
              <a:t>Επιπλέον, υπάρχει η δυνατότητα προβολής του καταστατικού της εταιρίας, πατώντας το κουμπί</a:t>
            </a:r>
          </a:p>
          <a:p>
            <a:pPr algn="ctr"/>
            <a:r>
              <a:rPr lang="el-GR" sz="2400" dirty="0">
                <a:solidFill>
                  <a:schemeClr val="bg1"/>
                </a:solidFill>
              </a:rPr>
              <a:t>«Καταστατικό</a:t>
            </a:r>
            <a:r>
              <a:rPr lang="el-GR" sz="2400" dirty="0" smtClean="0">
                <a:solidFill>
                  <a:schemeClr val="bg1"/>
                </a:solidFill>
              </a:rPr>
              <a:t>»</a:t>
            </a:r>
          </a:p>
          <a:p>
            <a:pPr algn="ctr"/>
            <a:r>
              <a:rPr lang="el-GR" sz="2400" dirty="0" smtClean="0">
                <a:solidFill>
                  <a:schemeClr val="bg1"/>
                </a:solidFill>
              </a:rPr>
              <a:t>αλλά και η διαχείριση των εσόδων-εξόδων με το πάτημα του κουμπιού</a:t>
            </a:r>
          </a:p>
          <a:p>
            <a:pPr algn="ctr"/>
            <a:r>
              <a:rPr lang="el-GR" sz="2400" dirty="0" smtClean="0">
                <a:solidFill>
                  <a:schemeClr val="bg1"/>
                </a:solidFill>
              </a:rPr>
              <a:t>«Έσοδα - Έξοδα»</a:t>
            </a:r>
            <a:endParaRPr lang="el-GR" sz="2400" dirty="0">
              <a:solidFill>
                <a:schemeClr val="bg1"/>
              </a:solidFill>
            </a:endParaRPr>
          </a:p>
        </p:txBody>
      </p:sp>
      <p:sp>
        <p:nvSpPr>
          <p:cNvPr id="5" name="4 - Έλλειψη"/>
          <p:cNvSpPr/>
          <p:nvPr/>
        </p:nvSpPr>
        <p:spPr>
          <a:xfrm>
            <a:off x="323528" y="2276872"/>
            <a:ext cx="86409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7" name="6 - Ευθύγραμμο βέλος σύνδεσης"/>
          <p:cNvCxnSpPr>
            <a:endCxn id="5" idx="6"/>
          </p:cNvCxnSpPr>
          <p:nvPr/>
        </p:nvCxnSpPr>
        <p:spPr>
          <a:xfrm flipH="1">
            <a:off x="1187624" y="1772816"/>
            <a:ext cx="4824536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9 - Έλλειψη"/>
          <p:cNvSpPr/>
          <p:nvPr/>
        </p:nvSpPr>
        <p:spPr>
          <a:xfrm>
            <a:off x="1403648" y="2276872"/>
            <a:ext cx="86409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1" name="10 - Ευθύγραμμο βέλος σύνδεσης"/>
          <p:cNvCxnSpPr>
            <a:endCxn id="10" idx="6"/>
          </p:cNvCxnSpPr>
          <p:nvPr/>
        </p:nvCxnSpPr>
        <p:spPr>
          <a:xfrm flipH="1" flipV="1">
            <a:off x="2267744" y="2492896"/>
            <a:ext cx="3528392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12 - TextBox"/>
          <p:cNvSpPr txBox="1"/>
          <p:nvPr/>
        </p:nvSpPr>
        <p:spPr>
          <a:xfrm>
            <a:off x="0" y="335699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chemeClr val="bg1"/>
                </a:solidFill>
              </a:rPr>
              <a:t>Όπου θα εμφανίζεται το ακόλουθο </a:t>
            </a:r>
            <a:r>
              <a:rPr lang="el-GR" sz="2400" dirty="0" smtClean="0">
                <a:solidFill>
                  <a:schemeClr val="bg1"/>
                </a:solidFill>
              </a:rPr>
              <a:t>παράθυρο δίνοντάς του τη δυνατότητα διαχείρισης.</a:t>
            </a:r>
            <a:endParaRPr lang="el-GR" sz="2400" dirty="0">
              <a:solidFill>
                <a:schemeClr val="bg1"/>
              </a:solidFill>
            </a:endParaRPr>
          </a:p>
        </p:txBody>
      </p:sp>
      <p:pic>
        <p:nvPicPr>
          <p:cNvPr id="14" name="13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3933056"/>
            <a:ext cx="2086044" cy="262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animClr clrSpc="rgb">
                                      <p:cBhvr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45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0"/>
                            </p:stCondLst>
                            <p:childTnLst>
                              <p:par>
                                <p:cTn id="49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animClr clrSpc="rgb">
                                      <p:cBhvr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000"/>
                            </p:stCondLst>
                            <p:childTnLst>
                              <p:par>
                                <p:cTn id="6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4000"/>
                            </p:stCondLst>
                            <p:childTnLst>
                              <p:par>
                                <p:cTn id="6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8000"/>
                            </p:stCondLst>
                            <p:childTnLst>
                              <p:par>
                                <p:cTn id="7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17299E-6 L -0.37014 -0.54556 " pathEditMode="relative" ptsTypes="AA">
                                      <p:cBhvr>
                                        <p:cTn id="7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animBg="1"/>
      <p:bldP spid="5" grpId="1" animBg="1"/>
      <p:bldP spid="10" grpId="0" animBg="1"/>
      <p:bldP spid="10" grpId="1" animBg="1"/>
      <p:bldP spid="13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2086044" cy="262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- TextBox"/>
          <p:cNvSpPr txBox="1"/>
          <p:nvPr/>
        </p:nvSpPr>
        <p:spPr>
          <a:xfrm>
            <a:off x="2843808" y="260648"/>
            <a:ext cx="63001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chemeClr val="bg1"/>
                </a:solidFill>
              </a:rPr>
              <a:t>Σε αυτό το παράθυρο ο χρήστης θα μπορεί να επιλέξει το μήνα μέσα από μια λίστα και να πληκτρολογήσει το έτος που πραγματοποιήθηκαν τα έσοδα και τα έξοδα που θα πληκτρολογήσει παρακάτω</a:t>
            </a:r>
            <a:r>
              <a:rPr lang="el-GR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l-GR" sz="2400" dirty="0" smtClean="0">
                <a:solidFill>
                  <a:schemeClr val="bg1"/>
                </a:solidFill>
              </a:rPr>
              <a:t>Στη συνέχεια, μπορεί να πατήσει το κουμπί </a:t>
            </a:r>
          </a:p>
          <a:p>
            <a:r>
              <a:rPr lang="el-GR" sz="2400" dirty="0" smtClean="0">
                <a:solidFill>
                  <a:schemeClr val="bg1"/>
                </a:solidFill>
              </a:rPr>
              <a:t>«ΟΚ»</a:t>
            </a:r>
          </a:p>
          <a:p>
            <a:endParaRPr lang="el-GR" sz="2400" dirty="0">
              <a:solidFill>
                <a:schemeClr val="bg1"/>
              </a:solidFill>
            </a:endParaRPr>
          </a:p>
        </p:txBody>
      </p:sp>
      <p:sp>
        <p:nvSpPr>
          <p:cNvPr id="5" name="4 - Έλλειψη"/>
          <p:cNvSpPr/>
          <p:nvPr/>
        </p:nvSpPr>
        <p:spPr>
          <a:xfrm>
            <a:off x="323528" y="2204864"/>
            <a:ext cx="1728192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5 - TextBox"/>
          <p:cNvSpPr txBox="1"/>
          <p:nvPr/>
        </p:nvSpPr>
        <p:spPr>
          <a:xfrm>
            <a:off x="0" y="2996952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>
                <a:solidFill>
                  <a:schemeClr val="bg1"/>
                </a:solidFill>
              </a:rPr>
              <a:t>με σκοπό να σώσει, σε ένα αρχείο κειμένου, όσα έχει εισάγει.</a:t>
            </a:r>
          </a:p>
          <a:p>
            <a:r>
              <a:rPr lang="el-GR" sz="2400" dirty="0" smtClean="0">
                <a:solidFill>
                  <a:schemeClr val="bg1"/>
                </a:solidFill>
              </a:rPr>
              <a:t>Επιπλέον, έχει την επιλογή του αρχείου κειμένου, το οποίο περιέχει όλα τα καταγεγραμμένα έσοδα και έξοδα, πατώντας το κουμπί</a:t>
            </a:r>
          </a:p>
          <a:p>
            <a:r>
              <a:rPr lang="el-GR" sz="2400" dirty="0" smtClean="0">
                <a:solidFill>
                  <a:schemeClr val="bg1"/>
                </a:solidFill>
              </a:rPr>
              <a:t>«Προβολή Εσόδων – Εξόδων»</a:t>
            </a:r>
            <a:endParaRPr lang="el-GR" sz="2400" dirty="0">
              <a:solidFill>
                <a:schemeClr val="bg1"/>
              </a:solidFill>
            </a:endParaRPr>
          </a:p>
        </p:txBody>
      </p:sp>
      <p:sp>
        <p:nvSpPr>
          <p:cNvPr id="7" name="6 - Έλλειψη"/>
          <p:cNvSpPr/>
          <p:nvPr/>
        </p:nvSpPr>
        <p:spPr>
          <a:xfrm flipV="1">
            <a:off x="395536" y="2420888"/>
            <a:ext cx="164780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animClr clrSpc="rgb">
                                      <p:cBhvr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animClr clrSpc="rgb">
                                      <p:cBhvr>
                                        <p:cTn id="57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000"/>
                            </p:stCondLst>
                            <p:childTnLst>
                              <p:par>
                                <p:cTn id="68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9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70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4000"/>
                            </p:stCondLst>
                            <p:childTnLst>
                              <p:par>
                                <p:cTn id="74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4" grpId="1" build="allAtOnce"/>
      <p:bldP spid="5" grpId="0" animBg="1"/>
      <p:bldP spid="5" grpId="1" animBg="1"/>
      <p:bldP spid="6" grpId="0" build="allAtOnce"/>
      <p:bldP spid="6" grpId="1" build="allAtOnce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124744"/>
            <a:ext cx="460851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- TextBox"/>
          <p:cNvSpPr txBox="1"/>
          <p:nvPr/>
        </p:nvSpPr>
        <p:spPr>
          <a:xfrm>
            <a:off x="0" y="26064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chemeClr val="bg1"/>
                </a:solidFill>
              </a:rPr>
              <a:t>Με το κλείσιμο του προηγούμενου παραθύρου, γίνεται επιστροφή στην αρχική </a:t>
            </a:r>
            <a:r>
              <a:rPr lang="el-GR" sz="2400" dirty="0" smtClean="0">
                <a:solidFill>
                  <a:schemeClr val="bg1"/>
                </a:solidFill>
              </a:rPr>
              <a:t>οθόνη.</a:t>
            </a:r>
            <a:endParaRPr lang="el-GR" sz="2400" dirty="0">
              <a:solidFill>
                <a:schemeClr val="bg1"/>
              </a:solidFill>
            </a:endParaRPr>
          </a:p>
        </p:txBody>
      </p:sp>
      <p:sp>
        <p:nvSpPr>
          <p:cNvPr id="4" name="3 - TextBox"/>
          <p:cNvSpPr txBox="1"/>
          <p:nvPr/>
        </p:nvSpPr>
        <p:spPr>
          <a:xfrm>
            <a:off x="0" y="3861048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chemeClr val="bg1"/>
                </a:solidFill>
              </a:rPr>
              <a:t>Σε αυτό το παράθυρο της εφαρμογής, δίνεται η δυνατότητα αναζήτησης κάποιου υπαλλήλου, πληκτρολογώντας το όνομα, το επώνυμο, το ονοματεπώνυμο ή το ΑΦΜ </a:t>
            </a:r>
            <a:r>
              <a:rPr lang="el-GR" sz="2400" dirty="0" smtClean="0">
                <a:solidFill>
                  <a:schemeClr val="bg1"/>
                </a:solidFill>
              </a:rPr>
              <a:t>του</a:t>
            </a:r>
          </a:p>
          <a:p>
            <a:r>
              <a:rPr lang="el-GR" sz="2400" dirty="0" smtClean="0">
                <a:solidFill>
                  <a:schemeClr val="bg1"/>
                </a:solidFill>
              </a:rPr>
              <a:t>στο σημείο αναζήτησης</a:t>
            </a:r>
          </a:p>
          <a:p>
            <a:endParaRPr lang="el-GR" sz="2400" dirty="0">
              <a:solidFill>
                <a:schemeClr val="bg1"/>
              </a:solidFill>
            </a:endParaRPr>
          </a:p>
        </p:txBody>
      </p:sp>
      <p:sp>
        <p:nvSpPr>
          <p:cNvPr id="5" name="4 - Έλλειψη"/>
          <p:cNvSpPr/>
          <p:nvPr/>
        </p:nvSpPr>
        <p:spPr>
          <a:xfrm>
            <a:off x="5004048" y="1556792"/>
            <a:ext cx="144016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6" name="5 - Εικόνα"/>
          <p:cNvPicPr/>
          <p:nvPr/>
        </p:nvPicPr>
        <p:blipFill>
          <a:blip r:embed="rId3" cstate="print"/>
          <a:srcRect l="91327" t="18144" r="2436" b="74013"/>
          <a:stretch>
            <a:fillRect/>
          </a:stretch>
        </p:blipFill>
        <p:spPr bwMode="auto">
          <a:xfrm>
            <a:off x="3563888" y="5373216"/>
            <a:ext cx="43204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- TextBox"/>
          <p:cNvSpPr txBox="1"/>
          <p:nvPr/>
        </p:nvSpPr>
        <p:spPr>
          <a:xfrm>
            <a:off x="0" y="5301208"/>
            <a:ext cx="349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chemeClr val="bg1"/>
                </a:solidFill>
              </a:rPr>
              <a:t>και πατώντας το κουμπί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9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animClr clrSpc="rgb">
                                      <p:cBhvr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9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0"/>
                            </p:stCondLst>
                            <p:childTnLst>
                              <p:par>
                                <p:cTn id="4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1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4125353" cy="249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- TextBox"/>
          <p:cNvSpPr txBox="1"/>
          <p:nvPr/>
        </p:nvSpPr>
        <p:spPr>
          <a:xfrm>
            <a:off x="4427984" y="260648"/>
            <a:ext cx="4716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chemeClr val="bg1"/>
                </a:solidFill>
              </a:rPr>
              <a:t>Τα αποτελέσματα της αναζήτησης ενός εργαζομένου εμφανίζονται στη λίστα που βρίσκεται ακριβώς από κάτω από το πλαίσιο </a:t>
            </a:r>
            <a:r>
              <a:rPr lang="el-GR" sz="2400" dirty="0" smtClean="0">
                <a:solidFill>
                  <a:schemeClr val="bg1"/>
                </a:solidFill>
              </a:rPr>
              <a:t>αναζήτησης</a:t>
            </a:r>
            <a:endParaRPr lang="el-GR" sz="2400" dirty="0">
              <a:solidFill>
                <a:schemeClr val="bg1"/>
              </a:solidFill>
            </a:endParaRPr>
          </a:p>
        </p:txBody>
      </p:sp>
      <p:sp>
        <p:nvSpPr>
          <p:cNvPr id="4" name="3 - Στρογγυλεμένο ορθογώνιο"/>
          <p:cNvSpPr/>
          <p:nvPr/>
        </p:nvSpPr>
        <p:spPr>
          <a:xfrm>
            <a:off x="2699792" y="836712"/>
            <a:ext cx="1512168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4 - TextBox"/>
          <p:cNvSpPr txBox="1"/>
          <p:nvPr/>
        </p:nvSpPr>
        <p:spPr>
          <a:xfrm>
            <a:off x="4499992" y="2060848"/>
            <a:ext cx="4320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 smtClean="0">
                <a:solidFill>
                  <a:schemeClr val="bg1"/>
                </a:solidFill>
              </a:rPr>
              <a:t>δίνοντας </a:t>
            </a:r>
            <a:r>
              <a:rPr lang="el-GR" sz="2400" dirty="0">
                <a:solidFill>
                  <a:schemeClr val="bg1"/>
                </a:solidFill>
              </a:rPr>
              <a:t>τη δυνατότητα να επιλεγεί κάποιο από τα ονόματα της </a:t>
            </a:r>
            <a:r>
              <a:rPr lang="el-GR" sz="2400" dirty="0">
                <a:solidFill>
                  <a:srgbClr val="FFC000"/>
                </a:solidFill>
              </a:rPr>
              <a:t>λίστας με διπλό </a:t>
            </a:r>
            <a:r>
              <a:rPr lang="en-US" sz="2400" dirty="0">
                <a:solidFill>
                  <a:srgbClr val="FFC000"/>
                </a:solidFill>
              </a:rPr>
              <a:t>click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l-GR" sz="2400" dirty="0">
                <a:solidFill>
                  <a:schemeClr val="bg1"/>
                </a:solidFill>
              </a:rPr>
              <a:t>και να γίνει προβολή του προφίλ του υπαλλήλου</a:t>
            </a:r>
            <a:r>
              <a:rPr lang="el-GR" dirty="0" smtClean="0">
                <a:solidFill>
                  <a:schemeClr val="bg1"/>
                </a:solidFill>
              </a:rPr>
              <a:t>.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19460" name="Εικόνα 7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77072"/>
            <a:ext cx="2339752" cy="2520280"/>
          </a:xfrm>
          <a:prstGeom prst="rect">
            <a:avLst/>
          </a:prstGeom>
          <a:noFill/>
        </p:spPr>
      </p:pic>
      <p:pic>
        <p:nvPicPr>
          <p:cNvPr id="19459" name="Εικόνα 7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4077073"/>
            <a:ext cx="2160240" cy="2520280"/>
          </a:xfrm>
          <a:prstGeom prst="rect">
            <a:avLst/>
          </a:prstGeom>
          <a:noFill/>
        </p:spPr>
      </p:pic>
      <p:pic>
        <p:nvPicPr>
          <p:cNvPr id="19458" name="Εικόνα 8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4077072"/>
            <a:ext cx="2380623" cy="2520280"/>
          </a:xfrm>
          <a:prstGeom prst="rect">
            <a:avLst/>
          </a:prstGeom>
          <a:noFill/>
        </p:spPr>
      </p:pic>
      <p:pic>
        <p:nvPicPr>
          <p:cNvPr id="19457" name="Εικόνα 8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6256" y="4077073"/>
            <a:ext cx="2267744" cy="2520280"/>
          </a:xfrm>
          <a:prstGeom prst="rect">
            <a:avLst/>
          </a:prstGeom>
          <a:noFill/>
        </p:spPr>
      </p:pic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7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3456384" cy="3024335"/>
          </a:xfrm>
          <a:prstGeom prst="rect">
            <a:avLst/>
          </a:prstGeom>
          <a:noFill/>
        </p:spPr>
      </p:pic>
      <p:sp>
        <p:nvSpPr>
          <p:cNvPr id="3" name="2 - TextBox"/>
          <p:cNvSpPr txBox="1"/>
          <p:nvPr/>
        </p:nvSpPr>
        <p:spPr>
          <a:xfrm>
            <a:off x="4067944" y="332656"/>
            <a:ext cx="5076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chemeClr val="bg1"/>
                </a:solidFill>
              </a:rPr>
              <a:t>Καθώς προβάλλεται το προφίλ ενός εργαζομένου, δίνεται η δυνατότητα επεξεργασίας ή διαγραφής του, με το πάτημα των αντίστοιχων κουμπιών.</a:t>
            </a:r>
          </a:p>
        </p:txBody>
      </p:sp>
      <p:sp>
        <p:nvSpPr>
          <p:cNvPr id="4" name="3 - TextBox"/>
          <p:cNvSpPr txBox="1"/>
          <p:nvPr/>
        </p:nvSpPr>
        <p:spPr>
          <a:xfrm>
            <a:off x="4139952" y="2276872"/>
            <a:ext cx="5004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chemeClr val="bg1"/>
                </a:solidFill>
              </a:rPr>
              <a:t>Πιέζοντας το κουμπί </a:t>
            </a:r>
          </a:p>
          <a:p>
            <a:pPr algn="ctr"/>
            <a:r>
              <a:rPr lang="el-GR" sz="2400" dirty="0">
                <a:solidFill>
                  <a:schemeClr val="bg1"/>
                </a:solidFill>
              </a:rPr>
              <a:t>«Επεξεργασία Προφίλ»</a:t>
            </a:r>
          </a:p>
          <a:p>
            <a:pPr algn="ctr"/>
            <a:r>
              <a:rPr lang="el-GR" sz="2400" dirty="0">
                <a:solidFill>
                  <a:schemeClr val="bg1"/>
                </a:solidFill>
              </a:rPr>
              <a:t>Έχουμε το εξής αποτέλεσμα</a:t>
            </a:r>
          </a:p>
        </p:txBody>
      </p:sp>
      <p:sp>
        <p:nvSpPr>
          <p:cNvPr id="6" name="5 - Έλλειψη"/>
          <p:cNvSpPr/>
          <p:nvPr/>
        </p:nvSpPr>
        <p:spPr>
          <a:xfrm>
            <a:off x="755576" y="2708920"/>
            <a:ext cx="122413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25604" name="Εικόνα 9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17032"/>
            <a:ext cx="2267744" cy="2736304"/>
          </a:xfrm>
          <a:prstGeom prst="rect">
            <a:avLst/>
          </a:prstGeom>
          <a:noFill/>
        </p:spPr>
      </p:pic>
      <p:pic>
        <p:nvPicPr>
          <p:cNvPr id="25603" name="Εικόνα 9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3717032"/>
            <a:ext cx="2337445" cy="2736304"/>
          </a:xfrm>
          <a:prstGeom prst="rect">
            <a:avLst/>
          </a:prstGeom>
          <a:noFill/>
        </p:spPr>
      </p:pic>
      <p:pic>
        <p:nvPicPr>
          <p:cNvPr id="25602" name="Εικόνα 10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717032"/>
            <a:ext cx="2250579" cy="2736304"/>
          </a:xfrm>
          <a:prstGeom prst="rect">
            <a:avLst/>
          </a:prstGeom>
          <a:noFill/>
        </p:spPr>
      </p:pic>
      <p:pic>
        <p:nvPicPr>
          <p:cNvPr id="25601" name="Εικόνα 10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04248" y="3717032"/>
            <a:ext cx="2339752" cy="2736304"/>
          </a:xfrm>
          <a:prstGeom prst="rect">
            <a:avLst/>
          </a:prstGeom>
          <a:noFill/>
        </p:spPr>
      </p:pic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Εικόνα 9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28964"/>
            <a:ext cx="3456384" cy="302802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animClr clrSpc="rgb">
                                      <p:cBhvr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45143E-6 L 0.05903 -0.49283 " pathEditMode="relative" ptsTypes="AA">
                                      <p:cBhvr>
                                        <p:cTn id="60" dur="2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build="allAtOnce"/>
      <p:bldP spid="4" grpId="1" build="allAtOnce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9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32656"/>
            <a:ext cx="3456384" cy="3028028"/>
          </a:xfrm>
          <a:prstGeom prst="rect">
            <a:avLst/>
          </a:prstGeom>
          <a:noFill/>
        </p:spPr>
      </p:pic>
      <p:sp>
        <p:nvSpPr>
          <p:cNvPr id="4" name="3 - TextBox"/>
          <p:cNvSpPr txBox="1"/>
          <p:nvPr/>
        </p:nvSpPr>
        <p:spPr>
          <a:xfrm>
            <a:off x="4355976" y="404664"/>
            <a:ext cx="4788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chemeClr val="bg1"/>
                </a:solidFill>
              </a:rPr>
              <a:t>Σε αυτό το σημείο, αφού έχει πραγματοποιηθεί επεξεργασία του προφίλ του εργαζομένου, μπορεί να γίνει αποθήκευση του προφίλ πατώντας το κουμπί</a:t>
            </a:r>
          </a:p>
          <a:p>
            <a:pPr algn="ctr"/>
            <a:r>
              <a:rPr lang="el-GR" sz="2400" dirty="0">
                <a:solidFill>
                  <a:schemeClr val="bg1"/>
                </a:solidFill>
              </a:rPr>
              <a:t>«Αποθήκευση Προφίλ»</a:t>
            </a:r>
          </a:p>
        </p:txBody>
      </p:sp>
      <p:sp>
        <p:nvSpPr>
          <p:cNvPr id="5" name="4 - Έλλειψη"/>
          <p:cNvSpPr/>
          <p:nvPr/>
        </p:nvSpPr>
        <p:spPr>
          <a:xfrm>
            <a:off x="827584" y="2708920"/>
            <a:ext cx="122413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5 - TextBox"/>
          <p:cNvSpPr txBox="1"/>
          <p:nvPr/>
        </p:nvSpPr>
        <p:spPr>
          <a:xfrm>
            <a:off x="4355976" y="2636912"/>
            <a:ext cx="4788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chemeClr val="bg1"/>
                </a:solidFill>
              </a:rPr>
              <a:t>Επίσης, μπορεί να γίνει επαναφορά των προηγούμενων στοιχείων, πατώντας το κουμπί</a:t>
            </a:r>
          </a:p>
          <a:p>
            <a:pPr algn="ctr"/>
            <a:r>
              <a:rPr lang="el-GR" sz="2400" dirty="0">
                <a:solidFill>
                  <a:schemeClr val="bg1"/>
                </a:solidFill>
              </a:rPr>
              <a:t>«Ακύρωση»</a:t>
            </a:r>
          </a:p>
        </p:txBody>
      </p:sp>
      <p:sp>
        <p:nvSpPr>
          <p:cNvPr id="8" name="7 - Έλλειψη"/>
          <p:cNvSpPr/>
          <p:nvPr/>
        </p:nvSpPr>
        <p:spPr>
          <a:xfrm>
            <a:off x="2555776" y="2708920"/>
            <a:ext cx="122413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8 - TextBox"/>
          <p:cNvSpPr txBox="1"/>
          <p:nvPr/>
        </p:nvSpPr>
        <p:spPr>
          <a:xfrm>
            <a:off x="179512" y="4509120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chemeClr val="bg1"/>
                </a:solidFill>
              </a:rPr>
              <a:t>Πιέζοντας ένα από τα δύο παραπάνω κουμπιά επιστρέφουμε στην προηγούμενη κατάσταση</a:t>
            </a:r>
          </a:p>
        </p:txBody>
      </p:sp>
      <p:pic>
        <p:nvPicPr>
          <p:cNvPr id="10" name="Εικόνα 7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32656"/>
            <a:ext cx="3456384" cy="3024335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animClr clrSpc="rgb"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0"/>
                            </p:stCondLst>
                            <p:childTnLst>
                              <p:par>
                                <p:cTn id="49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0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animClr clrSpc="rgb">
                                      <p:cBhvr>
                                        <p:cTn id="51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000"/>
                            </p:stCondLst>
                            <p:childTnLst>
                              <p:par>
                                <p:cTn id="62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3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64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000"/>
                            </p:stCondLst>
                            <p:childTnLst>
                              <p:par>
                                <p:cTn id="6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8000"/>
                            </p:stCondLst>
                            <p:childTnLst>
                              <p:par>
                                <p:cTn id="8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4" grpId="1" build="allAtOnce"/>
      <p:bldP spid="5" grpId="0" animBg="1"/>
      <p:bldP spid="5" grpId="1" animBg="1"/>
      <p:bldP spid="6" grpId="0" build="allAtOnce"/>
      <p:bldP spid="6" grpId="1" build="allAtOnce"/>
      <p:bldP spid="8" grpId="0" animBg="1"/>
      <p:bldP spid="8" grpId="1" animBg="1"/>
      <p:bldP spid="9" grpId="0"/>
      <p:bldP spid="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7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32656"/>
            <a:ext cx="3456384" cy="3024335"/>
          </a:xfrm>
          <a:prstGeom prst="rect">
            <a:avLst/>
          </a:prstGeom>
          <a:noFill/>
        </p:spPr>
      </p:pic>
      <p:sp>
        <p:nvSpPr>
          <p:cNvPr id="3" name="2 - TextBox"/>
          <p:cNvSpPr txBox="1"/>
          <p:nvPr/>
        </p:nvSpPr>
        <p:spPr>
          <a:xfrm>
            <a:off x="4283968" y="332656"/>
            <a:ext cx="48600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chemeClr val="bg1"/>
                </a:solidFill>
              </a:rPr>
              <a:t>Όπου δίνεται η δυνατότητα επανεπεξεργασίας του προφίλ ή διαγραφή αυτού πατώντας το κουμπί</a:t>
            </a:r>
          </a:p>
          <a:p>
            <a:pPr algn="ctr"/>
            <a:r>
              <a:rPr lang="el-GR" sz="2400" dirty="0">
                <a:solidFill>
                  <a:schemeClr val="bg1"/>
                </a:solidFill>
              </a:rPr>
              <a:t>«Διαγραφή προφίλ»</a:t>
            </a:r>
          </a:p>
        </p:txBody>
      </p:sp>
      <p:sp>
        <p:nvSpPr>
          <p:cNvPr id="4" name="3 - Έλλειψη"/>
          <p:cNvSpPr/>
          <p:nvPr/>
        </p:nvSpPr>
        <p:spPr>
          <a:xfrm>
            <a:off x="2483768" y="2708920"/>
            <a:ext cx="136815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4 - TextBox"/>
          <p:cNvSpPr txBox="1"/>
          <p:nvPr/>
        </p:nvSpPr>
        <p:spPr>
          <a:xfrm>
            <a:off x="467544" y="3789040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chemeClr val="bg1"/>
                </a:solidFill>
              </a:rPr>
              <a:t>Το οποίο σημαίνει κατάργηση της ύπαρξης του προφίλ του υπαλλήλου, κάτι δηλαδή που συνηθίζεται να γίνεται σε περίπτωση απόλυσης ή παραίτησης.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animClr clrSpc="rgb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3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animBg="1"/>
      <p:bldP spid="4" grpId="1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7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32656"/>
            <a:ext cx="3744416" cy="3600400"/>
          </a:xfrm>
          <a:prstGeom prst="rect">
            <a:avLst/>
          </a:prstGeom>
          <a:noFill/>
        </p:spPr>
      </p:pic>
      <p:sp>
        <p:nvSpPr>
          <p:cNvPr id="4" name="3 - TextBox"/>
          <p:cNvSpPr txBox="1"/>
          <p:nvPr/>
        </p:nvSpPr>
        <p:spPr>
          <a:xfrm>
            <a:off x="4427984" y="332656"/>
            <a:ext cx="4716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chemeClr val="bg1"/>
                </a:solidFill>
              </a:rPr>
              <a:t>Επιπλέον, ένας χρήστης μπορεί να αλλάξει το προσωπικό του </a:t>
            </a:r>
            <a:r>
              <a:rPr lang="en-US" sz="2400" dirty="0">
                <a:solidFill>
                  <a:schemeClr val="bg1"/>
                </a:solidFill>
              </a:rPr>
              <a:t>username</a:t>
            </a:r>
            <a:r>
              <a:rPr lang="el-GR" sz="2400" dirty="0">
                <a:solidFill>
                  <a:schemeClr val="bg1"/>
                </a:solidFill>
              </a:rPr>
              <a:t> και </a:t>
            </a:r>
            <a:r>
              <a:rPr lang="en-US" sz="2400" dirty="0">
                <a:solidFill>
                  <a:schemeClr val="bg1"/>
                </a:solidFill>
              </a:rPr>
              <a:t>password</a:t>
            </a:r>
            <a:r>
              <a:rPr lang="el-GR" sz="2400" dirty="0">
                <a:solidFill>
                  <a:schemeClr val="bg1"/>
                </a:solidFill>
              </a:rPr>
              <a:t> πατώντας επάνω στο </a:t>
            </a:r>
            <a:r>
              <a:rPr lang="en-US" sz="2400" dirty="0">
                <a:solidFill>
                  <a:schemeClr val="bg1"/>
                </a:solidFill>
              </a:rPr>
              <a:t>link </a:t>
            </a:r>
            <a:r>
              <a:rPr lang="el-GR" sz="2400" dirty="0">
                <a:solidFill>
                  <a:schemeClr val="bg1"/>
                </a:solidFill>
              </a:rPr>
              <a:t>που βρίσκεται στο κάτω αριστερό μέρος του παραθύρου.</a:t>
            </a:r>
          </a:p>
        </p:txBody>
      </p:sp>
      <p:sp>
        <p:nvSpPr>
          <p:cNvPr id="5" name="4 - Έλλειψη"/>
          <p:cNvSpPr/>
          <p:nvPr/>
        </p:nvSpPr>
        <p:spPr>
          <a:xfrm>
            <a:off x="683568" y="3573016"/>
            <a:ext cx="129614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7" name="6 - Ευθύγραμμο βέλος σύνδεσης"/>
          <p:cNvCxnSpPr>
            <a:stCxn id="5" idx="4"/>
          </p:cNvCxnSpPr>
          <p:nvPr/>
        </p:nvCxnSpPr>
        <p:spPr>
          <a:xfrm>
            <a:off x="1331640" y="3789040"/>
            <a:ext cx="936104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7 - TextBox"/>
          <p:cNvSpPr txBox="1"/>
          <p:nvPr/>
        </p:nvSpPr>
        <p:spPr>
          <a:xfrm>
            <a:off x="2123728" y="4221088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chemeClr val="bg1"/>
                </a:solidFill>
              </a:rPr>
              <a:t>Το οποίο ανοίγει ένα νέο παράθυρο</a:t>
            </a:r>
          </a:p>
        </p:txBody>
      </p:sp>
      <p:pic>
        <p:nvPicPr>
          <p:cNvPr id="10" name="9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484784"/>
            <a:ext cx="374441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800"/>
                            </p:stCondLst>
                            <p:childTnLst>
                              <p:par>
                                <p:cTn id="4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3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83071E-6 L -0.25208 -0.15726 " pathEditMode="relative" ptsTypes="AA">
                                      <p:cBhvr>
                                        <p:cTn id="4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5" grpId="1" animBg="1"/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320040"/>
            <a:ext cx="9144000" cy="1143000"/>
          </a:xfrm>
        </p:spPr>
        <p:txBody>
          <a:bodyPr anchor="ctr"/>
          <a:lstStyle/>
          <a:p>
            <a:pPr algn="ctr"/>
            <a:r>
              <a:rPr lang="el-GR" u="sng" dirty="0" err="1" smtClean="0"/>
              <a:t>Σκοποσ</a:t>
            </a:r>
            <a:r>
              <a:rPr lang="el-GR" u="sng" dirty="0" smtClean="0"/>
              <a:t> παρουσιασησ</a:t>
            </a:r>
            <a:endParaRPr lang="el-GR" u="sng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0" y="1609416"/>
            <a:ext cx="9144000" cy="4846320"/>
          </a:xfrm>
        </p:spPr>
        <p:txBody>
          <a:bodyPr/>
          <a:lstStyle/>
          <a:p>
            <a:pPr algn="ctr">
              <a:buNone/>
            </a:pPr>
            <a:r>
              <a:rPr lang="el-GR" dirty="0" smtClean="0">
                <a:solidFill>
                  <a:schemeClr val="bg1"/>
                </a:solidFill>
              </a:rPr>
              <a:t>   Σκοπός της παρουσίασης αυτής είναι να σας βοηθήσει να κατανοήσετε τον τρόπο χειρισμού του προγράμματος.</a:t>
            </a:r>
          </a:p>
          <a:p>
            <a:pPr algn="ctr">
              <a:buNone/>
            </a:pP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4" name="3 - Εικόνα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068960"/>
            <a:ext cx="640871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- Εικόνα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0648"/>
            <a:ext cx="374441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- TextBox"/>
          <p:cNvSpPr txBox="1"/>
          <p:nvPr/>
        </p:nvSpPr>
        <p:spPr>
          <a:xfrm>
            <a:off x="4427984" y="188640"/>
            <a:ext cx="4716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chemeClr val="bg1"/>
                </a:solidFill>
              </a:rPr>
              <a:t>Όπου ο χρήστης μπορεί να θέσει το </a:t>
            </a:r>
            <a:r>
              <a:rPr lang="en-US" sz="2400" dirty="0">
                <a:solidFill>
                  <a:schemeClr val="bg1"/>
                </a:solidFill>
              </a:rPr>
              <a:t>username </a:t>
            </a:r>
            <a:r>
              <a:rPr lang="el-GR" sz="2400" dirty="0">
                <a:solidFill>
                  <a:schemeClr val="bg1"/>
                </a:solidFill>
              </a:rPr>
              <a:t>και το </a:t>
            </a:r>
            <a:r>
              <a:rPr lang="en-US" sz="2400" dirty="0">
                <a:solidFill>
                  <a:schemeClr val="bg1"/>
                </a:solidFill>
              </a:rPr>
              <a:t>password </a:t>
            </a:r>
            <a:r>
              <a:rPr lang="el-GR" sz="2400" dirty="0">
                <a:solidFill>
                  <a:schemeClr val="bg1"/>
                </a:solidFill>
              </a:rPr>
              <a:t>που επιθυμεί. Και να τα κατοχυρώσει πατώντας το κουμπί</a:t>
            </a:r>
          </a:p>
          <a:p>
            <a:pPr algn="ctr"/>
            <a:r>
              <a:rPr lang="el-GR" sz="2400" dirty="0">
                <a:solidFill>
                  <a:schemeClr val="bg1"/>
                </a:solidFill>
              </a:rPr>
              <a:t>«Επιβεβαίωση»</a:t>
            </a:r>
          </a:p>
        </p:txBody>
      </p:sp>
      <p:sp>
        <p:nvSpPr>
          <p:cNvPr id="5" name="4 - Έλλειψη"/>
          <p:cNvSpPr/>
          <p:nvPr/>
        </p:nvSpPr>
        <p:spPr>
          <a:xfrm>
            <a:off x="683568" y="2852936"/>
            <a:ext cx="324036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5 - TextBox"/>
          <p:cNvSpPr txBox="1"/>
          <p:nvPr/>
        </p:nvSpPr>
        <p:spPr>
          <a:xfrm>
            <a:off x="4355976" y="3284984"/>
            <a:ext cx="4788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solidFill>
                  <a:srgbClr val="FF0000"/>
                </a:solidFill>
              </a:rPr>
              <a:t>Προσοχή! </a:t>
            </a:r>
            <a:r>
              <a:rPr lang="el-GR" dirty="0" smtClean="0">
                <a:solidFill>
                  <a:schemeClr val="bg1"/>
                </a:solidFill>
              </a:rPr>
              <a:t>Ο </a:t>
            </a:r>
            <a:r>
              <a:rPr lang="en-US" dirty="0" smtClean="0">
                <a:solidFill>
                  <a:schemeClr val="bg1"/>
                </a:solidFill>
              </a:rPr>
              <a:t>Administrator </a:t>
            </a:r>
            <a:r>
              <a:rPr lang="el-GR" dirty="0" smtClean="0">
                <a:solidFill>
                  <a:schemeClr val="bg1"/>
                </a:solidFill>
              </a:rPr>
              <a:t>δεν έχει δικαίωμα αλλαγής του </a:t>
            </a:r>
            <a:r>
              <a:rPr lang="en-US" dirty="0" smtClean="0">
                <a:solidFill>
                  <a:schemeClr val="bg1"/>
                </a:solidFill>
              </a:rPr>
              <a:t>username </a:t>
            </a:r>
            <a:r>
              <a:rPr lang="el-GR" dirty="0" smtClean="0">
                <a:solidFill>
                  <a:schemeClr val="bg1"/>
                </a:solidFill>
              </a:rPr>
              <a:t>του, παρά μόνο του </a:t>
            </a:r>
            <a:r>
              <a:rPr lang="en-US" dirty="0" smtClean="0">
                <a:solidFill>
                  <a:schemeClr val="bg1"/>
                </a:solidFill>
              </a:rPr>
              <a:t>password.</a:t>
            </a: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0" y="429309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chemeClr val="bg1"/>
                </a:solidFill>
              </a:rPr>
              <a:t>Επίσης, μπορεί να γίνει και ακύρωση της επιλογής αλλαγής των στοιχείων πρόσβασης με την πίεση του κουμπιού</a:t>
            </a:r>
          </a:p>
          <a:p>
            <a:pPr algn="ctr"/>
            <a:r>
              <a:rPr lang="el-GR" sz="2400" dirty="0">
                <a:solidFill>
                  <a:schemeClr val="bg1"/>
                </a:solidFill>
              </a:rPr>
              <a:t>«Άκυρο»</a:t>
            </a:r>
          </a:p>
        </p:txBody>
      </p:sp>
      <p:sp>
        <p:nvSpPr>
          <p:cNvPr id="8" name="7 - Έλλειψη"/>
          <p:cNvSpPr/>
          <p:nvPr/>
        </p:nvSpPr>
        <p:spPr>
          <a:xfrm>
            <a:off x="683568" y="3356992"/>
            <a:ext cx="324036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animClr clrSpc="rgb">
                                      <p:cBhvr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000"/>
                            </p:stCondLst>
                            <p:childTnLst>
                              <p:par>
                                <p:cTn id="4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0"/>
                            </p:stCondLst>
                            <p:childTnLst>
                              <p:par>
                                <p:cTn id="4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000"/>
                            </p:stCondLst>
                            <p:childTnLst>
                              <p:par>
                                <p:cTn id="57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8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animClr clrSpc="rgb">
                                      <p:cBhvr>
                                        <p:cTn id="59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8000"/>
                            </p:stCondLst>
                            <p:childTnLst>
                              <p:par>
                                <p:cTn id="6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0"/>
                            </p:stCondLst>
                            <p:childTnLst>
                              <p:par>
                                <p:cTn id="6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2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73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animBg="1"/>
      <p:bldP spid="5" grpId="1" animBg="1"/>
      <p:bldP spid="6" grpId="0"/>
      <p:bldP spid="7" grpId="0" build="allAtOnce"/>
      <p:bldP spid="8" grpId="0" animBg="1"/>
      <p:bldP spid="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836712"/>
            <a:ext cx="439248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- TextBox"/>
          <p:cNvSpPr txBox="1"/>
          <p:nvPr/>
        </p:nvSpPr>
        <p:spPr>
          <a:xfrm>
            <a:off x="0" y="357301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chemeClr val="bg1"/>
                </a:solidFill>
              </a:rPr>
              <a:t>Τέλος μία ακόμη επιλογή του χρήστη είναι η πίεση του κουμπιού</a:t>
            </a:r>
          </a:p>
          <a:p>
            <a:pPr algn="ctr"/>
            <a:r>
              <a:rPr lang="el-GR" sz="2400" dirty="0">
                <a:solidFill>
                  <a:schemeClr val="bg1"/>
                </a:solidFill>
              </a:rPr>
              <a:t>«Έξοδος»</a:t>
            </a:r>
          </a:p>
          <a:p>
            <a:pPr algn="ctr"/>
            <a:r>
              <a:rPr lang="el-GR" sz="2400" dirty="0">
                <a:solidFill>
                  <a:schemeClr val="bg1"/>
                </a:solidFill>
              </a:rPr>
              <a:t>που του προσφέρει τη δυνατότητα να εξέλθει από το πρόγραμμα.</a:t>
            </a:r>
          </a:p>
        </p:txBody>
      </p:sp>
      <p:sp>
        <p:nvSpPr>
          <p:cNvPr id="4" name="3 - Έλλειψη"/>
          <p:cNvSpPr/>
          <p:nvPr/>
        </p:nvSpPr>
        <p:spPr>
          <a:xfrm>
            <a:off x="6084168" y="2924944"/>
            <a:ext cx="72008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animClr clrSpc="rgb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188639"/>
            <a:ext cx="9144000" cy="1152129"/>
          </a:xfrm>
        </p:spPr>
        <p:txBody>
          <a:bodyPr anchor="ctr"/>
          <a:lstStyle/>
          <a:p>
            <a:pPr algn="ctr"/>
            <a:r>
              <a:rPr lang="el-GR" dirty="0" err="1" smtClean="0"/>
              <a:t>παρατηρησεισ</a:t>
            </a:r>
            <a:endParaRPr lang="el-GR" dirty="0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0" y="1196752"/>
            <a:ext cx="9144000" cy="4752528"/>
          </a:xfrm>
        </p:spPr>
        <p:txBody>
          <a:bodyPr anchor="ctr"/>
          <a:lstStyle/>
          <a:p>
            <a:pPr marL="457200" indent="-457200" algn="ctr">
              <a:buClr>
                <a:schemeClr val="bg1"/>
              </a:buClr>
              <a:buSzPct val="85000"/>
              <a:buAutoNum type="arabicPeriod"/>
            </a:pPr>
            <a:r>
              <a:rPr lang="el-GR" dirty="0" smtClean="0">
                <a:solidFill>
                  <a:schemeClr val="bg1"/>
                </a:solidFill>
              </a:rPr>
              <a:t>Όλοι οι χρήστες με </a:t>
            </a:r>
            <a:r>
              <a:rPr lang="en-US" dirty="0" smtClean="0">
                <a:solidFill>
                  <a:schemeClr val="bg1"/>
                </a:solidFill>
              </a:rPr>
              <a:t>username </a:t>
            </a:r>
            <a:r>
              <a:rPr lang="el-GR" dirty="0" smtClean="0">
                <a:solidFill>
                  <a:schemeClr val="bg1"/>
                </a:solidFill>
              </a:rPr>
              <a:t>και </a:t>
            </a:r>
            <a:r>
              <a:rPr lang="en-US" dirty="0" smtClean="0">
                <a:solidFill>
                  <a:schemeClr val="bg1"/>
                </a:solidFill>
              </a:rPr>
              <a:t>password </a:t>
            </a:r>
            <a:r>
              <a:rPr lang="el-GR" dirty="0" smtClean="0">
                <a:solidFill>
                  <a:schemeClr val="bg1"/>
                </a:solidFill>
              </a:rPr>
              <a:t>έχουν δικαίωμα επεξεργασίας του προφίλ ενός εργαζομένου, αλλά μόνο ο </a:t>
            </a:r>
            <a:r>
              <a:rPr lang="en-US" dirty="0" smtClean="0">
                <a:solidFill>
                  <a:schemeClr val="bg1"/>
                </a:solidFill>
              </a:rPr>
              <a:t>Administrator </a:t>
            </a:r>
            <a:r>
              <a:rPr lang="el-GR" dirty="0" smtClean="0">
                <a:solidFill>
                  <a:schemeClr val="bg1"/>
                </a:solidFill>
              </a:rPr>
              <a:t>μπορεί να κάνει και αξιολόγηση του εργαζομένου</a:t>
            </a:r>
          </a:p>
          <a:p>
            <a:pPr marL="457200" indent="-457200" algn="ctr">
              <a:buClr>
                <a:schemeClr val="bg1"/>
              </a:buClr>
              <a:buSzPct val="85000"/>
              <a:buAutoNum type="arabicPeriod"/>
            </a:pPr>
            <a:r>
              <a:rPr lang="el-GR" dirty="0" smtClean="0">
                <a:solidFill>
                  <a:schemeClr val="bg1"/>
                </a:solidFill>
              </a:rPr>
              <a:t>Προσοχή στη χρήση του κουμπιού «Δημιουργία τμήματος». Δεν πρέπει να χρησιμοποιείται άσκοπα (δηλαδή σε περιπτώσεις που δεν θέλει κάποιος από τους χρήστες να δημιουργήσει πραγματικά ένα τμήμα).</a:t>
            </a:r>
          </a:p>
          <a:p>
            <a:pPr marL="457200" indent="-457200" algn="ctr">
              <a:buAutoNum type="arabicPeriod"/>
            </a:pPr>
            <a:endParaRPr lang="el-G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algn="ctr"/>
            <a:r>
              <a:rPr lang="el-GR" sz="6000" dirty="0" err="1" smtClean="0"/>
              <a:t>Ερωτησεισ</a:t>
            </a:r>
            <a:r>
              <a:rPr lang="el-GR" sz="6000" dirty="0" smtClean="0"/>
              <a:t> και </a:t>
            </a:r>
            <a:r>
              <a:rPr lang="el-GR" sz="6000" dirty="0" err="1" smtClean="0"/>
              <a:t>διευκρινισεισ</a:t>
            </a:r>
            <a:r>
              <a:rPr lang="el-GR" sz="6000" dirty="0" smtClean="0"/>
              <a:t/>
            </a:r>
            <a:br>
              <a:rPr lang="el-GR" sz="6000" dirty="0" smtClean="0"/>
            </a:br>
            <a:endParaRPr lang="el-GR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algn="ctr"/>
            <a:r>
              <a:rPr lang="el-GR" sz="6000" dirty="0" err="1" smtClean="0"/>
              <a:t>Ευχαριστουμε</a:t>
            </a:r>
            <a:r>
              <a:rPr lang="el-GR" sz="6000" dirty="0" smtClean="0"/>
              <a:t> για το </a:t>
            </a:r>
            <a:r>
              <a:rPr lang="el-GR" sz="6000" dirty="0" err="1" smtClean="0"/>
              <a:t>χρονο</a:t>
            </a:r>
            <a:r>
              <a:rPr lang="el-GR" sz="6000" dirty="0" smtClean="0"/>
              <a:t> </a:t>
            </a:r>
            <a:r>
              <a:rPr lang="el-GR" sz="6000" dirty="0" err="1" smtClean="0"/>
              <a:t>σασ</a:t>
            </a:r>
            <a:endParaRPr lang="el-GR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l-GR" u="sng" dirty="0" err="1" smtClean="0"/>
              <a:t>Εισοδοσ</a:t>
            </a:r>
            <a:r>
              <a:rPr lang="el-GR" u="sng" dirty="0" smtClean="0"/>
              <a:t> στο </a:t>
            </a:r>
            <a:r>
              <a:rPr lang="el-GR" u="sng" dirty="0" err="1" smtClean="0"/>
              <a:t>προγραμμα</a:t>
            </a:r>
            <a:endParaRPr lang="el-GR" u="sng" dirty="0"/>
          </a:p>
        </p:txBody>
      </p:sp>
      <p:sp>
        <p:nvSpPr>
          <p:cNvPr id="5" name="4 - Θέση περιεχομένου"/>
          <p:cNvSpPr>
            <a:spLocks noGrp="1"/>
          </p:cNvSpPr>
          <p:nvPr>
            <p:ph idx="1"/>
          </p:nvPr>
        </p:nvSpPr>
        <p:spPr>
          <a:xfrm>
            <a:off x="0" y="1609416"/>
            <a:ext cx="9144000" cy="484632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l-GR" dirty="0" smtClean="0">
                <a:solidFill>
                  <a:schemeClr val="bg1"/>
                </a:solidFill>
              </a:rPr>
              <a:t>Με την έναρξη του προγράμματος θα πρέπει να σας εμφανιστεί η παρακάτω εικόνα</a:t>
            </a:r>
          </a:p>
          <a:p>
            <a:pPr algn="ctr">
              <a:buNone/>
            </a:pPr>
            <a:endParaRPr lang="el-GR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l-GR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l-GR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l-GR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l-GR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l-GR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l-GR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l-GR" dirty="0" smtClean="0">
                <a:solidFill>
                  <a:schemeClr val="bg1"/>
                </a:solidFill>
              </a:rPr>
              <a:t>Όπου θα σας ζητηθεί να εισάγετε </a:t>
            </a:r>
            <a:r>
              <a:rPr lang="el-GR" dirty="0" smtClean="0">
                <a:solidFill>
                  <a:srgbClr val="FFC000"/>
                </a:solidFill>
              </a:rPr>
              <a:t>τα στοιχεία πρόσβασης σας</a:t>
            </a:r>
          </a:p>
          <a:p>
            <a:pPr algn="ctr">
              <a:buNone/>
            </a:pPr>
            <a:r>
              <a:rPr lang="el-GR" dirty="0" smtClean="0">
                <a:solidFill>
                  <a:schemeClr val="bg1"/>
                </a:solidFill>
              </a:rPr>
              <a:t>και να πιέσετε το κουμπί «</a:t>
            </a:r>
            <a:r>
              <a:rPr lang="el-GR" dirty="0" smtClean="0">
                <a:solidFill>
                  <a:srgbClr val="FFC000"/>
                </a:solidFill>
              </a:rPr>
              <a:t>Σύνδεση</a:t>
            </a:r>
            <a:r>
              <a:rPr lang="el-GR" dirty="0" smtClean="0">
                <a:solidFill>
                  <a:schemeClr val="bg1"/>
                </a:solidFill>
              </a:rPr>
              <a:t>», προκειμένου να εισέλθετε στο κυρίως πρόγραμμα</a:t>
            </a:r>
          </a:p>
          <a:p>
            <a:pPr algn="ctr">
              <a:buNone/>
            </a:pPr>
            <a:r>
              <a:rPr lang="el-GR" smtClean="0">
                <a:solidFill>
                  <a:schemeClr val="bg1"/>
                </a:solidFill>
              </a:rPr>
              <a:t>Διαφορετικά </a:t>
            </a:r>
            <a:r>
              <a:rPr lang="el-GR" dirty="0" smtClean="0">
                <a:solidFill>
                  <a:schemeClr val="bg1"/>
                </a:solidFill>
              </a:rPr>
              <a:t>πιέσετε το κουμπί «</a:t>
            </a:r>
            <a:r>
              <a:rPr lang="el-GR" dirty="0" smtClean="0">
                <a:solidFill>
                  <a:srgbClr val="FFC000"/>
                </a:solidFill>
              </a:rPr>
              <a:t>Έξοδος</a:t>
            </a:r>
            <a:r>
              <a:rPr lang="el-GR" dirty="0" smtClean="0">
                <a:solidFill>
                  <a:schemeClr val="bg1"/>
                </a:solidFill>
              </a:rPr>
              <a:t>» για να εξέλθετε από το πρόγραμμα </a:t>
            </a:r>
          </a:p>
          <a:p>
            <a:pPr>
              <a:buNone/>
            </a:pP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6" name="5 - Εικόνα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76872"/>
            <a:ext cx="6408712" cy="2173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- Έλλειψη"/>
          <p:cNvSpPr/>
          <p:nvPr/>
        </p:nvSpPr>
        <p:spPr>
          <a:xfrm>
            <a:off x="5724128" y="2924944"/>
            <a:ext cx="1512168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9" name="8 - Ευθύγραμμο βέλος σύνδεσης"/>
          <p:cNvCxnSpPr/>
          <p:nvPr/>
        </p:nvCxnSpPr>
        <p:spPr>
          <a:xfrm flipV="1">
            <a:off x="6660232" y="3501008"/>
            <a:ext cx="144016" cy="12241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14 - Έλλειψη"/>
          <p:cNvSpPr/>
          <p:nvPr/>
        </p:nvSpPr>
        <p:spPr>
          <a:xfrm>
            <a:off x="4427984" y="3573016"/>
            <a:ext cx="295232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6" name="15 - Ευθύγραμμο βέλος σύνδεσης"/>
          <p:cNvCxnSpPr/>
          <p:nvPr/>
        </p:nvCxnSpPr>
        <p:spPr>
          <a:xfrm flipV="1">
            <a:off x="4716016" y="3861048"/>
            <a:ext cx="1008112" cy="1152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19 - Έλλειψη"/>
          <p:cNvSpPr/>
          <p:nvPr/>
        </p:nvSpPr>
        <p:spPr>
          <a:xfrm>
            <a:off x="4427984" y="4005064"/>
            <a:ext cx="295232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23" name="22 - Ευθύγραμμο βέλος σύνδεσης"/>
          <p:cNvCxnSpPr/>
          <p:nvPr/>
        </p:nvCxnSpPr>
        <p:spPr>
          <a:xfrm flipV="1">
            <a:off x="5796136" y="4293096"/>
            <a:ext cx="648072" cy="1368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0"/>
                            </p:stCondLst>
                            <p:childTnLst>
                              <p:par>
                                <p:cTn id="6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0"/>
                            </p:stCondLst>
                            <p:childTnLst>
                              <p:par>
                                <p:cTn id="6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5" grpId="0" animBg="1"/>
      <p:bldP spid="15" grpId="1" animBg="1"/>
      <p:bldP spid="20" grpId="0" animBg="1"/>
      <p:bldP spid="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320040"/>
            <a:ext cx="9144000" cy="1143000"/>
          </a:xfrm>
        </p:spPr>
        <p:txBody>
          <a:bodyPr anchor="ctr"/>
          <a:lstStyle/>
          <a:p>
            <a:pPr algn="ctr"/>
            <a:r>
              <a:rPr lang="el-GR" dirty="0" err="1" smtClean="0"/>
              <a:t>εφαρμογη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4846320"/>
          </a:xfrm>
        </p:spPr>
        <p:txBody>
          <a:bodyPr/>
          <a:lstStyle/>
          <a:p>
            <a:pPr algn="ctr">
              <a:buNone/>
            </a:pPr>
            <a:r>
              <a:rPr lang="el-GR" dirty="0" smtClean="0">
                <a:solidFill>
                  <a:schemeClr val="bg1"/>
                </a:solidFill>
              </a:rPr>
              <a:t>Αφού γίνει είσοδος στο πρόγραμμα, θα εμφανιστεί το ακόλουθο παράθυρο</a:t>
            </a:r>
          </a:p>
          <a:p>
            <a:pPr algn="ctr">
              <a:buNone/>
            </a:pP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4" name="3 - Εικόνα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068960"/>
            <a:ext cx="640871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5220072" y="1711840"/>
            <a:ext cx="3923928" cy="4114800"/>
          </a:xfrm>
        </p:spPr>
        <p:txBody>
          <a:bodyPr/>
          <a:lstStyle/>
          <a:p>
            <a:pPr>
              <a:buNone/>
            </a:pPr>
            <a:r>
              <a:rPr lang="el-GR" dirty="0" smtClean="0">
                <a:solidFill>
                  <a:schemeClr val="bg1"/>
                </a:solidFill>
              </a:rPr>
              <a:t>   Πιέζοντας ο χρήστης</a:t>
            </a:r>
          </a:p>
          <a:p>
            <a:pPr>
              <a:buNone/>
            </a:pPr>
            <a:r>
              <a:rPr lang="el-GR" dirty="0" smtClean="0">
                <a:solidFill>
                  <a:schemeClr val="bg1"/>
                </a:solidFill>
              </a:rPr>
              <a:t>   το </a:t>
            </a:r>
            <a:r>
              <a:rPr lang="en-US" dirty="0" smtClean="0">
                <a:solidFill>
                  <a:schemeClr val="bg1"/>
                </a:solidFill>
              </a:rPr>
              <a:t>link </a:t>
            </a:r>
            <a:r>
              <a:rPr lang="el-GR" dirty="0" smtClean="0">
                <a:solidFill>
                  <a:schemeClr val="bg1"/>
                </a:solidFill>
              </a:rPr>
              <a:t>με το όνομά του, </a:t>
            </a:r>
          </a:p>
          <a:p>
            <a:pPr>
              <a:buNone/>
            </a:pPr>
            <a:r>
              <a:rPr lang="el-GR" dirty="0" smtClean="0">
                <a:solidFill>
                  <a:schemeClr val="bg1"/>
                </a:solidFill>
              </a:rPr>
              <a:t>   θα εμφανιστεί ένα νέο παράθυρο με 4 καρτέλες,</a:t>
            </a:r>
          </a:p>
          <a:p>
            <a:pPr>
              <a:buNone/>
            </a:pPr>
            <a:r>
              <a:rPr lang="el-GR" dirty="0" smtClean="0">
                <a:solidFill>
                  <a:schemeClr val="bg1"/>
                </a:solidFill>
              </a:rPr>
              <a:t>   το οποίο θα του παρέχει τη δυνατότητα να δει και να διαχειριστεί το προσωπικό του</a:t>
            </a:r>
          </a:p>
          <a:p>
            <a:pPr>
              <a:buNone/>
            </a:pPr>
            <a:r>
              <a:rPr lang="el-GR" dirty="0" smtClean="0">
                <a:solidFill>
                  <a:schemeClr val="bg1"/>
                </a:solidFill>
              </a:rPr>
              <a:t>   προφίλ.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7" name="6 - Θέση περιεχομένου"/>
          <p:cNvPicPr>
            <a:picLocks noGrp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20888"/>
            <a:ext cx="460851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- Έλλειψη"/>
          <p:cNvSpPr/>
          <p:nvPr/>
        </p:nvSpPr>
        <p:spPr>
          <a:xfrm>
            <a:off x="3059832" y="2708920"/>
            <a:ext cx="20162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0" name="9 - Ευθύγραμμο βέλος σύνδεσης"/>
          <p:cNvCxnSpPr/>
          <p:nvPr/>
        </p:nvCxnSpPr>
        <p:spPr>
          <a:xfrm flipH="1">
            <a:off x="4644008" y="2348880"/>
            <a:ext cx="936104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8" name="Εικόνα 5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00808"/>
            <a:ext cx="2600325" cy="2181225"/>
          </a:xfrm>
          <a:prstGeom prst="rect">
            <a:avLst/>
          </a:prstGeom>
          <a:noFill/>
        </p:spPr>
      </p:pic>
      <p:pic>
        <p:nvPicPr>
          <p:cNvPr id="1027" name="Εικόνα 6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1700808"/>
            <a:ext cx="2600325" cy="2181225"/>
          </a:xfrm>
          <a:prstGeom prst="rect">
            <a:avLst/>
          </a:prstGeom>
          <a:noFill/>
        </p:spPr>
      </p:pic>
      <p:pic>
        <p:nvPicPr>
          <p:cNvPr id="1026" name="Εικόνα 6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933056"/>
            <a:ext cx="2562225" cy="2495550"/>
          </a:xfrm>
          <a:prstGeom prst="rect">
            <a:avLst/>
          </a:prstGeom>
          <a:noFill/>
        </p:spPr>
      </p:pic>
      <p:pic>
        <p:nvPicPr>
          <p:cNvPr id="1025" name="Εικόνα 6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99792" y="3933056"/>
            <a:ext cx="2571750" cy="2495550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animClr clrSpc="rgb">
                                      <p:cBhvr>
                                        <p:cTn id="23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3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00"/>
                            </p:stCondLst>
                            <p:childTnLst>
                              <p:par>
                                <p:cTn id="43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45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000"/>
                            </p:stCondLst>
                            <p:childTnLst>
                              <p:par>
                                <p:cTn id="49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0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animClr clrSpc="rgb">
                                      <p:cBhvr>
                                        <p:cTn id="51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0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7000"/>
                            </p:stCondLst>
                            <p:childTnLst>
                              <p:par>
                                <p:cTn id="76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7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78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9000"/>
                            </p:stCondLst>
                            <p:childTnLst>
                              <p:par>
                                <p:cTn id="82" presetID="19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83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50701"/>
                                      </p:to>
                                    </p:animClr>
                                    <p:animClr clrSpc="rgb">
                                      <p:cBhvr>
                                        <p:cTn id="84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0701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5292080" y="0"/>
            <a:ext cx="3851920" cy="2708920"/>
          </a:xfrm>
        </p:spPr>
        <p:txBody>
          <a:bodyPr/>
          <a:lstStyle/>
          <a:p>
            <a:pPr algn="ctr">
              <a:buNone/>
            </a:pPr>
            <a:r>
              <a:rPr lang="el-GR" dirty="0" smtClean="0">
                <a:solidFill>
                  <a:schemeClr val="bg1"/>
                </a:solidFill>
              </a:rPr>
              <a:t>   Αν ο χρήστης θέλει να δημιουργήσει το προφίλ ενός νέου εργαζομένου στην εταιρεία, θα πρέπει να πιέσει το κουμπί</a:t>
            </a:r>
          </a:p>
          <a:p>
            <a:pPr algn="ctr">
              <a:buNone/>
            </a:pPr>
            <a:r>
              <a:rPr lang="el-GR" dirty="0" smtClean="0">
                <a:solidFill>
                  <a:schemeClr val="bg1"/>
                </a:solidFill>
              </a:rPr>
              <a:t>«Δημιουργία προφίλ».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7" name="6 - Θέση περιεχομένου"/>
          <p:cNvPicPr>
            <a:picLocks noGrp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04664"/>
            <a:ext cx="4968552" cy="21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- Ορθογώνιο"/>
          <p:cNvSpPr/>
          <p:nvPr/>
        </p:nvSpPr>
        <p:spPr>
          <a:xfrm>
            <a:off x="251520" y="764704"/>
            <a:ext cx="1368152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8 - TextBox"/>
          <p:cNvSpPr txBox="1"/>
          <p:nvPr/>
        </p:nvSpPr>
        <p:spPr>
          <a:xfrm>
            <a:off x="179512" y="270892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ctr">
              <a:spcBef>
                <a:spcPts val="600"/>
              </a:spcBef>
              <a:buClr>
                <a:schemeClr val="tx2"/>
              </a:buClr>
              <a:buSzPct val="73000"/>
            </a:pPr>
            <a:r>
              <a:rPr lang="el-GR" sz="2400" dirty="0">
                <a:solidFill>
                  <a:schemeClr val="bg1"/>
                </a:solidFill>
              </a:rPr>
              <a:t>Το αποτέλεσμα θα είναι το εξής:</a:t>
            </a:r>
          </a:p>
        </p:txBody>
      </p:sp>
      <p:graphicFrame>
        <p:nvGraphicFramePr>
          <p:cNvPr id="10" name="9 - Πίνακας"/>
          <p:cNvGraphicFramePr>
            <a:graphicFrameLocks noGrp="1"/>
          </p:cNvGraphicFramePr>
          <p:nvPr/>
        </p:nvGraphicFramePr>
        <p:xfrm>
          <a:off x="2155825" y="3337560"/>
          <a:ext cx="4832350" cy="182880"/>
        </p:xfrm>
        <a:graphic>
          <a:graphicData uri="http://schemas.openxmlformats.org/drawingml/2006/table">
            <a:tbl>
              <a:tblPr/>
              <a:tblGrid>
                <a:gridCol w="4832350"/>
              </a:tblGrid>
              <a:tr h="0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endParaRPr lang="el-G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8436" name="Εικόνα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356992"/>
            <a:ext cx="1990725" cy="2438400"/>
          </a:xfrm>
          <a:prstGeom prst="rect">
            <a:avLst/>
          </a:prstGeom>
          <a:noFill/>
        </p:spPr>
      </p:pic>
      <p:pic>
        <p:nvPicPr>
          <p:cNvPr id="18435" name="Εικόνα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3356992"/>
            <a:ext cx="1990725" cy="2438400"/>
          </a:xfrm>
          <a:prstGeom prst="rect">
            <a:avLst/>
          </a:prstGeom>
          <a:noFill/>
        </p:spPr>
      </p:pic>
      <p:pic>
        <p:nvPicPr>
          <p:cNvPr id="18434" name="Εικόνα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3356992"/>
            <a:ext cx="2076450" cy="2447925"/>
          </a:xfrm>
          <a:prstGeom prst="rect">
            <a:avLst/>
          </a:prstGeom>
          <a:noFill/>
        </p:spPr>
      </p:pic>
      <p:pic>
        <p:nvPicPr>
          <p:cNvPr id="18433" name="Εικόνα 1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3356992"/>
            <a:ext cx="1933575" cy="2447925"/>
          </a:xfrm>
          <a:prstGeom prst="rect">
            <a:avLst/>
          </a:prstGeom>
          <a:noFill/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15 - TextBox"/>
          <p:cNvSpPr txBox="1"/>
          <p:nvPr/>
        </p:nvSpPr>
        <p:spPr>
          <a:xfrm>
            <a:off x="0" y="587727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chemeClr val="bg1"/>
                </a:solidFill>
              </a:rPr>
              <a:t>Όπου</a:t>
            </a:r>
            <a:r>
              <a:rPr lang="el-GR" dirty="0" smtClean="0">
                <a:solidFill>
                  <a:schemeClr val="bg1"/>
                </a:solidFill>
              </a:rPr>
              <a:t> </a:t>
            </a:r>
            <a:r>
              <a:rPr lang="el-GR" sz="2400" dirty="0">
                <a:solidFill>
                  <a:schemeClr val="bg1"/>
                </a:solidFill>
              </a:rPr>
              <a:t>θα </a:t>
            </a:r>
            <a:r>
              <a:rPr lang="el-GR" sz="2400" dirty="0" smtClean="0">
                <a:solidFill>
                  <a:schemeClr val="bg1"/>
                </a:solidFill>
              </a:rPr>
              <a:t>μπορεί </a:t>
            </a:r>
            <a:r>
              <a:rPr lang="el-GR" sz="2400" dirty="0">
                <a:solidFill>
                  <a:schemeClr val="bg1"/>
                </a:solidFill>
              </a:rPr>
              <a:t>να </a:t>
            </a:r>
            <a:r>
              <a:rPr lang="el-GR" sz="2400" dirty="0" smtClean="0">
                <a:solidFill>
                  <a:schemeClr val="bg1"/>
                </a:solidFill>
              </a:rPr>
              <a:t>κάνει </a:t>
            </a:r>
            <a:r>
              <a:rPr lang="el-GR" sz="2400" dirty="0">
                <a:solidFill>
                  <a:schemeClr val="bg1"/>
                </a:solidFill>
              </a:rPr>
              <a:t>εισαγωγή των στοιχείων του νέου </a:t>
            </a:r>
            <a:r>
              <a:rPr lang="el-GR" sz="2400" dirty="0" smtClean="0">
                <a:solidFill>
                  <a:schemeClr val="bg1"/>
                </a:solidFill>
              </a:rPr>
              <a:t>υπαλλήλου.</a:t>
            </a:r>
            <a:endParaRPr lang="el-GR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animClr clrSpc="rgb">
                                      <p:cBhvr>
                                        <p:cTn id="14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3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000"/>
                            </p:stCondLst>
                            <p:childTnLst>
                              <p:par>
                                <p:cTn id="4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- Εικόνα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496855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- TextBox"/>
          <p:cNvSpPr txBox="1"/>
          <p:nvPr/>
        </p:nvSpPr>
        <p:spPr>
          <a:xfrm>
            <a:off x="5292080" y="260648"/>
            <a:ext cx="3851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chemeClr val="bg1"/>
                </a:solidFill>
              </a:rPr>
              <a:t>Όπου ο χρήστης θα μπορεί να  δημιουργήσει ένα νέο τμήμα πατώντας το κουμπί</a:t>
            </a:r>
          </a:p>
          <a:p>
            <a:pPr algn="ctr"/>
            <a:r>
              <a:rPr lang="el-GR" sz="2400" dirty="0">
                <a:solidFill>
                  <a:schemeClr val="bg1"/>
                </a:solidFill>
              </a:rPr>
              <a:t>«Δημιουργία Τμήματος</a:t>
            </a:r>
            <a:r>
              <a:rPr lang="el-GR" sz="2400" dirty="0" smtClean="0">
                <a:solidFill>
                  <a:schemeClr val="bg1"/>
                </a:solidFill>
              </a:rPr>
              <a:t>»</a:t>
            </a:r>
          </a:p>
          <a:p>
            <a:pPr algn="ctr"/>
            <a:r>
              <a:rPr lang="el-GR" sz="2400" dirty="0" smtClean="0">
                <a:solidFill>
                  <a:schemeClr val="bg1"/>
                </a:solidFill>
              </a:rPr>
              <a:t>ή να διαγράψει κάποιο τμήμα επιλέγοντάς το από τη λίστα και πατώντας το κουμπί</a:t>
            </a:r>
          </a:p>
          <a:p>
            <a:pPr algn="ctr"/>
            <a:r>
              <a:rPr lang="el-GR" sz="2400" dirty="0" smtClean="0">
                <a:solidFill>
                  <a:schemeClr val="bg1"/>
                </a:solidFill>
              </a:rPr>
              <a:t>«Διαγραφή Τμήματος» </a:t>
            </a:r>
            <a:endParaRPr lang="el-GR" sz="2400" dirty="0">
              <a:solidFill>
                <a:schemeClr val="bg1"/>
              </a:solidFill>
            </a:endParaRPr>
          </a:p>
        </p:txBody>
      </p:sp>
      <p:sp>
        <p:nvSpPr>
          <p:cNvPr id="5" name="4 - Έλλειψη"/>
          <p:cNvSpPr/>
          <p:nvPr/>
        </p:nvSpPr>
        <p:spPr>
          <a:xfrm>
            <a:off x="3275856" y="1628800"/>
            <a:ext cx="165618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5 - Έλλειψη"/>
          <p:cNvSpPr/>
          <p:nvPr/>
        </p:nvSpPr>
        <p:spPr>
          <a:xfrm>
            <a:off x="3275856" y="1844824"/>
            <a:ext cx="165618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6 - Στρογγυλεμένο ορθογώνιο"/>
          <p:cNvSpPr/>
          <p:nvPr/>
        </p:nvSpPr>
        <p:spPr>
          <a:xfrm>
            <a:off x="3275856" y="836712"/>
            <a:ext cx="108012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9" name="8 - Ευθύγραμμο βέλος σύνδεσης"/>
          <p:cNvCxnSpPr/>
          <p:nvPr/>
        </p:nvCxnSpPr>
        <p:spPr>
          <a:xfrm flipH="1" flipV="1">
            <a:off x="4355976" y="1268760"/>
            <a:ext cx="1584176" cy="1296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9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933056"/>
            <a:ext cx="3414884" cy="264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- TextBox"/>
          <p:cNvSpPr txBox="1"/>
          <p:nvPr/>
        </p:nvSpPr>
        <p:spPr>
          <a:xfrm>
            <a:off x="395536" y="2924944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chemeClr val="bg1"/>
                </a:solidFill>
              </a:rPr>
              <a:t>Όπου θα του εμφανιστεί το ακόλουθο παράθυρο</a:t>
            </a:r>
          </a:p>
        </p:txBody>
      </p:sp>
      <p:cxnSp>
        <p:nvCxnSpPr>
          <p:cNvPr id="13" name="12 - Ευθύγραμμο βέλος σύνδεσης"/>
          <p:cNvCxnSpPr>
            <a:stCxn id="5" idx="2"/>
          </p:cNvCxnSpPr>
          <p:nvPr/>
        </p:nvCxnSpPr>
        <p:spPr>
          <a:xfrm flipH="1">
            <a:off x="2627784" y="1736812"/>
            <a:ext cx="648072" cy="11161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13 - TextBox"/>
          <p:cNvSpPr txBox="1"/>
          <p:nvPr/>
        </p:nvSpPr>
        <p:spPr>
          <a:xfrm>
            <a:off x="4067944" y="3933056"/>
            <a:ext cx="5076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bg1"/>
                </a:solidFill>
              </a:rPr>
              <a:t>Σε αυτό το σημείο δίνεται η δυνατότητα καθορισμού του ονόματος του τμήματος στην περιοχή «Τμήματα»</a:t>
            </a:r>
          </a:p>
          <a:p>
            <a:r>
              <a:rPr lang="el-GR" dirty="0" smtClean="0">
                <a:solidFill>
                  <a:schemeClr val="bg1"/>
                </a:solidFill>
              </a:rPr>
              <a:t>καθώς και ο καθορισμός τον υπαλλήλων που θα εργαστούν σε αυτό το τμήμα, χρησιμοποιώντας τη λίστα που βρίσκεται ακριβώς από κάτω.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15" name="14 - Έλλειψη"/>
          <p:cNvSpPr/>
          <p:nvPr/>
        </p:nvSpPr>
        <p:spPr>
          <a:xfrm>
            <a:off x="611560" y="4149080"/>
            <a:ext cx="158417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15 - Στρογγυλεμένο ορθογώνιο"/>
          <p:cNvSpPr/>
          <p:nvPr/>
        </p:nvSpPr>
        <p:spPr>
          <a:xfrm>
            <a:off x="611560" y="4509120"/>
            <a:ext cx="1512168" cy="15121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animClr clrSpc="rgb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0"/>
                            </p:stCondLst>
                            <p:childTnLst>
                              <p:par>
                                <p:cTn id="54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4000"/>
                            </p:stCondLst>
                            <p:childTnLst>
                              <p:par>
                                <p:cTn id="5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6000"/>
                            </p:stCondLst>
                            <p:childTnLst>
                              <p:par>
                                <p:cTn id="6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8000"/>
                            </p:stCondLst>
                            <p:childTnLst>
                              <p:par>
                                <p:cTn id="68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0"/>
                            </p:stCondLst>
                            <p:childTnLst>
                              <p:par>
                                <p:cTn id="72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2000"/>
                            </p:stCondLst>
                            <p:childTnLst>
                              <p:par>
                                <p:cTn id="76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4000"/>
                            </p:stCondLst>
                            <p:childTnLst>
                              <p:par>
                                <p:cTn id="80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6000"/>
                            </p:stCondLst>
                            <p:childTnLst>
                              <p:par>
                                <p:cTn id="8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8000"/>
                            </p:stCondLst>
                            <p:childTnLst>
                              <p:par>
                                <p:cTn id="88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0"/>
                            </p:stCondLst>
                            <p:childTnLst>
                              <p:par>
                                <p:cTn id="92" presetID="8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2000"/>
                            </p:stCondLst>
                            <p:childTnLst>
                              <p:par>
                                <p:cTn id="96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9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4000"/>
                            </p:stCondLst>
                            <p:childTnLst>
                              <p:par>
                                <p:cTn id="10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6000"/>
                            </p:stCondLst>
                            <p:childTnLst>
                              <p:par>
                                <p:cTn id="10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8000"/>
                            </p:stCondLst>
                            <p:childTnLst>
                              <p:par>
                                <p:cTn id="110" presetID="8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0000"/>
                            </p:stCondLst>
                            <p:childTnLst>
                              <p:par>
                                <p:cTn id="114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2000"/>
                            </p:stCondLst>
                            <p:childTnLst>
                              <p:par>
                                <p:cTn id="118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9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animClr clrSpc="rgb">
                                      <p:cBhvr>
                                        <p:cTn id="120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4000"/>
                            </p:stCondLst>
                            <p:childTnLst>
                              <p:par>
                                <p:cTn id="127" presetID="8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6000"/>
                            </p:stCondLst>
                            <p:childTnLst>
                              <p:par>
                                <p:cTn id="131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2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3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1" grpId="0"/>
      <p:bldP spid="11" grpId="1"/>
      <p:bldP spid="14" grpId="0" build="allAtOnce"/>
      <p:bldP spid="15" grpId="0" animBg="1"/>
      <p:bldP spid="15" grpId="1" animBg="1"/>
      <p:bldP spid="16" grpId="0" animBg="1"/>
      <p:bldP spid="1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5364088" y="0"/>
            <a:ext cx="3779912" cy="6858000"/>
          </a:xfrm>
        </p:spPr>
        <p:txBody>
          <a:bodyPr/>
          <a:lstStyle/>
          <a:p>
            <a:pPr algn="ctr">
              <a:buNone/>
            </a:pPr>
            <a:r>
              <a:rPr lang="el-GR" dirty="0" smtClean="0">
                <a:solidFill>
                  <a:schemeClr val="bg1"/>
                </a:solidFill>
              </a:rPr>
              <a:t> Στην περίπτωση που ο χρήστης θέλει να επεξεργαστεί τα τμήματα της εταιρίας, θα πρέπει να πιέσει το κουμπί</a:t>
            </a:r>
          </a:p>
          <a:p>
            <a:pPr algn="ctr">
              <a:buNone/>
            </a:pPr>
            <a:r>
              <a:rPr lang="el-GR" dirty="0" smtClean="0">
                <a:solidFill>
                  <a:schemeClr val="bg1"/>
                </a:solidFill>
              </a:rPr>
              <a:t>«Τμήματα Εταιρίας»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7" name="6 - Θέση περιεχομένου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2656"/>
            <a:ext cx="4968552" cy="21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- Ορθογώνιο"/>
          <p:cNvSpPr/>
          <p:nvPr/>
        </p:nvSpPr>
        <p:spPr>
          <a:xfrm>
            <a:off x="1619672" y="836712"/>
            <a:ext cx="136815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8 - TextBox"/>
          <p:cNvSpPr txBox="1"/>
          <p:nvPr/>
        </p:nvSpPr>
        <p:spPr>
          <a:xfrm>
            <a:off x="0" y="285293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chemeClr val="bg1"/>
                </a:solidFill>
              </a:rPr>
              <a:t>Σε αυτή την περίπτωση θα αναδιαμορφωθεί το προηγούμενο παράθυρο ως </a:t>
            </a:r>
            <a:r>
              <a:rPr lang="el-GR" sz="2400" dirty="0" smtClean="0">
                <a:solidFill>
                  <a:schemeClr val="bg1"/>
                </a:solidFill>
              </a:rPr>
              <a:t>εξής:</a:t>
            </a:r>
            <a:endParaRPr lang="el-GR" sz="2400" dirty="0">
              <a:solidFill>
                <a:schemeClr val="bg1"/>
              </a:solidFill>
            </a:endParaRPr>
          </a:p>
        </p:txBody>
      </p:sp>
      <p:pic>
        <p:nvPicPr>
          <p:cNvPr id="10" name="9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3933056"/>
            <a:ext cx="496855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animClr clrSpc="rgb">
                                      <p:cBhvr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000"/>
                            </p:stCondLst>
                            <p:childTnLst>
                              <p:par>
                                <p:cTn id="3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6457E-6 L -0.21267 -0.52451 " pathEditMode="relative" ptsTypes="AA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- Εικόνα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496855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- TextBox"/>
          <p:cNvSpPr txBox="1"/>
          <p:nvPr/>
        </p:nvSpPr>
        <p:spPr>
          <a:xfrm>
            <a:off x="5292080" y="260648"/>
            <a:ext cx="3851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 smtClean="0">
                <a:solidFill>
                  <a:schemeClr val="bg1"/>
                </a:solidFill>
              </a:rPr>
              <a:t>Επιπλέον, κάνοντας διπλό </a:t>
            </a:r>
            <a:r>
              <a:rPr lang="en-US" sz="2400" dirty="0" smtClean="0">
                <a:solidFill>
                  <a:schemeClr val="bg1"/>
                </a:solidFill>
              </a:rPr>
              <a:t>click</a:t>
            </a:r>
            <a:r>
              <a:rPr lang="el-GR" sz="2400" dirty="0" smtClean="0">
                <a:solidFill>
                  <a:schemeClr val="bg1"/>
                </a:solidFill>
              </a:rPr>
              <a:t> σε κάποιο από τα τμήματα της λίστας, θα εμφανίζεται το παρακάτω αποτέλεσμα.</a:t>
            </a:r>
          </a:p>
        </p:txBody>
      </p:sp>
      <p:pic>
        <p:nvPicPr>
          <p:cNvPr id="17" name="16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708920"/>
            <a:ext cx="3503308" cy="2710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17 - TextBox"/>
          <p:cNvSpPr txBox="1"/>
          <p:nvPr/>
        </p:nvSpPr>
        <p:spPr>
          <a:xfrm>
            <a:off x="0" y="558924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chemeClr val="bg1"/>
                </a:solidFill>
              </a:rPr>
              <a:t>Όπου θα φαίνεται το όνομα του τμήματος που έχει επιλεγεί, καθώς και τα ονόματα των εργαζομένων που ανήκουν σε αυτό.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Αφθονία">
  <a:themeElements>
    <a:clrScheme name="Προσαρμοσμένος 2">
      <a:dk1>
        <a:srgbClr val="0C0C0C"/>
      </a:dk1>
      <a:lt1>
        <a:srgbClr val="FFFFFF"/>
      </a:lt1>
      <a:dk2>
        <a:srgbClr val="0B03AD"/>
      </a:dk2>
      <a:lt2>
        <a:srgbClr val="F4E7ED"/>
      </a:lt2>
      <a:accent1>
        <a:srgbClr val="002060"/>
      </a:accent1>
      <a:accent2>
        <a:srgbClr val="5427FB"/>
      </a:accent2>
      <a:accent3>
        <a:srgbClr val="0070C0"/>
      </a:accent3>
      <a:accent4>
        <a:srgbClr val="F0D7EB"/>
      </a:accent4>
      <a:accent5>
        <a:srgbClr val="0070C0"/>
      </a:accent5>
      <a:accent6>
        <a:srgbClr val="E2AFD8"/>
      </a:accent6>
      <a:hlink>
        <a:srgbClr val="E5C6D4"/>
      </a:hlink>
      <a:folHlink>
        <a:srgbClr val="D487C4"/>
      </a:folHlink>
    </a:clrScheme>
    <a:fontScheme name="Αφθονία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Αφθονία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520</TotalTime>
  <Words>918</Words>
  <Application>Microsoft Office PowerPoint</Application>
  <PresentationFormat>Προβολή στην οθόνη (4:3)</PresentationFormat>
  <Paragraphs>87</Paragraphs>
  <Slides>24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24</vt:i4>
      </vt:variant>
    </vt:vector>
  </HeadingPairs>
  <TitlesOfParts>
    <vt:vector size="25" baseType="lpstr">
      <vt:lpstr>Αφθονία</vt:lpstr>
      <vt:lpstr>Company management</vt:lpstr>
      <vt:lpstr>Σκοποσ παρουσιασησ</vt:lpstr>
      <vt:lpstr>Εισοδοσ στο προγραμμα</vt:lpstr>
      <vt:lpstr>εφαρμογη</vt:lpstr>
      <vt:lpstr>Διαφάνεια 5</vt:lpstr>
      <vt:lpstr>Διαφάνεια 6</vt:lpstr>
      <vt:lpstr>Διαφάνεια 7</vt:lpstr>
      <vt:lpstr>Διαφάνεια 8</vt:lpstr>
      <vt:lpstr>Διαφάνεια 9</vt:lpstr>
      <vt:lpstr>Διαφάνεια 10</vt:lpstr>
      <vt:lpstr>Διαφάνεια 11</vt:lpstr>
      <vt:lpstr>Διαφάνεια 12</vt:lpstr>
      <vt:lpstr>Διαφάνεια 13</vt:lpstr>
      <vt:lpstr>Διαφάνεια 14</vt:lpstr>
      <vt:lpstr>Διαφάνεια 15</vt:lpstr>
      <vt:lpstr>Διαφάνεια 16</vt:lpstr>
      <vt:lpstr>Διαφάνεια 17</vt:lpstr>
      <vt:lpstr>Διαφάνεια 18</vt:lpstr>
      <vt:lpstr>Διαφάνεια 19</vt:lpstr>
      <vt:lpstr>Διαφάνεια 20</vt:lpstr>
      <vt:lpstr>Διαφάνεια 21</vt:lpstr>
      <vt:lpstr>παρατηρησεισ</vt:lpstr>
      <vt:lpstr>Ερωτησεισ και διευκρινισεισ </vt:lpstr>
      <vt:lpstr>Ευχαριστουμε για το χρονο σασ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Διαχείριση υπαλλήλων μιας επιχείρησης</dc:title>
  <dc:creator>anastasia</dc:creator>
  <cp:lastModifiedBy>anastasia</cp:lastModifiedBy>
  <cp:revision>75</cp:revision>
  <dcterms:created xsi:type="dcterms:W3CDTF">2014-01-24T08:42:57Z</dcterms:created>
  <dcterms:modified xsi:type="dcterms:W3CDTF">2014-01-24T17:40:06Z</dcterms:modified>
</cp:coreProperties>
</file>