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968" y="-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soundcloud.com/surprisinglyawesome/6-broccol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ccoli-logo.gene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9" y="463715"/>
            <a:ext cx="5652942" cy="586706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243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the great California brassica crisis of 2015</a:t>
            </a:r>
            <a:endParaRPr lang="en-US" sz="2400" i="1" dirty="0">
              <a:latin typeface="Helvetica"/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68525"/>
            <a:ext cx="7772400" cy="1470025"/>
          </a:xfrm>
        </p:spPr>
        <p:txBody>
          <a:bodyPr>
            <a:noAutofit/>
          </a:bodyPr>
          <a:lstStyle/>
          <a:p>
            <a:r>
              <a:rPr lang="en-US" sz="10000" dirty="0" smtClean="0">
                <a:latin typeface="Helvetica"/>
                <a:cs typeface="Helvetica"/>
              </a:rPr>
              <a:t>BROCCOLI*</a:t>
            </a:r>
            <a:endParaRPr lang="en-US" sz="10000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6330784"/>
            <a:ext cx="565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*my least favorite vegetable and its not because I’m picky, its science. Tell your mom</a:t>
            </a:r>
            <a:r>
              <a:rPr lang="en-US" sz="1100" dirty="0" smtClean="0"/>
              <a:t> </a:t>
            </a:r>
            <a:r>
              <a:rPr lang="en-US" sz="1100" i="1" dirty="0" smtClean="0">
                <a:hlinkClick r:id="rId3"/>
              </a:rPr>
              <a:t>more here</a:t>
            </a:r>
            <a:endParaRPr lang="en-US" sz="1100" i="1" dirty="0" smtClean="0"/>
          </a:p>
        </p:txBody>
      </p:sp>
    </p:spTree>
    <p:extLst>
      <p:ext uri="{BB962C8B-B14F-4D97-AF65-F5344CB8AC3E}">
        <p14:creationId xmlns:p14="http://schemas.microsoft.com/office/powerpoint/2010/main" val="358673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models: trees, lines and buckets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 machine learning models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decision tree (</a:t>
            </a:r>
            <a:r>
              <a:rPr lang="en-US" dirty="0" err="1" smtClean="0">
                <a:solidFill>
                  <a:srgbClr val="000000"/>
                </a:solidFill>
              </a:rPr>
              <a:t>rmse</a:t>
            </a:r>
            <a:r>
              <a:rPr lang="en-US" dirty="0" smtClean="0">
                <a:solidFill>
                  <a:srgbClr val="000000"/>
                </a:solidFill>
              </a:rPr>
              <a:t> 4.69, with 3 splits)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curious what a random forest would look like with more splits and more options to work through the noise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linear regression (27% accurate)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too difficult to predict the price exactly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this was a little heartbreaking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logistic regression (60% accurate, with no tuning)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split it into 5 price buckets to predict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worked much better but the range was still very high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with more tuning,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can dial this in for a better prediction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5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surprises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4521200" cy="52280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correlations were not what I expected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high correlation between season, month and price were not surprising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 correlation between market tone and weather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possible data integrity issue?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low linear regression score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high variation by location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6-05-31 at 2.2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0" y="1816100"/>
            <a:ext cx="3765550" cy="3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challenges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data cleaning was the largest challenge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finding a model that worked well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choosing the best parameter was more challenging than I thought it would be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integrity and scope of the initial dataset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first time I worked with data too big to look at the whole thing reasonably for patterns before I started, had to rely on the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38284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ccoli-logo.gene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9" y="387515"/>
            <a:ext cx="5652942" cy="5867069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12800" y="391160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projected price of broccoli in September 2016</a:t>
            </a:r>
          </a:p>
          <a:p>
            <a:endParaRPr lang="en-US" sz="2400" i="1" dirty="0">
              <a:latin typeface="Helvetica"/>
              <a:cs typeface="Helvetic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2800" y="2257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smtClean="0">
                <a:latin typeface="Helvetica"/>
                <a:cs typeface="Helvetica"/>
              </a:rPr>
              <a:t>$18.75</a:t>
            </a:r>
            <a:endParaRPr lang="en-US" sz="10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7857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i="1" dirty="0">
                <a:solidFill>
                  <a:schemeClr val="bg1"/>
                </a:solidFill>
              </a:rPr>
              <a:t>w</a:t>
            </a:r>
            <a:r>
              <a:rPr lang="en-US" sz="3000" i="1" dirty="0" smtClean="0">
                <a:solidFill>
                  <a:schemeClr val="bg1"/>
                </a:solidFill>
              </a:rPr>
              <a:t>hat the hell happened in 2015?</a:t>
            </a:r>
            <a:endParaRPr lang="en-US" sz="3000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Screen Shot 2016-05-30 at 8.44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13" r="-14213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  <p:sp>
        <p:nvSpPr>
          <p:cNvPr id="5" name="Left Arrow 4"/>
          <p:cNvSpPr/>
          <p:nvPr/>
        </p:nvSpPr>
        <p:spPr>
          <a:xfrm>
            <a:off x="6217920" y="1887220"/>
            <a:ext cx="1986280" cy="614680"/>
          </a:xfrm>
          <a:prstGeom prst="leftArrow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985" y="5890736"/>
            <a:ext cx="368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average broccoli price by season 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489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h</a:t>
            </a:r>
            <a:r>
              <a:rPr lang="en-US" sz="3200" dirty="0" smtClean="0">
                <a:solidFill>
                  <a:srgbClr val="000000"/>
                </a:solidFill>
              </a:rPr>
              <a:t>igher than average price spike in September 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6-05-30 at 9.19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4" y="1634440"/>
            <a:ext cx="5745748" cy="389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3534" y="5424874"/>
            <a:ext cx="82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Month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66316" y="3450540"/>
            <a:ext cx="146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Average Price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6200000">
            <a:off x="2271934" y="2092423"/>
            <a:ext cx="1824948" cy="618253"/>
          </a:xfrm>
          <a:prstGeom prst="leftArrow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2582" y="1916221"/>
            <a:ext cx="22806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eak demand drove prices up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rought conditions affected crop harvest and planting earlier in the season 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ffected all brassicas (cauliflower, broccoli, </a:t>
            </a:r>
            <a:r>
              <a:rPr lang="en-US" dirty="0" err="1" smtClean="0">
                <a:solidFill>
                  <a:srgbClr val="000000"/>
                </a:solidFill>
              </a:rPr>
              <a:t>romanesco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2282" y="5405564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2015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2282" y="5661708"/>
            <a:ext cx="174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2011-2016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685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ccoli-logo.gene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9" y="387515"/>
            <a:ext cx="5652942" cy="586706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38200" y="514350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contract structures for produce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1806575"/>
            <a:ext cx="7772400" cy="4162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4000" dirty="0" smtClean="0">
                <a:latin typeface="Helvetica"/>
                <a:cs typeface="Helvetica"/>
              </a:rPr>
              <a:t>pay market price </a:t>
            </a:r>
          </a:p>
          <a:p>
            <a:pPr marL="571500" indent="-571500" algn="l">
              <a:buFont typeface="Arial"/>
              <a:buChar char="•"/>
            </a:pPr>
            <a:r>
              <a:rPr lang="en-US" sz="4000" dirty="0" smtClean="0">
                <a:latin typeface="Helvetica"/>
                <a:cs typeface="Helvetica"/>
              </a:rPr>
              <a:t>contract </a:t>
            </a:r>
          </a:p>
          <a:p>
            <a:pPr marL="1028700" lvl="1" indent="-57150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we pay x$ a pound, no matter what, for the agreed upon time frame</a:t>
            </a:r>
          </a:p>
          <a:p>
            <a:pPr marL="1028700" lvl="1" indent="-57150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we’ll buy XX number of pounds at x$ over an agreed upon period of time </a:t>
            </a:r>
          </a:p>
          <a:p>
            <a:pPr marL="1028700" lvl="1" indent="-57150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farmers don</a:t>
            </a:r>
            <a:r>
              <a:rPr lang="fr-FR" sz="1400" dirty="0" smtClean="0">
                <a:latin typeface="Helvetica"/>
                <a:cs typeface="Helvetica"/>
              </a:rPr>
              <a:t>’</a:t>
            </a:r>
            <a:r>
              <a:rPr lang="en-US" sz="1400" dirty="0" smtClean="0">
                <a:latin typeface="Helvetica"/>
                <a:cs typeface="Helvetica"/>
              </a:rPr>
              <a:t>t love this for obvious reasons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000" dirty="0" smtClean="0">
                <a:latin typeface="Helvetica"/>
                <a:cs typeface="Helvetica"/>
              </a:rPr>
              <a:t>contract plus</a:t>
            </a:r>
          </a:p>
          <a:p>
            <a:pPr marL="1028700" lvl="1" indent="-57150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contract plus a percentage if market value goes above an agreed upon amount</a:t>
            </a:r>
          </a:p>
          <a:p>
            <a:pPr marL="1485900" lvl="2" indent="-57150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example: we agree to pay $12 a pound unless the price goes above $15, then we’ll add a dollar to our base price for every dollar the market raises (if market is $18, we would then be paying $15)</a:t>
            </a:r>
          </a:p>
          <a:p>
            <a:pPr marL="1028700" lvl="1" indent="-57150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protection for the buyer and the farmer, a compromise</a:t>
            </a:r>
          </a:p>
          <a:p>
            <a:pPr marL="1028700" lvl="1" indent="-57150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  <a:latin typeface="Helvetica"/>
                <a:cs typeface="Helvetica"/>
              </a:rPr>
              <a:t>where do you set the trigger? </a:t>
            </a:r>
            <a:endParaRPr lang="en-US" sz="1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4475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ccoli-logo.gene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9" y="387515"/>
            <a:ext cx="5652942" cy="5867069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12800" y="391160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brought to you by the United States Department of Agriculture</a:t>
            </a:r>
            <a:endParaRPr lang="en-US" sz="2400" i="1" dirty="0">
              <a:latin typeface="Helvetica"/>
              <a:cs typeface="Helvetic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2800" y="2257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smtClean="0">
                <a:latin typeface="Helvetica"/>
                <a:cs typeface="Helvetica"/>
              </a:rPr>
              <a:t>THE DATA</a:t>
            </a:r>
            <a:endParaRPr lang="en-US" sz="10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6651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12800" y="2127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8744 rows by date and sale point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2011-2015 </a:t>
            </a:r>
            <a:endParaRPr lang="en-US" sz="4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268" y="1847850"/>
            <a:ext cx="7912100" cy="35548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city (in CA)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package (case size)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variety (crown cut or bunch)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date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low price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high price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mostly low price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mostly high price 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season (year)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demand tone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market tone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comment </a:t>
            </a:r>
            <a:endParaRPr lang="en-US" sz="25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0652" y="4028444"/>
            <a:ext cx="3657598" cy="2056261"/>
            <a:chOff x="3635904" y="4191000"/>
            <a:chExt cx="3987800" cy="2374900"/>
          </a:xfrm>
        </p:grpSpPr>
        <p:sp>
          <p:nvSpPr>
            <p:cNvPr id="8" name="Rectangle 7"/>
            <p:cNvSpPr/>
            <p:nvPr/>
          </p:nvSpPr>
          <p:spPr>
            <a:xfrm>
              <a:off x="3635904" y="4191000"/>
              <a:ext cx="3987800" cy="2374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3033" y="4441494"/>
              <a:ext cx="3572406" cy="174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/>
                <a:buChar char="•"/>
              </a:pPr>
              <a:r>
                <a:rPr lang="en-US" sz="1700" dirty="0" smtClean="0">
                  <a:solidFill>
                    <a:srgbClr val="FF0000"/>
                  </a:solidFill>
                  <a:latin typeface="Cambria"/>
                  <a:cs typeface="Cambria"/>
                </a:rPr>
                <a:t>32 columns total with a lot of nulls and  empty columns</a:t>
              </a:r>
            </a:p>
            <a:p>
              <a:pPr algn="ctr"/>
              <a:endParaRPr lang="en-US" sz="1200" dirty="0" smtClean="0">
                <a:solidFill>
                  <a:srgbClr val="FF0000"/>
                </a:solidFill>
                <a:latin typeface="Cambria"/>
                <a:cs typeface="Cambria"/>
              </a:endParaRPr>
            </a:p>
            <a:p>
              <a:pPr marL="285750" indent="-285750" algn="ctr">
                <a:buFont typeface="Arial"/>
                <a:buChar char="•"/>
              </a:pPr>
              <a:r>
                <a:rPr lang="en-US" sz="1700" dirty="0" smtClean="0">
                  <a:solidFill>
                    <a:srgbClr val="FF0000"/>
                  </a:solidFill>
                  <a:latin typeface="Cambria"/>
                  <a:cs typeface="Cambria"/>
                </a:rPr>
                <a:t>market and demand tones were entered as strings with typos and no formatting </a:t>
              </a:r>
              <a:endParaRPr lang="en-US" sz="1700" dirty="0">
                <a:solidFill>
                  <a:srgbClr val="FF0000"/>
                </a:solidFill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70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12800" y="188627"/>
            <a:ext cx="7772400" cy="831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cleaning the data </a:t>
            </a:r>
            <a:endParaRPr lang="en-US" sz="4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800" y="1012735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standardize the varieties and turn into integers</a:t>
            </a:r>
          </a:p>
        </p:txBody>
      </p:sp>
      <p:pic>
        <p:nvPicPr>
          <p:cNvPr id="13" name="Picture 12" descr="Screen Shot 2016-05-30 at 12.3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067"/>
            <a:ext cx="9144000" cy="11194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2800" y="2545492"/>
            <a:ext cx="754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create an average price column and an average mostly column (just in case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Screen Shot 2016-05-30 at 1.02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224"/>
            <a:ext cx="9144000" cy="28328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2800" y="589536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standardized and shorten the column names, drop empty columns, fill nulls with averages, added a month column</a:t>
            </a:r>
          </a:p>
        </p:txBody>
      </p:sp>
    </p:spTree>
    <p:extLst>
      <p:ext uri="{BB962C8B-B14F-4D97-AF65-F5344CB8AC3E}">
        <p14:creationId xmlns:p14="http://schemas.microsoft.com/office/powerpoint/2010/main" val="169522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12800" y="181065"/>
            <a:ext cx="7772400" cy="831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cleaning the data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Helvetica"/>
                <a:cs typeface="Helvetica"/>
              </a:rPr>
              <a:t>market and demand tone, the messiest bits   </a:t>
            </a:r>
            <a:endParaRPr lang="en-US" sz="2000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801" y="1197401"/>
            <a:ext cx="795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standardized, entered by hand (with typos), strings, with an unintuitive hierarchy structure (is fairly light, better than moderate or mostly moderate? </a:t>
            </a:r>
          </a:p>
        </p:txBody>
      </p:sp>
      <p:pic>
        <p:nvPicPr>
          <p:cNvPr id="2" name="Picture 1" descr="Screen Shot 2016-05-30 at 1.0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843732"/>
            <a:ext cx="7313031" cy="48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4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88832" y="4078101"/>
            <a:ext cx="8361468" cy="1213015"/>
            <a:chOff x="579358" y="228600"/>
            <a:chExt cx="8361468" cy="1213015"/>
          </a:xfrm>
        </p:grpSpPr>
        <p:pic>
          <p:nvPicPr>
            <p:cNvPr id="43" name="Picture 42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58" y="228710"/>
              <a:ext cx="1168426" cy="1212685"/>
            </a:xfrm>
            <a:prstGeom prst="rect">
              <a:avLst/>
            </a:prstGeom>
          </p:spPr>
        </p:pic>
        <p:pic>
          <p:nvPicPr>
            <p:cNvPr id="44" name="Picture 43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18" y="228875"/>
              <a:ext cx="1168426" cy="1212685"/>
            </a:xfrm>
            <a:prstGeom prst="rect">
              <a:avLst/>
            </a:prstGeom>
          </p:spPr>
        </p:pic>
        <p:pic>
          <p:nvPicPr>
            <p:cNvPr id="45" name="Picture 44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58" y="228600"/>
              <a:ext cx="1168426" cy="1212685"/>
            </a:xfrm>
            <a:prstGeom prst="rect">
              <a:avLst/>
            </a:prstGeom>
          </p:spPr>
        </p:pic>
        <p:pic>
          <p:nvPicPr>
            <p:cNvPr id="46" name="Picture 45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98" y="228765"/>
              <a:ext cx="1168426" cy="1212685"/>
            </a:xfrm>
            <a:prstGeom prst="rect">
              <a:avLst/>
            </a:prstGeom>
          </p:spPr>
        </p:pic>
        <p:pic>
          <p:nvPicPr>
            <p:cNvPr id="47" name="Picture 4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38" y="228820"/>
              <a:ext cx="1168426" cy="1212685"/>
            </a:xfrm>
            <a:prstGeom prst="rect">
              <a:avLst/>
            </a:prstGeom>
          </p:spPr>
        </p:pic>
        <p:pic>
          <p:nvPicPr>
            <p:cNvPr id="48" name="Picture 47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78" y="228655"/>
              <a:ext cx="1168426" cy="1212685"/>
            </a:xfrm>
            <a:prstGeom prst="rect">
              <a:avLst/>
            </a:prstGeom>
          </p:spPr>
        </p:pic>
        <p:pic>
          <p:nvPicPr>
            <p:cNvPr id="49" name="Picture 48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228930"/>
              <a:ext cx="1168426" cy="1212685"/>
            </a:xfrm>
            <a:prstGeom prst="rect">
              <a:avLst/>
            </a:prstGeom>
          </p:spPr>
        </p:pic>
      </p:grpSp>
      <p:sp>
        <p:nvSpPr>
          <p:cNvPr id="6" name="Title 1"/>
          <p:cNvSpPr txBox="1">
            <a:spLocks/>
          </p:cNvSpPr>
          <p:nvPr/>
        </p:nvSpPr>
        <p:spPr>
          <a:xfrm>
            <a:off x="812800" y="2257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0" dirty="0">
              <a:latin typeface="Helvetica"/>
              <a:cs typeface="Helvetic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8832" y="229260"/>
            <a:ext cx="8361468" cy="1213015"/>
            <a:chOff x="579358" y="228600"/>
            <a:chExt cx="8361468" cy="1213015"/>
          </a:xfrm>
        </p:grpSpPr>
        <p:pic>
          <p:nvPicPr>
            <p:cNvPr id="4" name="Picture 3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58" y="228710"/>
              <a:ext cx="1168426" cy="1212685"/>
            </a:xfrm>
            <a:prstGeom prst="rect">
              <a:avLst/>
            </a:prstGeom>
          </p:spPr>
        </p:pic>
        <p:pic>
          <p:nvPicPr>
            <p:cNvPr id="7" name="Picture 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18" y="228875"/>
              <a:ext cx="1168426" cy="1212685"/>
            </a:xfrm>
            <a:prstGeom prst="rect">
              <a:avLst/>
            </a:prstGeom>
          </p:spPr>
        </p:pic>
        <p:pic>
          <p:nvPicPr>
            <p:cNvPr id="13" name="Picture 12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58" y="228600"/>
              <a:ext cx="1168426" cy="1212685"/>
            </a:xfrm>
            <a:prstGeom prst="rect">
              <a:avLst/>
            </a:prstGeom>
          </p:spPr>
        </p:pic>
        <p:pic>
          <p:nvPicPr>
            <p:cNvPr id="14" name="Picture 13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98" y="228765"/>
              <a:ext cx="1168426" cy="1212685"/>
            </a:xfrm>
            <a:prstGeom prst="rect">
              <a:avLst/>
            </a:prstGeom>
          </p:spPr>
        </p:pic>
        <p:pic>
          <p:nvPicPr>
            <p:cNvPr id="15" name="Picture 14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38" y="228820"/>
              <a:ext cx="1168426" cy="1212685"/>
            </a:xfrm>
            <a:prstGeom prst="rect">
              <a:avLst/>
            </a:prstGeom>
          </p:spPr>
        </p:pic>
        <p:pic>
          <p:nvPicPr>
            <p:cNvPr id="16" name="Picture 15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78" y="228655"/>
              <a:ext cx="1168426" cy="1212685"/>
            </a:xfrm>
            <a:prstGeom prst="rect">
              <a:avLst/>
            </a:prstGeom>
          </p:spPr>
        </p:pic>
        <p:pic>
          <p:nvPicPr>
            <p:cNvPr id="17" name="Picture 1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228930"/>
              <a:ext cx="1168426" cy="1212685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88832" y="1512207"/>
            <a:ext cx="8361468" cy="1213015"/>
            <a:chOff x="579358" y="228600"/>
            <a:chExt cx="8361468" cy="1213015"/>
          </a:xfrm>
        </p:grpSpPr>
        <p:pic>
          <p:nvPicPr>
            <p:cNvPr id="27" name="Picture 2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58" y="228710"/>
              <a:ext cx="1168426" cy="1212685"/>
            </a:xfrm>
            <a:prstGeom prst="rect">
              <a:avLst/>
            </a:prstGeom>
          </p:spPr>
        </p:pic>
        <p:pic>
          <p:nvPicPr>
            <p:cNvPr id="28" name="Picture 27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18" y="228875"/>
              <a:ext cx="1168426" cy="1212685"/>
            </a:xfrm>
            <a:prstGeom prst="rect">
              <a:avLst/>
            </a:prstGeom>
          </p:spPr>
        </p:pic>
        <p:pic>
          <p:nvPicPr>
            <p:cNvPr id="29" name="Picture 28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58" y="228600"/>
              <a:ext cx="1168426" cy="1212685"/>
            </a:xfrm>
            <a:prstGeom prst="rect">
              <a:avLst/>
            </a:prstGeom>
          </p:spPr>
        </p:pic>
        <p:pic>
          <p:nvPicPr>
            <p:cNvPr id="30" name="Picture 29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98" y="228765"/>
              <a:ext cx="1168426" cy="1212685"/>
            </a:xfrm>
            <a:prstGeom prst="rect">
              <a:avLst/>
            </a:prstGeom>
          </p:spPr>
        </p:pic>
        <p:pic>
          <p:nvPicPr>
            <p:cNvPr id="31" name="Picture 30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38" y="228820"/>
              <a:ext cx="1168426" cy="1212685"/>
            </a:xfrm>
            <a:prstGeom prst="rect">
              <a:avLst/>
            </a:prstGeom>
          </p:spPr>
        </p:pic>
        <p:pic>
          <p:nvPicPr>
            <p:cNvPr id="32" name="Picture 31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78" y="228655"/>
              <a:ext cx="1168426" cy="1212685"/>
            </a:xfrm>
            <a:prstGeom prst="rect">
              <a:avLst/>
            </a:prstGeom>
          </p:spPr>
        </p:pic>
        <p:pic>
          <p:nvPicPr>
            <p:cNvPr id="33" name="Picture 32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228930"/>
              <a:ext cx="1168426" cy="121268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88832" y="2795154"/>
            <a:ext cx="8361468" cy="1213015"/>
            <a:chOff x="579358" y="228600"/>
            <a:chExt cx="8361468" cy="1213015"/>
          </a:xfrm>
        </p:grpSpPr>
        <p:pic>
          <p:nvPicPr>
            <p:cNvPr id="35" name="Picture 34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58" y="228710"/>
              <a:ext cx="1168426" cy="1212685"/>
            </a:xfrm>
            <a:prstGeom prst="rect">
              <a:avLst/>
            </a:prstGeom>
          </p:spPr>
        </p:pic>
        <p:pic>
          <p:nvPicPr>
            <p:cNvPr id="36" name="Picture 35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18" y="228875"/>
              <a:ext cx="1168426" cy="1212685"/>
            </a:xfrm>
            <a:prstGeom prst="rect">
              <a:avLst/>
            </a:prstGeom>
          </p:spPr>
        </p:pic>
        <p:pic>
          <p:nvPicPr>
            <p:cNvPr id="37" name="Picture 3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58" y="228600"/>
              <a:ext cx="1168426" cy="1212685"/>
            </a:xfrm>
            <a:prstGeom prst="rect">
              <a:avLst/>
            </a:prstGeom>
          </p:spPr>
        </p:pic>
        <p:pic>
          <p:nvPicPr>
            <p:cNvPr id="38" name="Picture 37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98" y="228765"/>
              <a:ext cx="1168426" cy="1212685"/>
            </a:xfrm>
            <a:prstGeom prst="rect">
              <a:avLst/>
            </a:prstGeom>
          </p:spPr>
        </p:pic>
        <p:pic>
          <p:nvPicPr>
            <p:cNvPr id="39" name="Picture 38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38" y="228820"/>
              <a:ext cx="1168426" cy="1212685"/>
            </a:xfrm>
            <a:prstGeom prst="rect">
              <a:avLst/>
            </a:prstGeom>
          </p:spPr>
        </p:pic>
        <p:pic>
          <p:nvPicPr>
            <p:cNvPr id="40" name="Picture 39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78" y="228655"/>
              <a:ext cx="1168426" cy="1212685"/>
            </a:xfrm>
            <a:prstGeom prst="rect">
              <a:avLst/>
            </a:prstGeom>
          </p:spPr>
        </p:pic>
        <p:pic>
          <p:nvPicPr>
            <p:cNvPr id="41" name="Picture 40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228930"/>
              <a:ext cx="1168426" cy="121268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388832" y="5361050"/>
            <a:ext cx="8361468" cy="1213015"/>
            <a:chOff x="579358" y="228600"/>
            <a:chExt cx="8361468" cy="1213015"/>
          </a:xfrm>
        </p:grpSpPr>
        <p:pic>
          <p:nvPicPr>
            <p:cNvPr id="51" name="Picture 50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58" y="228710"/>
              <a:ext cx="1168426" cy="1212685"/>
            </a:xfrm>
            <a:prstGeom prst="rect">
              <a:avLst/>
            </a:prstGeom>
          </p:spPr>
        </p:pic>
        <p:pic>
          <p:nvPicPr>
            <p:cNvPr id="52" name="Picture 51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18" y="228875"/>
              <a:ext cx="1168426" cy="1212685"/>
            </a:xfrm>
            <a:prstGeom prst="rect">
              <a:avLst/>
            </a:prstGeom>
          </p:spPr>
        </p:pic>
        <p:pic>
          <p:nvPicPr>
            <p:cNvPr id="53" name="Picture 52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58" y="228600"/>
              <a:ext cx="1168426" cy="1212685"/>
            </a:xfrm>
            <a:prstGeom prst="rect">
              <a:avLst/>
            </a:prstGeom>
          </p:spPr>
        </p:pic>
        <p:pic>
          <p:nvPicPr>
            <p:cNvPr id="54" name="Picture 53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98" y="228765"/>
              <a:ext cx="1168426" cy="1212685"/>
            </a:xfrm>
            <a:prstGeom prst="rect">
              <a:avLst/>
            </a:prstGeom>
          </p:spPr>
        </p:pic>
        <p:pic>
          <p:nvPicPr>
            <p:cNvPr id="55" name="Picture 54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38" y="228820"/>
              <a:ext cx="1168426" cy="1212685"/>
            </a:xfrm>
            <a:prstGeom prst="rect">
              <a:avLst/>
            </a:prstGeom>
          </p:spPr>
        </p:pic>
        <p:pic>
          <p:nvPicPr>
            <p:cNvPr id="56" name="Picture 55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78" y="228655"/>
              <a:ext cx="1168426" cy="1212685"/>
            </a:xfrm>
            <a:prstGeom prst="rect">
              <a:avLst/>
            </a:prstGeom>
          </p:spPr>
        </p:pic>
        <p:pic>
          <p:nvPicPr>
            <p:cNvPr id="57" name="Picture 5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228930"/>
              <a:ext cx="1168426" cy="1212685"/>
            </a:xfrm>
            <a:prstGeom prst="rect">
              <a:avLst/>
            </a:prstGeom>
          </p:spPr>
        </p:pic>
      </p:grpSp>
      <p:sp>
        <p:nvSpPr>
          <p:cNvPr id="58" name="Title 1"/>
          <p:cNvSpPr txBox="1">
            <a:spLocks/>
          </p:cNvSpPr>
          <p:nvPr/>
        </p:nvSpPr>
        <p:spPr>
          <a:xfrm>
            <a:off x="812800" y="19898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 smtClean="0">
                <a:latin typeface="Helvetica"/>
                <a:cs typeface="Helvetica"/>
              </a:rPr>
              <a:t>BROCCOLI PRICES PREDICTED</a:t>
            </a:r>
            <a:endParaRPr lang="en-US" sz="5500" dirty="0">
              <a:latin typeface="Helvetica"/>
              <a:cs typeface="Helvetica"/>
            </a:endParaRPr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>
          <a:xfrm>
            <a:off x="812800" y="353099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(</a:t>
            </a:r>
            <a:r>
              <a:rPr lang="en-US" sz="2400" i="1" dirty="0" err="1" smtClean="0">
                <a:latin typeface="Helvetica"/>
                <a:cs typeface="Helvetica"/>
              </a:rPr>
              <a:t>ish</a:t>
            </a:r>
            <a:r>
              <a:rPr lang="en-US" sz="2400" i="1" dirty="0" smtClean="0">
                <a:latin typeface="Helvetica"/>
                <a:cs typeface="Helvetica"/>
              </a:rPr>
              <a:t>)</a:t>
            </a:r>
            <a:endParaRPr lang="en-US" sz="24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1634607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1816</TotalTime>
  <Words>594</Words>
  <Application>Microsoft Macintosh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BROCCOLI*</vt:lpstr>
      <vt:lpstr>what the hell happened in 2015?</vt:lpstr>
      <vt:lpstr>higher than average price spike in September </vt:lpstr>
      <vt:lpstr>contract structures for produce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models: trees, lines and buckets</vt:lpstr>
      <vt:lpstr>surprises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BROCCOLI</dc:title>
  <dc:creator>Anastasia Petrie</dc:creator>
  <cp:lastModifiedBy>Anastasia Petrie</cp:lastModifiedBy>
  <cp:revision>35</cp:revision>
  <dcterms:created xsi:type="dcterms:W3CDTF">2016-05-30T15:28:36Z</dcterms:created>
  <dcterms:modified xsi:type="dcterms:W3CDTF">2016-05-31T21:45:20Z</dcterms:modified>
</cp:coreProperties>
</file>