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73" r:id="rId4"/>
    <p:sldId id="282" r:id="rId5"/>
    <p:sldId id="288" r:id="rId6"/>
    <p:sldId id="269" r:id="rId7"/>
    <p:sldId id="292" r:id="rId8"/>
    <p:sldId id="293" r:id="rId9"/>
    <p:sldId id="294" r:id="rId10"/>
    <p:sldId id="284" r:id="rId11"/>
    <p:sldId id="297" r:id="rId12"/>
    <p:sldId id="298" r:id="rId13"/>
    <p:sldId id="301" r:id="rId14"/>
    <p:sldId id="302" r:id="rId15"/>
    <p:sldId id="299" r:id="rId16"/>
    <p:sldId id="300" r:id="rId17"/>
    <p:sldId id="304" r:id="rId18"/>
    <p:sldId id="303" r:id="rId19"/>
    <p:sldId id="271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0"/>
          </a:solidFill>
        </a:fill>
      </a:tcStyle>
    </a:wholeTbl>
    <a:band2H>
      <a:tcTxStyle/>
      <a:tcStyle>
        <a:tcBdr/>
        <a:fill>
          <a:solidFill>
            <a:srgbClr val="FC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ACC"/>
          </a:solidFill>
        </a:fill>
      </a:tcStyle>
    </a:wholeTbl>
    <a:band2H>
      <a:tcTxStyle/>
      <a:tcStyle>
        <a:tcBdr/>
        <a:fill>
          <a:solidFill>
            <a:srgbClr val="ED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ACB"/>
          </a:solidFill>
        </a:fill>
      </a:tcStyle>
    </a:wholeTbl>
    <a:band2H>
      <a:tcTxStyle/>
      <a:tcStyle>
        <a:tcBdr/>
        <a:fill>
          <a:solidFill>
            <a:srgbClr val="E8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44" d="100"/>
          <a:sy n="44" d="100"/>
        </p:scale>
        <p:origin x="518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76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06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07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50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04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13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30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3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22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47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84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6" cy="3036095"/>
          </a:xfrm>
          <a:prstGeom prst="rect">
            <a:avLst/>
          </a:prstGeom>
        </p:spPr>
        <p:txBody>
          <a:bodyPr lIns="91398" tIns="91398" rIns="91398" bIns="91398" anchor="ctr"/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6" cy="8840394"/>
          </a:xfrm>
          <a:prstGeom prst="rect">
            <a:avLst/>
          </a:prstGeom>
        </p:spPr>
        <p:txBody>
          <a:bodyPr lIns="91398" tIns="91398" rIns="91398" bIns="91398" anchor="ctr"/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26" y="13010554"/>
            <a:ext cx="494489" cy="502310"/>
          </a:xfrm>
          <a:prstGeom prst="rect">
            <a:avLst/>
          </a:prstGeom>
        </p:spPr>
        <p:txBody>
          <a:bodyPr lIns="71425" tIns="71425" rIns="71425" bIns="71425" anchor="t"/>
          <a:lstStyle>
            <a:lvl1pPr algn="ctr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42;p11"/>
          <p:cNvSpPr/>
          <p:nvPr/>
        </p:nvSpPr>
        <p:spPr>
          <a:xfrm>
            <a:off x="12192000" y="-334"/>
            <a:ext cx="12192000" cy="1371600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D5E5E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="b"/>
          <a:lstStyle>
            <a:lvl1pPr algn="ctr">
              <a:defRPr sz="11200"/>
            </a:lvl1pPr>
          </a:lstStyle>
          <a:p>
            <a:r>
              <a:t>Текст заголовка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08000" y="7474866"/>
            <a:ext cx="10787100" cy="3293706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3pPr>
            <a:lvl4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4pPr>
            <a:lvl5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Google Shape;45;p11"/>
          <p:cNvSpPr txBox="1">
            <a:spLocks noGrp="1"/>
          </p:cNvSpPr>
          <p:nvPr>
            <p:ph type="body" sz="half" idx="13"/>
          </p:nvPr>
        </p:nvSpPr>
        <p:spPr>
          <a:xfrm>
            <a:off x="13172000" y="1930867"/>
            <a:ext cx="10232105" cy="9853501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11281533"/>
            <a:ext cx="15996903" cy="1613705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1143000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marL="1600200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marL="2057400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marL="2514600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2949667"/>
            <a:ext cx="22721702" cy="5235901"/>
          </a:xfrm>
          <a:prstGeom prst="rect">
            <a:avLst/>
          </a:prstGeom>
        </p:spPr>
        <p:txBody>
          <a:bodyPr anchor="b"/>
          <a:lstStyle>
            <a:lvl1pPr algn="ctr">
              <a:defRPr sz="32000"/>
            </a:lvl1pPr>
          </a:lstStyle>
          <a:p>
            <a:r>
              <a:t>Текст заголовка</a:t>
            </a:r>
          </a:p>
        </p:txBody>
      </p:sp>
      <p:sp>
        <p:nvSpPr>
          <p:cNvPr id="10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8405931"/>
            <a:ext cx="22721702" cy="3468902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="ctr"/>
          <a:lstStyle>
            <a:lvl1pPr algn="ctr">
              <a:defRPr sz="1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01"/>
          </a:xfrm>
          <a:prstGeom prst="rect">
            <a:avLst/>
          </a:prstGeom>
        </p:spPr>
        <p:txBody>
          <a:bodyPr/>
          <a:lstStyle>
            <a:lvl1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8350">
              <a:buClr>
                <a:srgbClr val="FFFFFF"/>
              </a:buClr>
              <a:buSzPts val="8500"/>
              <a:buChar char="»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482064" y="12721152"/>
            <a:ext cx="682640" cy="713597"/>
          </a:xfrm>
          <a:prstGeom prst="rect">
            <a:avLst/>
          </a:prstGeom>
        </p:spPr>
        <p:txBody>
          <a:bodyPr lIns="121848" tIns="121848" rIns="121848" bIns="121848"/>
          <a:lstStyle>
            <a:lvl1pPr algn="r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3" cy="3036001"/>
          </a:xfrm>
          <a:prstGeom prst="rect">
            <a:avLst/>
          </a:prstGeom>
        </p:spPr>
        <p:txBody>
          <a:bodyPr lIns="91398" tIns="91398" rIns="91398" bIns="91398" anchor="ctr"/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3" cy="8840401"/>
          </a:xfrm>
          <a:prstGeom prst="rect">
            <a:avLst/>
          </a:prstGeom>
        </p:spPr>
        <p:txBody>
          <a:bodyPr lIns="91398" tIns="91398" rIns="91398" bIns="91398" anchor="ctr"/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769" y="13010554"/>
            <a:ext cx="494489" cy="502310"/>
          </a:xfrm>
          <a:prstGeom prst="rect">
            <a:avLst/>
          </a:prstGeom>
        </p:spPr>
        <p:txBody>
          <a:bodyPr lIns="71425" tIns="71425" rIns="71425" bIns="71425" anchor="t"/>
          <a:lstStyle>
            <a:lvl1pPr algn="ctr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46" y="9251950"/>
            <a:ext cx="368504" cy="37437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37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22" y="1985533"/>
            <a:ext cx="22721702" cy="5473504"/>
          </a:xfrm>
          <a:prstGeom prst="rect">
            <a:avLst/>
          </a:prstGeom>
        </p:spPr>
        <p:txBody>
          <a:bodyPr anchor="b"/>
          <a:lstStyle>
            <a:lvl1pPr algn="ctr">
              <a:defRPr sz="13900"/>
            </a:lvl1pPr>
          </a:lstStyle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702" cy="2113505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3pPr>
            <a:lvl4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4pPr>
            <a:lvl5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5735599"/>
            <a:ext cx="22721702" cy="2244905"/>
          </a:xfrm>
          <a:prstGeom prst="rect">
            <a:avLst/>
          </a:prstGeom>
        </p:spPr>
        <p:txBody>
          <a:bodyPr anchor="ctr"/>
          <a:lstStyle>
            <a:lvl1pPr algn="ctr">
              <a:defRPr sz="9600"/>
            </a:lvl1pPr>
          </a:lstStyle>
          <a:p>
            <a:r>
              <a:t>Текст заголовка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3073267"/>
            <a:ext cx="10666501" cy="9110400"/>
          </a:xfrm>
          <a:prstGeom prst="rect">
            <a:avLst/>
          </a:prstGeom>
        </p:spPr>
        <p:txBody>
          <a:bodyPr/>
          <a:lstStyle>
            <a:lvl1pPr indent="-463550">
              <a:buSzPts val="3700"/>
              <a:defRPr sz="3700"/>
            </a:lvl1pPr>
            <a:lvl2pPr indent="-463550">
              <a:buSzPts val="3700"/>
              <a:defRPr sz="3700"/>
            </a:lvl2pPr>
            <a:lvl3pPr indent="-463550">
              <a:buSzPts val="3700"/>
              <a:defRPr sz="3700"/>
            </a:lvl3pPr>
            <a:lvl4pPr indent="-463550">
              <a:buSzPts val="3700"/>
              <a:defRPr sz="3700"/>
            </a:lvl4pPr>
            <a:lvl5pPr indent="-463550">
              <a:buSzPts val="3700"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Google Shape;29;p7"/>
          <p:cNvSpPr txBox="1">
            <a:spLocks noGrp="1"/>
          </p:cNvSpPr>
          <p:nvPr>
            <p:ph type="body" sz="half" idx="13"/>
          </p:nvPr>
        </p:nvSpPr>
        <p:spPr>
          <a:xfrm>
            <a:off x="12886401" y="3073266"/>
            <a:ext cx="10666501" cy="91104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481599"/>
            <a:ext cx="7488002" cy="2015103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Текст заголовка</a:t>
            </a:r>
          </a:p>
        </p:txBody>
      </p:sp>
      <p:sp>
        <p:nvSpPr>
          <p:cNvPr id="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3705600"/>
            <a:ext cx="7488002" cy="8478303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indent="-431800">
              <a:buSzPts val="3200"/>
              <a:defRPr sz="3200"/>
            </a:lvl2pPr>
            <a:lvl3pPr indent="-431800">
              <a:buSzPts val="3200"/>
              <a:defRPr sz="3200"/>
            </a:lvl3pPr>
            <a:lvl4pPr indent="-431800">
              <a:buSzPts val="3200"/>
              <a:defRPr sz="3200"/>
            </a:lvl4pPr>
            <a:lvl5pPr indent="-431800">
              <a:buSzPts val="3200"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07332" y="1200399"/>
            <a:ext cx="16980902" cy="10908904"/>
          </a:xfrm>
          <a:prstGeom prst="rect">
            <a:avLst/>
          </a:prstGeom>
        </p:spPr>
        <p:txBody>
          <a:bodyPr anchor="ctr"/>
          <a:lstStyle>
            <a:lvl1pPr>
              <a:defRPr sz="12800"/>
            </a:lvl1pPr>
          </a:lstStyle>
          <a:p>
            <a:r>
              <a:t>Текст заголовка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43774" tIns="243774" rIns="243774" bIns="243774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43774" tIns="243774" rIns="243774" bIns="243774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ln w="12700">
            <a:miter lim="400000"/>
          </a:ln>
        </p:spPr>
        <p:txBody>
          <a:bodyPr wrap="none" lIns="243774" tIns="243774" rIns="243774" bIns="243774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1pPr>
      <a:lvl2pPr marL="9144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2pPr>
      <a:lvl3pPr marL="13716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■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3pPr>
      <a:lvl4pPr marL="18288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4pPr>
      <a:lvl5pPr marL="22860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5pPr>
      <a:lvl6pPr marL="27432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6pPr>
      <a:lvl7pPr marL="32004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7pPr>
      <a:lvl8pPr marL="36576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8pPr>
      <a:lvl9pPr marL="41148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anaconda.com/distribution/#download-se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atacamp-community-prod.s3.amazonaws.com/fbc502d0-46b2-4e1b-b6b0-5402ff27325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reference/api/pandas.DataFrame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r2d3.us/%D0%9D%D0%B0%D0%B3%D0%BB%D1%8F%D0%B4%D0%BD%D0%BE%D0%B5-%D0%92%D0%B2%D0%B5%D0%B4%D0%B5%D0%BD%D0%B8%D0%B5-%D0%B2-%D0%A2%D0%B5%D0%BE%D1%80%D0%B8%D1%8E-%D0%9C%D0%B0%D1%88%D0%B8%D0%BD%D0%BD%D0%BE%D0%B3%D0%BE-%D0%9E%D0%B1%D1%83%D1%87%D0%B5%D0%BD%D0%B8%D1%8F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tylervigen.com/spurious-correlation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B0489"/>
            </a:gs>
            <a:gs pos="100000">
              <a:srgbClr val="4B0489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72;p18"/>
          <p:cNvSpPr txBox="1"/>
          <p:nvPr/>
        </p:nvSpPr>
        <p:spPr>
          <a:xfrm>
            <a:off x="1068471" y="4133221"/>
            <a:ext cx="14803072" cy="377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spc="-15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ru-RU" sz="9600" b="1" dirty="0"/>
              <a:t>Профессия</a:t>
            </a:r>
          </a:p>
          <a:p>
            <a:pPr>
              <a:defRPr sz="10000" spc="-15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en-US" sz="9600" b="1" dirty="0"/>
              <a:t>Data Scientist:</a:t>
            </a:r>
          </a:p>
          <a:p>
            <a:pPr>
              <a:defRPr sz="10000" spc="-15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ru-RU" sz="4400" b="1" dirty="0"/>
              <a:t>Учимся обработке и анализу данных за 3 дня</a:t>
            </a:r>
            <a:endParaRPr sz="4400" dirty="0"/>
          </a:p>
        </p:txBody>
      </p:sp>
      <p:sp>
        <p:nvSpPr>
          <p:cNvPr id="158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sp>
        <p:nvSpPr>
          <p:cNvPr id="159" name="Google Shape;121;p31"/>
          <p:cNvSpPr txBox="1"/>
          <p:nvPr/>
        </p:nvSpPr>
        <p:spPr>
          <a:xfrm>
            <a:off x="4122521" y="1284428"/>
            <a:ext cx="9005583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60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228;p31"/>
          <p:cNvSpPr txBox="1"/>
          <p:nvPr/>
        </p:nvSpPr>
        <p:spPr>
          <a:xfrm>
            <a:off x="1143000" y="4109269"/>
            <a:ext cx="19705706" cy="140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ru-RU" dirty="0"/>
              <a:t>Основы </a:t>
            </a:r>
            <a:r>
              <a:rPr lang="en-US" dirty="0"/>
              <a:t>Python</a:t>
            </a:r>
            <a:endParaRPr dirty="0"/>
          </a:p>
        </p:txBody>
      </p:sp>
      <p:sp>
        <p:nvSpPr>
          <p:cNvPr id="6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sp>
        <p:nvSpPr>
          <p:cNvPr id="7" name="Google Shape;121;p31"/>
          <p:cNvSpPr txBox="1"/>
          <p:nvPr/>
        </p:nvSpPr>
        <p:spPr>
          <a:xfrm>
            <a:off x="4122521" y="1284428"/>
            <a:ext cx="8789559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298845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Среда выполнения –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17071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hlinkClick r:id="rId4"/>
              </a:rPr>
              <a:t>https://www.anaconda.com/distribution/#download-section</a:t>
            </a:r>
            <a:r>
              <a:rPr lang="en-US" sz="4400" dirty="0"/>
              <a:t> –  </a:t>
            </a:r>
            <a:endParaRPr lang="ru-RU" sz="4400" dirty="0"/>
          </a:p>
          <a:p>
            <a:r>
              <a:rPr lang="ru-RU" sz="4400" dirty="0"/>
              <a:t>    </a:t>
            </a:r>
            <a:r>
              <a:rPr lang="ru-RU" sz="4400" b="1" dirty="0"/>
              <a:t>Версия 3.7</a:t>
            </a:r>
            <a:endParaRPr lang="en-US" sz="4400" b="1" dirty="0"/>
          </a:p>
          <a:p>
            <a:r>
              <a:rPr lang="en-US" sz="4400" dirty="0"/>
              <a:t>    (Python + </a:t>
            </a:r>
            <a:r>
              <a:rPr lang="en-US" sz="4400" dirty="0" err="1"/>
              <a:t>Jupyter</a:t>
            </a:r>
            <a:r>
              <a:rPr lang="en-US" sz="4400" dirty="0"/>
              <a:t> </a:t>
            </a:r>
            <a:r>
              <a:rPr lang="ru-RU" sz="4400" dirty="0"/>
              <a:t>из коробки)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Мы будем пользоваться средой разработки </a:t>
            </a:r>
            <a:r>
              <a:rPr lang="en-US" sz="4400" dirty="0" err="1"/>
              <a:t>Jupyter</a:t>
            </a:r>
            <a:r>
              <a:rPr lang="en-US" sz="4400" dirty="0"/>
              <a:t> Notebook</a:t>
            </a:r>
          </a:p>
          <a:p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Облачный аналог – </a:t>
            </a:r>
            <a:r>
              <a:rPr lang="en-US" sz="4400" dirty="0">
                <a:hlinkClick r:id="rId5"/>
              </a:rPr>
              <a:t>Google </a:t>
            </a:r>
            <a:r>
              <a:rPr lang="en-US" sz="4400" dirty="0" err="1">
                <a:hlinkClick r:id="rId5"/>
              </a:rPr>
              <a:t>Colab</a:t>
            </a:r>
            <a:endParaRPr lang="ru-RU" sz="4400" dirty="0"/>
          </a:p>
          <a:p>
            <a:pPr lvl="6"/>
            <a:r>
              <a:rPr lang="en-US" sz="4400" dirty="0"/>
              <a:t>   - </a:t>
            </a:r>
            <a:r>
              <a:rPr lang="ru-RU" sz="4400" dirty="0"/>
              <a:t>минусы</a:t>
            </a:r>
            <a:r>
              <a:rPr lang="en-US" sz="4400" dirty="0"/>
              <a:t>:</a:t>
            </a:r>
            <a:r>
              <a:rPr lang="ru-RU" sz="4400" dirty="0"/>
              <a:t> могут быть проблемы с загрузкой </a:t>
            </a:r>
            <a:r>
              <a:rPr lang="ru-RU" sz="4400" dirty="0" err="1"/>
              <a:t>датасетов</a:t>
            </a:r>
            <a:r>
              <a:rPr lang="ru-RU" sz="4400" dirty="0"/>
              <a:t> на сервер,</a:t>
            </a:r>
            <a:endParaRPr lang="en-US" sz="4400" dirty="0"/>
          </a:p>
          <a:p>
            <a:pPr lvl="6"/>
            <a:r>
              <a:rPr lang="en-US" sz="4400" dirty="0"/>
              <a:t>   - </a:t>
            </a:r>
            <a:r>
              <a:rPr lang="ru-RU" sz="4400" dirty="0"/>
              <a:t>плюсы</a:t>
            </a:r>
            <a:r>
              <a:rPr lang="en-US" sz="4400" dirty="0"/>
              <a:t>:</a:t>
            </a:r>
            <a:r>
              <a:rPr lang="ru-RU" sz="4400" dirty="0"/>
              <a:t> не нужно ничего скачивать, легко делиться наработками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383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1030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r>
              <a:rPr lang="ru-RU" sz="4400" dirty="0"/>
              <a:t>Типы данных: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Строки</a:t>
            </a:r>
            <a:r>
              <a:rPr lang="en-US" sz="4400" dirty="0"/>
              <a:t> (str)</a:t>
            </a:r>
            <a:r>
              <a:rPr lang="ru-RU" sz="4400" dirty="0"/>
              <a:t> </a:t>
            </a:r>
            <a:r>
              <a:rPr lang="ru-RU" sz="4400" dirty="0">
                <a:solidFill>
                  <a:srgbClr val="0070C0"/>
                </a:solidFill>
              </a:rPr>
              <a:t>'это строка'</a:t>
            </a:r>
            <a:r>
              <a:rPr lang="ru-RU" sz="4400" dirty="0"/>
              <a:t>, </a:t>
            </a:r>
            <a:r>
              <a:rPr lang="ru-RU" sz="4400" dirty="0">
                <a:solidFill>
                  <a:srgbClr val="0070C0"/>
                </a:solidFill>
              </a:rPr>
              <a:t>"Это тоже "</a:t>
            </a:r>
            <a:endParaRPr lang="en-US" sz="44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Числа</a:t>
            </a:r>
            <a:r>
              <a:rPr lang="en-US" sz="4400" dirty="0"/>
              <a:t> </a:t>
            </a:r>
            <a:r>
              <a:rPr lang="ru-RU" sz="4400" dirty="0"/>
              <a:t>целые</a:t>
            </a:r>
            <a:r>
              <a:rPr lang="en-US" sz="4400" dirty="0"/>
              <a:t> (int) </a:t>
            </a:r>
            <a:r>
              <a:rPr lang="ru-RU" sz="4400" dirty="0"/>
              <a:t>и рациональные (</a:t>
            </a:r>
            <a:r>
              <a:rPr lang="en-US" sz="4400" dirty="0"/>
              <a:t>float)</a:t>
            </a:r>
            <a:r>
              <a:rPr lang="ru-RU" sz="4400" dirty="0"/>
              <a:t> </a:t>
            </a:r>
            <a:r>
              <a:rPr lang="ru-RU" sz="4400" dirty="0">
                <a:solidFill>
                  <a:srgbClr val="0070C0"/>
                </a:solidFill>
              </a:rPr>
              <a:t>1</a:t>
            </a:r>
            <a:r>
              <a:rPr lang="ru-RU" sz="4400" dirty="0"/>
              <a:t>, </a:t>
            </a:r>
            <a:r>
              <a:rPr lang="ru-RU" sz="4400" dirty="0">
                <a:solidFill>
                  <a:srgbClr val="0070C0"/>
                </a:solidFill>
              </a:rPr>
              <a:t>3.1416</a:t>
            </a:r>
            <a:endParaRPr lang="en-US" sz="44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True</a:t>
            </a:r>
            <a:r>
              <a:rPr lang="en-US" sz="4400" dirty="0">
                <a:solidFill>
                  <a:schemeClr val="tx1"/>
                </a:solidFill>
              </a:rPr>
              <a:t>,</a:t>
            </a:r>
            <a:r>
              <a:rPr lang="en-US" sz="4400" dirty="0">
                <a:solidFill>
                  <a:srgbClr val="0070C0"/>
                </a:solidFill>
              </a:rPr>
              <a:t> False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</a:rPr>
              <a:t>«Пустота» </a:t>
            </a:r>
            <a:r>
              <a:rPr lang="en-US" sz="4400" dirty="0">
                <a:solidFill>
                  <a:srgbClr val="0070C0"/>
                </a:solidFill>
              </a:rPr>
              <a:t>None</a:t>
            </a:r>
            <a:endParaRPr lang="ru-RU" sz="44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</a:rPr>
              <a:t>Списки (длина может меняться)</a:t>
            </a:r>
            <a:r>
              <a:rPr lang="ru-RU" sz="4400" dirty="0">
                <a:solidFill>
                  <a:srgbClr val="0070C0"/>
                </a:solidFill>
              </a:rPr>
              <a:t> </a:t>
            </a:r>
            <a:r>
              <a:rPr lang="en-US" sz="4400" dirty="0">
                <a:solidFill>
                  <a:srgbClr val="0070C0"/>
                </a:solidFill>
              </a:rPr>
              <a:t>[1, </a:t>
            </a:r>
            <a:r>
              <a:rPr lang="ru-RU" sz="4400" dirty="0">
                <a:solidFill>
                  <a:srgbClr val="0070C0"/>
                </a:solidFill>
              </a:rPr>
              <a:t>'это строка’</a:t>
            </a:r>
            <a:r>
              <a:rPr lang="en-US" sz="4400" dirty="0">
                <a:solidFill>
                  <a:srgbClr val="0070C0"/>
                </a:solidFill>
              </a:rPr>
              <a:t>, None, 0.243]</a:t>
            </a:r>
            <a:endParaRPr lang="ru-RU" sz="44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</a:rPr>
              <a:t>Кортежи (длина фиксирована) </a:t>
            </a:r>
            <a:r>
              <a:rPr lang="ru-RU" sz="4400" dirty="0">
                <a:solidFill>
                  <a:srgbClr val="0070C0"/>
                </a:solidFill>
              </a:rPr>
              <a:t>(</a:t>
            </a:r>
            <a:r>
              <a:rPr lang="en-US" sz="4400" dirty="0">
                <a:solidFill>
                  <a:srgbClr val="0070C0"/>
                </a:solidFill>
              </a:rPr>
              <a:t>1, </a:t>
            </a:r>
            <a:r>
              <a:rPr lang="ru-RU" sz="4400" dirty="0">
                <a:solidFill>
                  <a:srgbClr val="0070C0"/>
                </a:solidFill>
              </a:rPr>
              <a:t>'это строка’</a:t>
            </a:r>
            <a:r>
              <a:rPr lang="en-US" sz="4400" dirty="0">
                <a:solidFill>
                  <a:srgbClr val="0070C0"/>
                </a:solidFill>
              </a:rPr>
              <a:t>, None, 0.243</a:t>
            </a:r>
            <a:r>
              <a:rPr lang="ru-RU" sz="4400" dirty="0">
                <a:solidFill>
                  <a:srgbClr val="0070C0"/>
                </a:solidFill>
              </a:rPr>
              <a:t>)</a:t>
            </a:r>
          </a:p>
          <a:p>
            <a:endParaRPr lang="en-US" sz="4400" dirty="0"/>
          </a:p>
          <a:p>
            <a:r>
              <a:rPr lang="ru-RU" sz="4400" dirty="0">
                <a:latin typeface="Calibri" pitchFamily="34" charset="0"/>
                <a:cs typeface="Calibri" pitchFamily="34" charset="0"/>
              </a:rPr>
              <a:t>Операции/встроенные функции: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Арифметические </a:t>
            </a:r>
            <a:r>
              <a:rPr lang="ru-RU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+, -, =, /</a:t>
            </a:r>
            <a:endParaRPr lang="en-US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Операторы сравнения (возвращают 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True/False)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==, !=, &lt;, &gt;, &gt;=, &lt;=, and, or</a:t>
            </a:r>
            <a:endParaRPr lang="ru-RU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Длина строки/списка </a:t>
            </a:r>
            <a:r>
              <a:rPr lang="en-US" sz="4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len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(x)</a:t>
            </a:r>
            <a:endParaRPr lang="ru-RU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is, 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print()</a:t>
            </a:r>
            <a:endParaRPr lang="ru-RU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34744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3298960" y="5633864"/>
            <a:ext cx="9973159" cy="4206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Условные операторы: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if a % 2 == 1: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    print('odd')</a:t>
            </a:r>
          </a:p>
          <a:p>
            <a:r>
              <a:rPr lang="en-US" sz="4400" dirty="0">
                <a:solidFill>
                  <a:srgbClr val="0070C0"/>
                </a:solidFill>
              </a:rPr>
              <a:t>else: 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Ветвь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else</a:t>
            </a:r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 необязательная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    print('even’)</a:t>
            </a:r>
          </a:p>
          <a:p>
            <a:endParaRPr lang="en-US" sz="4400" dirty="0"/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219;p30">
            <a:extLst>
              <a:ext uri="{FF2B5EF4-FFF2-40B4-BE49-F238E27FC236}">
                <a16:creationId xmlns:a16="http://schemas.microsoft.com/office/drawing/2014/main" id="{95A1B3CB-84AD-489F-9A28-2CFAD57AF280}"/>
              </a:ext>
            </a:extLst>
          </p:cNvPr>
          <p:cNvSpPr txBox="1"/>
          <p:nvPr/>
        </p:nvSpPr>
        <p:spPr>
          <a:xfrm>
            <a:off x="15216336" y="5633864"/>
            <a:ext cx="5112568" cy="4884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Циклы: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while x &lt; 5: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    x = x + 1</a:t>
            </a:r>
          </a:p>
          <a:p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for x in [1, 2, 3]: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    print(x)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543331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623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</a:rPr>
              <a:t>Прежде, чем использовать какую-то функцию сложнее арифметических операций, нужно сказать окружению о подключении пакета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import </a:t>
            </a:r>
            <a:r>
              <a:rPr lang="en-US" sz="4400" dirty="0" err="1">
                <a:solidFill>
                  <a:srgbClr val="0070C0"/>
                </a:solidFill>
              </a:rPr>
              <a:t>os</a:t>
            </a:r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from datetime import datetime</a:t>
            </a:r>
          </a:p>
          <a:p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 err="1">
                <a:solidFill>
                  <a:srgbClr val="0070C0"/>
                </a:solidFill>
              </a:rPr>
              <a:t>os.listdir</a:t>
            </a:r>
            <a:r>
              <a:rPr lang="en-US" sz="4400" dirty="0">
                <a:solidFill>
                  <a:srgbClr val="0070C0"/>
                </a:solidFill>
              </a:rPr>
              <a:t>()</a:t>
            </a:r>
          </a:p>
          <a:p>
            <a:r>
              <a:rPr lang="en-US" sz="4400" dirty="0" err="1">
                <a:solidFill>
                  <a:srgbClr val="0070C0"/>
                </a:solidFill>
              </a:rPr>
              <a:t>datetime.now</a:t>
            </a:r>
            <a:r>
              <a:rPr lang="en-US" sz="4400" dirty="0">
                <a:solidFill>
                  <a:srgbClr val="0070C0"/>
                </a:solidFill>
              </a:rPr>
              <a:t>()</a:t>
            </a:r>
          </a:p>
          <a:p>
            <a:endParaRPr lang="en-US" sz="4400" dirty="0"/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45564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1030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Отступы – часть синтаксиса!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Комментарии начинаются с символа</a:t>
            </a:r>
            <a:r>
              <a:rPr lang="ru-RU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и продолжаются до конца строки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Python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обращает внимание на большие и маленькие буквы:</a:t>
            </a:r>
          </a:p>
          <a:p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Hello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hello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HELLO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разные имена</a:t>
            </a:r>
          </a:p>
          <a:p>
            <a:endParaRPr lang="ru-RU" sz="4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Имена переменных и функций должны начинаться с буквы или </a:t>
            </a:r>
            <a:r>
              <a:rPr lang="ru-RU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: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x1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x2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_f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ru-RU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78446AA-630B-427C-850F-CCC6A6E76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42949"/>
              </p:ext>
            </p:extLst>
          </p:nvPr>
        </p:nvGraphicFramePr>
        <p:xfrm>
          <a:off x="3575681" y="5250477"/>
          <a:ext cx="16256000" cy="313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01128585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502978669"/>
                    </a:ext>
                  </a:extLst>
                </a:gridCol>
              </a:tblGrid>
              <a:tr h="815435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Ошибка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35763"/>
                  </a:ext>
                </a:extLst>
              </a:tr>
              <a:tr h="1525695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0070C0"/>
                          </a:solidFill>
                        </a:rPr>
                        <a:t>x = [1, 2, 3, 4]</a:t>
                      </a:r>
                    </a:p>
                    <a:p>
                      <a:r>
                        <a:rPr lang="en-US" sz="4400" dirty="0">
                          <a:solidFill>
                            <a:srgbClr val="0070C0"/>
                          </a:solidFill>
                        </a:rPr>
                        <a:t>l = </a:t>
                      </a:r>
                      <a:r>
                        <a:rPr lang="en-US" sz="4400" dirty="0" err="1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sz="4400" dirty="0">
                          <a:solidFill>
                            <a:srgbClr val="0070C0"/>
                          </a:solidFill>
                        </a:rPr>
                        <a:t>(x)</a:t>
                      </a:r>
                    </a:p>
                    <a:p>
                      <a:r>
                        <a:rPr lang="en-US" sz="4400" dirty="0">
                          <a:solidFill>
                            <a:srgbClr val="0070C0"/>
                          </a:solidFill>
                        </a:rPr>
                        <a:t>print(l)</a:t>
                      </a:r>
                      <a:endParaRPr lang="ru-RU" sz="4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  x = [1, 2, 3, 4]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      l = </a:t>
                      </a:r>
                      <a:r>
                        <a:rPr kumimoji="0" lang="en-US" sz="4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len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  print(l)</a:t>
                      </a:r>
                      <a:endParaRPr kumimoji="0" lang="ru-RU" sz="4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2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225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75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r>
              <a:rPr lang="ru-RU" sz="4400" dirty="0"/>
              <a:t>Типичные ошибки:</a:t>
            </a:r>
            <a:endParaRPr lang="en-US" sz="4400" dirty="0"/>
          </a:p>
          <a:p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Использовать зарезервированные имена в качестве имен переменных</a:t>
            </a:r>
            <a:r>
              <a:rPr lang="en-US" sz="4400" dirty="0"/>
              <a:t>/</a:t>
            </a:r>
            <a:r>
              <a:rPr lang="ru-RU" sz="4400" dirty="0"/>
              <a:t>функций (</a:t>
            </a:r>
            <a:r>
              <a:rPr lang="en-US" sz="4400" dirty="0" err="1"/>
              <a:t>len</a:t>
            </a:r>
            <a:r>
              <a:rPr lang="en-US" sz="4400" dirty="0"/>
              <a:t>, list, set, all, any, in, is, None</a:t>
            </a:r>
            <a:r>
              <a:rPr lang="ru-RU" sz="4400" dirty="0"/>
              <a:t>, </a:t>
            </a:r>
            <a:r>
              <a:rPr lang="en-US" sz="4400" dirty="0"/>
              <a:t>import, print, enumerate, range, str, int…)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Выполнять одну и ту же ячейку </a:t>
            </a:r>
            <a:r>
              <a:rPr lang="en-US" sz="4400" dirty="0" err="1"/>
              <a:t>Jupyter</a:t>
            </a:r>
            <a:r>
              <a:rPr lang="en-US" sz="4400" dirty="0"/>
              <a:t> Notebook</a:t>
            </a:r>
            <a:r>
              <a:rPr lang="ru-RU" sz="4400" dirty="0"/>
              <a:t> несколько раз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???</a:t>
            </a:r>
          </a:p>
          <a:p>
            <a:endParaRPr lang="en-US" sz="4400" dirty="0"/>
          </a:p>
          <a:p>
            <a:r>
              <a:rPr lang="ru-RU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Чтобы все начать с чистого листа, надо перезапустить документ: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1DF9C9-C961-473A-8DA4-66C200C1B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604" y="10746432"/>
            <a:ext cx="13825536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086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1001155" y="2463776"/>
            <a:ext cx="16375421" cy="260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Pandas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DataFrame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808B78-AE27-423C-A33F-8BE78E66C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549" y="2011426"/>
            <a:ext cx="16068723" cy="11327992"/>
          </a:xfrm>
          <a:prstGeom prst="rect">
            <a:avLst/>
          </a:prstGeom>
        </p:spPr>
      </p:pic>
      <p:sp>
        <p:nvSpPr>
          <p:cNvPr id="10" name="Google Shape;219;p30">
            <a:extLst>
              <a:ext uri="{FF2B5EF4-FFF2-40B4-BE49-F238E27FC236}">
                <a16:creationId xmlns:a16="http://schemas.microsoft.com/office/drawing/2014/main" id="{573FCD67-4CE1-454C-ACA1-0F1D5FCEED0D}"/>
              </a:ext>
            </a:extLst>
          </p:cNvPr>
          <p:cNvSpPr txBox="1"/>
          <p:nvPr/>
        </p:nvSpPr>
        <p:spPr>
          <a:xfrm>
            <a:off x="1266959" y="5770215"/>
            <a:ext cx="5760640" cy="2175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hlinkClick r:id="rId6"/>
              </a:rPr>
              <a:t>Документация</a:t>
            </a:r>
            <a:endParaRPr lang="en-US" sz="4400" dirty="0">
              <a:hlinkClick r:id="rId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hlinkClick r:id="rId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hlinkClick r:id="rId7"/>
              </a:rPr>
              <a:t>Cheat Sheet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878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228;p31"/>
          <p:cNvSpPr txBox="1"/>
          <p:nvPr/>
        </p:nvSpPr>
        <p:spPr>
          <a:xfrm>
            <a:off x="1143000" y="3509105"/>
            <a:ext cx="19705706" cy="260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dirty="0"/>
              <a:t>Ответы</a:t>
            </a:r>
            <a:endParaRPr spc="-1071" dirty="0"/>
          </a:p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dirty="0"/>
              <a:t>на вопросы</a:t>
            </a:r>
          </a:p>
        </p:txBody>
      </p:sp>
      <p:sp>
        <p:nvSpPr>
          <p:cNvPr id="6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sp>
        <p:nvSpPr>
          <p:cNvPr id="7" name="Google Shape;121;p31"/>
          <p:cNvSpPr txBox="1"/>
          <p:nvPr/>
        </p:nvSpPr>
        <p:spPr>
          <a:xfrm>
            <a:off x="4122521" y="1284428"/>
            <a:ext cx="8789559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87149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234;p32"/>
          <p:cNvSpPr txBox="1"/>
          <p:nvPr/>
        </p:nvSpPr>
        <p:spPr>
          <a:xfrm>
            <a:off x="1143000" y="3390898"/>
            <a:ext cx="19705706" cy="284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t>Спасибо</a:t>
            </a:r>
            <a:endParaRPr spc="-1071"/>
          </a:p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t>за внимание!</a:t>
            </a:r>
          </a:p>
        </p:txBody>
      </p:sp>
      <p:sp>
        <p:nvSpPr>
          <p:cNvPr id="6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sp>
        <p:nvSpPr>
          <p:cNvPr id="7" name="Google Shape;121;p31"/>
          <p:cNvSpPr txBox="1"/>
          <p:nvPr/>
        </p:nvSpPr>
        <p:spPr>
          <a:xfrm>
            <a:off x="4122521" y="1284428"/>
            <a:ext cx="8645543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98;p28"/>
          <p:cNvSpPr txBox="1"/>
          <p:nvPr/>
        </p:nvSpPr>
        <p:spPr>
          <a:xfrm>
            <a:off x="9383688" y="2631967"/>
            <a:ext cx="7763047" cy="7947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8000" dirty="0">
                <a:latin typeface="TT Norms Bold"/>
              </a:rPr>
              <a:t>2 день:</a:t>
            </a:r>
            <a:endParaRPr lang="ru-RU" sz="36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Техники исследования данных и практические кейсы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Статистические методы на </a:t>
            </a:r>
            <a:r>
              <a:rPr lang="en-US" sz="3200" dirty="0"/>
              <a:t>Python</a:t>
            </a:r>
            <a:endParaRPr lang="ru-RU" sz="32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Домашнее задание</a:t>
            </a:r>
            <a:endParaRPr sz="3200" dirty="0"/>
          </a:p>
        </p:txBody>
      </p:sp>
      <p:sp>
        <p:nvSpPr>
          <p:cNvPr id="13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15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121;p31">
            <a:extLst>
              <a:ext uri="{FF2B5EF4-FFF2-40B4-BE49-F238E27FC236}">
                <a16:creationId xmlns:a16="http://schemas.microsoft.com/office/drawing/2014/main" id="{D90A3236-7DEC-498A-82A0-AD094A2FC70B}"/>
              </a:ext>
            </a:extLst>
          </p:cNvPr>
          <p:cNvSpPr txBox="1"/>
          <p:nvPr/>
        </p:nvSpPr>
        <p:spPr>
          <a:xfrm>
            <a:off x="4122521" y="1313805"/>
            <a:ext cx="9005583" cy="58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Google Shape;198;p28">
            <a:extLst>
              <a:ext uri="{FF2B5EF4-FFF2-40B4-BE49-F238E27FC236}">
                <a16:creationId xmlns:a16="http://schemas.microsoft.com/office/drawing/2014/main" id="{732283C6-BE1B-40B4-B66C-3E2B4B8A8F3D}"/>
              </a:ext>
            </a:extLst>
          </p:cNvPr>
          <p:cNvSpPr txBox="1"/>
          <p:nvPr/>
        </p:nvSpPr>
        <p:spPr>
          <a:xfrm>
            <a:off x="1485009" y="2631967"/>
            <a:ext cx="7610647" cy="9178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8000" dirty="0">
                <a:latin typeface="TT Norms Bold"/>
              </a:rPr>
              <a:t>1 день:</a:t>
            </a:r>
            <a:endParaRPr lang="ru-RU" sz="36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Кто такие исследователи данных?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Основы языка </a:t>
            </a:r>
            <a:r>
              <a:rPr lang="en-US" sz="3200" dirty="0"/>
              <a:t>Python</a:t>
            </a:r>
            <a:endParaRPr lang="ru-RU" sz="32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Инструменты работы с данными: </a:t>
            </a:r>
            <a:endParaRPr lang="en-US" sz="3200" dirty="0"/>
          </a:p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en-US" sz="3200" dirty="0"/>
              <a:t>    </a:t>
            </a:r>
            <a:r>
              <a:rPr lang="ru-RU" sz="3200" dirty="0"/>
              <a:t>библиотеки </a:t>
            </a:r>
            <a:r>
              <a:rPr lang="en-US" sz="3200" dirty="0"/>
              <a:t>Pandas, Matplotlib</a:t>
            </a:r>
            <a:r>
              <a:rPr lang="ru-RU" sz="3200" dirty="0"/>
              <a:t> 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Домашнее задание</a:t>
            </a:r>
            <a:endParaRPr sz="3200" dirty="0"/>
          </a:p>
        </p:txBody>
      </p:sp>
      <p:sp>
        <p:nvSpPr>
          <p:cNvPr id="11" name="Google Shape;198;p28">
            <a:extLst>
              <a:ext uri="{FF2B5EF4-FFF2-40B4-BE49-F238E27FC236}">
                <a16:creationId xmlns:a16="http://schemas.microsoft.com/office/drawing/2014/main" id="{5F3B9D36-1864-46C2-A223-0B1C7F220123}"/>
              </a:ext>
            </a:extLst>
          </p:cNvPr>
          <p:cNvSpPr txBox="1"/>
          <p:nvPr/>
        </p:nvSpPr>
        <p:spPr>
          <a:xfrm>
            <a:off x="17520592" y="2631967"/>
            <a:ext cx="7763047" cy="671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8000" dirty="0">
                <a:latin typeface="TT Norms Bold"/>
              </a:rPr>
              <a:t>3 день:</a:t>
            </a:r>
            <a:endParaRPr lang="ru-RU" sz="36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Разбор домашнего задания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Выбор победителей</a:t>
            </a:r>
          </a:p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     Вручение призов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Квадрат"/>
          <p:cNvSpPr/>
          <p:nvPr/>
        </p:nvSpPr>
        <p:spPr>
          <a:xfrm>
            <a:off x="1514537" y="3572650"/>
            <a:ext cx="2709620" cy="2709618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D5E5E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rgbClr val="FD5E5E"/>
              </a:solidFill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61" name="Google Shape;292;p52"/>
          <p:cNvSpPr txBox="1"/>
          <p:nvPr/>
        </p:nvSpPr>
        <p:spPr>
          <a:xfrm>
            <a:off x="10170076" y="3487358"/>
            <a:ext cx="10752902" cy="7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endParaRPr sz="3200" dirty="0">
              <a:solidFill>
                <a:srgbClr val="FFFFFF"/>
              </a:solidFill>
              <a:latin typeface="TT Norms Regular"/>
              <a:ea typeface="TT Norms Regular"/>
              <a:cs typeface="TT Norms Regular"/>
              <a:sym typeface="TT Norms Regular"/>
            </a:endParaRPr>
          </a:p>
        </p:txBody>
      </p:sp>
      <p:sp>
        <p:nvSpPr>
          <p:cNvPr id="262" name="Google Shape;293;p52"/>
          <p:cNvSpPr txBox="1"/>
          <p:nvPr/>
        </p:nvSpPr>
        <p:spPr>
          <a:xfrm>
            <a:off x="1403154" y="6968263"/>
            <a:ext cx="10788846" cy="129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lnSpc>
                <a:spcPct val="115000"/>
              </a:lnSpc>
              <a:defRPr sz="800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sz="7200" dirty="0"/>
              <a:t>Анастасия </a:t>
            </a:r>
            <a:r>
              <a:rPr lang="ru-RU" sz="7200" dirty="0" err="1"/>
              <a:t>Борнева</a:t>
            </a:r>
            <a:endParaRPr sz="7200" dirty="0"/>
          </a:p>
        </p:txBody>
      </p:sp>
      <p:sp>
        <p:nvSpPr>
          <p:cNvPr id="272" name="Google Shape;305;p52"/>
          <p:cNvSpPr txBox="1"/>
          <p:nvPr/>
        </p:nvSpPr>
        <p:spPr>
          <a:xfrm>
            <a:off x="13776176" y="5740031"/>
            <a:ext cx="8484590" cy="2456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lvl1pPr>
          </a:lstStyle>
          <a:p>
            <a:r>
              <a:rPr lang="ru-RU" sz="5400" dirty="0"/>
              <a:t>Главный инженер в</a:t>
            </a:r>
          </a:p>
          <a:p>
            <a:r>
              <a:rPr lang="ru-RU" sz="5400" dirty="0"/>
              <a:t>ПАО Сбербанк</a:t>
            </a:r>
            <a:endParaRPr sz="5400" dirty="0"/>
          </a:p>
        </p:txBody>
      </p:sp>
      <p:sp>
        <p:nvSpPr>
          <p:cNvPr id="274" name="Google Shape;293;p52"/>
          <p:cNvSpPr txBox="1"/>
          <p:nvPr/>
        </p:nvSpPr>
        <p:spPr>
          <a:xfrm>
            <a:off x="1492539" y="8101760"/>
            <a:ext cx="6211493" cy="758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115000"/>
              </a:lnSpc>
              <a:defRPr sz="3200">
                <a:solidFill>
                  <a:srgbClr val="FD5E5E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en-US" sz="4000" dirty="0">
                <a:solidFill>
                  <a:schemeClr val="bg1"/>
                </a:solidFill>
                <a:latin typeface="TT Norms Bold"/>
                <a:ea typeface="TT Norms Bold"/>
                <a:cs typeface="TT Norms Bold"/>
                <a:sym typeface="TT Norms Bold"/>
              </a:rPr>
              <a:t>Data Scientist</a:t>
            </a:r>
            <a:endParaRPr sz="4000" dirty="0">
              <a:solidFill>
                <a:schemeClr val="bg1"/>
              </a:solidFill>
              <a:latin typeface="TT Norms Bold"/>
              <a:ea typeface="TT Norms Bold"/>
              <a:cs typeface="TT Norms Bold"/>
              <a:sym typeface="TT Norms Bold"/>
            </a:endParaRPr>
          </a:p>
        </p:txBody>
      </p:sp>
      <p:sp>
        <p:nvSpPr>
          <p:cNvPr id="275" name="Google Shape;293;p52"/>
          <p:cNvSpPr txBox="1"/>
          <p:nvPr/>
        </p:nvSpPr>
        <p:spPr>
          <a:xfrm>
            <a:off x="1514537" y="10275526"/>
            <a:ext cx="7315085" cy="146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lnSpc>
                <a:spcPct val="115000"/>
              </a:lnSpc>
              <a:defRPr sz="2400">
                <a:solidFill>
                  <a:srgbClr val="FD5E5E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en-US" sz="4000" dirty="0">
                <a:solidFill>
                  <a:schemeClr val="bg1"/>
                </a:solidFill>
                <a:latin typeface="TT Norms Regular"/>
                <a:ea typeface="TT Norms Regular"/>
                <a:cs typeface="TT Norms Regular"/>
                <a:sym typeface="TT Norms Regular"/>
              </a:rPr>
              <a:t>Telegram: @</a:t>
            </a:r>
            <a:r>
              <a:rPr lang="en-US" sz="4000" dirty="0" err="1">
                <a:solidFill>
                  <a:schemeClr val="bg1"/>
                </a:solidFill>
                <a:latin typeface="TT Norms Regular"/>
                <a:ea typeface="TT Norms Regular"/>
                <a:cs typeface="TT Norms Regular"/>
                <a:sym typeface="TT Norms Regular"/>
              </a:rPr>
              <a:t>AnanastasiaR</a:t>
            </a:r>
            <a:endParaRPr lang="en-US" sz="4000" dirty="0">
              <a:solidFill>
                <a:schemeClr val="bg1"/>
              </a:solidFill>
              <a:latin typeface="TT Norms Regular"/>
              <a:ea typeface="TT Norms Regular"/>
              <a:cs typeface="TT Norms Regular"/>
              <a:sym typeface="TT Norms Regular"/>
            </a:endParaRPr>
          </a:p>
          <a:p>
            <a:pPr>
              <a:lnSpc>
                <a:spcPct val="115000"/>
              </a:lnSpc>
              <a:defRPr sz="2400">
                <a:solidFill>
                  <a:srgbClr val="FD5E5E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en-US" sz="4000" dirty="0">
                <a:solidFill>
                  <a:schemeClr val="bg1"/>
                </a:solidFill>
                <a:latin typeface="TT Norms Regular"/>
                <a:ea typeface="TT Norms Regular"/>
                <a:cs typeface="TT Norms Regular"/>
                <a:sym typeface="TT Norms Regular"/>
              </a:rPr>
              <a:t>Mail: Anastasia.v.razb@gmail.com</a:t>
            </a:r>
            <a:endParaRPr sz="4000" dirty="0">
              <a:solidFill>
                <a:schemeClr val="bg1"/>
              </a:solidFill>
              <a:latin typeface="TT Norms Regular"/>
              <a:ea typeface="TT Norms Regular"/>
              <a:cs typeface="TT Norms Regular"/>
              <a:sym typeface="TT Norms Regular"/>
            </a:endParaRPr>
          </a:p>
        </p:txBody>
      </p:sp>
      <p:sp>
        <p:nvSpPr>
          <p:cNvPr id="21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23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Google Shape;121;p31">
            <a:extLst>
              <a:ext uri="{FF2B5EF4-FFF2-40B4-BE49-F238E27FC236}">
                <a16:creationId xmlns:a16="http://schemas.microsoft.com/office/drawing/2014/main" id="{037EB100-00D9-4D40-99F3-0D37EBE5F3FC}"/>
              </a:ext>
            </a:extLst>
          </p:cNvPr>
          <p:cNvSpPr txBox="1"/>
          <p:nvPr/>
        </p:nvSpPr>
        <p:spPr>
          <a:xfrm>
            <a:off x="4122521" y="1284428"/>
            <a:ext cx="9005583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286384-BF1F-4DB0-8166-F23CD1A3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12" y="2788482"/>
            <a:ext cx="4027000" cy="40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43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71;p18"/>
          <p:cNvSpPr txBox="1"/>
          <p:nvPr/>
        </p:nvSpPr>
        <p:spPr>
          <a:xfrm>
            <a:off x="1210963" y="2911088"/>
            <a:ext cx="1903031" cy="58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D5E5E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lvl1pPr>
          </a:lstStyle>
          <a:p>
            <a:r>
              <a:rPr lang="ru-RU" dirty="0"/>
              <a:t>День</a:t>
            </a:r>
            <a:r>
              <a:rPr dirty="0"/>
              <a:t> I</a:t>
            </a:r>
          </a:p>
        </p:txBody>
      </p:sp>
      <p:sp>
        <p:nvSpPr>
          <p:cNvPr id="328" name="Google Shape;72;p18"/>
          <p:cNvSpPr txBox="1"/>
          <p:nvPr/>
        </p:nvSpPr>
        <p:spPr>
          <a:xfrm>
            <a:off x="1210963" y="4012950"/>
            <a:ext cx="13667414" cy="735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6600" dirty="0">
                <a:latin typeface="TT Norms Bold"/>
              </a:rPr>
              <a:t>Кто такие исследователи данных?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6600" dirty="0">
                <a:latin typeface="TT Norms Bold"/>
              </a:rPr>
              <a:t>Основы </a:t>
            </a:r>
            <a:r>
              <a:rPr lang="en-US" sz="6600" dirty="0">
                <a:latin typeface="TT Norms Bold"/>
              </a:rPr>
              <a:t>Python</a:t>
            </a:r>
            <a:endParaRPr lang="ru-RU" sz="6600" dirty="0">
              <a:latin typeface="TT Norms Bold"/>
            </a:endParaRP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en-US" sz="6600" dirty="0">
                <a:latin typeface="TT Norms Bold"/>
              </a:rPr>
              <a:t>Pandas, Matplotlib</a:t>
            </a:r>
            <a:r>
              <a:rPr lang="ru-RU" sz="6600" dirty="0">
                <a:latin typeface="TT Norms Bold"/>
              </a:rPr>
              <a:t> </a:t>
            </a:r>
          </a:p>
        </p:txBody>
      </p:sp>
      <p:sp>
        <p:nvSpPr>
          <p:cNvPr id="7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9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oogle Shape;121;p31">
            <a:extLst>
              <a:ext uri="{FF2B5EF4-FFF2-40B4-BE49-F238E27FC236}">
                <a16:creationId xmlns:a16="http://schemas.microsoft.com/office/drawing/2014/main" id="{892220B5-97A2-4DF3-B6FD-83589DDFF620}"/>
              </a:ext>
            </a:extLst>
          </p:cNvPr>
          <p:cNvSpPr txBox="1"/>
          <p:nvPr/>
        </p:nvSpPr>
        <p:spPr>
          <a:xfrm>
            <a:off x="4122521" y="1284428"/>
            <a:ext cx="9005583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756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78788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Что такое </a:t>
            </a:r>
            <a:r>
              <a:rPr lang="en-US" dirty="0"/>
              <a:t>Data Science</a:t>
            </a:r>
            <a:r>
              <a:rPr lang="ru-RU" dirty="0"/>
              <a:t>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Group 2.png" descr="Group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.vas3k.ru/7v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53" y="4353521"/>
            <a:ext cx="11793375" cy="747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19;p30"/>
          <p:cNvSpPr txBox="1"/>
          <p:nvPr/>
        </p:nvSpPr>
        <p:spPr>
          <a:xfrm>
            <a:off x="13775760" y="4353521"/>
            <a:ext cx="10225552" cy="4206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Наука о данных      </a:t>
            </a:r>
          </a:p>
          <a:p>
            <a:r>
              <a:rPr lang="ru-RU" sz="4400" dirty="0">
                <a:latin typeface="Calibri" pitchFamily="34" charset="0"/>
                <a:cs typeface="Calibri" pitchFamily="34" charset="0"/>
              </a:rPr>
              <a:t>   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(спасибо, Капитан Очевидность!)</a:t>
            </a:r>
            <a:br>
              <a:rPr lang="ru-RU" sz="4400" dirty="0">
                <a:latin typeface="Calibri" pitchFamily="34" charset="0"/>
                <a:cs typeface="Calibri" pitchFamily="34" charset="0"/>
              </a:rPr>
            </a:b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>
                <a:latin typeface="Calibri" pitchFamily="34" charset="0"/>
                <a:cs typeface="Calibri" pitchFamily="34" charset="0"/>
              </a:rPr>
              <a:t>Data Science </a:t>
            </a:r>
            <a:r>
              <a:rPr lang="ru-RU" sz="4400" dirty="0">
                <a:latin typeface="Calibri" pitchFamily="34" charset="0"/>
                <a:cs typeface="Calibri" pitchFamily="34" charset="0"/>
              </a:rPr>
              <a:t>включает в себя множество разных и непохожих на себя задач</a:t>
            </a:r>
          </a:p>
        </p:txBody>
      </p:sp>
    </p:spTree>
    <p:extLst>
      <p:ext uri="{BB962C8B-B14F-4D97-AF65-F5344CB8AC3E}">
        <p14:creationId xmlns:p14="http://schemas.microsoft.com/office/powerpoint/2010/main" val="28500415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Кто такие исследователи данных?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Google Shape;219;p30">
            <a:extLst>
              <a:ext uri="{FF2B5EF4-FFF2-40B4-BE49-F238E27FC236}">
                <a16:creationId xmlns:a16="http://schemas.microsoft.com/office/drawing/2014/main" id="{34AF5027-CED9-446D-A46C-E9AB6B27C5E9}"/>
              </a:ext>
            </a:extLst>
          </p:cNvPr>
          <p:cNvSpPr txBox="1"/>
          <p:nvPr/>
        </p:nvSpPr>
        <p:spPr>
          <a:xfrm>
            <a:off x="8411580" y="4728518"/>
            <a:ext cx="7560840" cy="229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algn="ctr"/>
            <a:r>
              <a:rPr lang="ru-RU" sz="4400" dirty="0">
                <a:latin typeface="Calibri" pitchFamily="34" charset="0"/>
                <a:cs typeface="Calibri" pitchFamily="34" charset="0"/>
              </a:rPr>
              <a:t>понимает бизнес-процессы</a:t>
            </a:r>
            <a:endParaRPr lang="ru-RU" sz="4400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ru-RU" sz="96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Аналитик</a:t>
            </a:r>
            <a:endParaRPr lang="ru-RU" sz="9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454696" y="8658200"/>
            <a:ext cx="9076431" cy="377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algn="ctr"/>
            <a:r>
              <a:rPr lang="ru-RU" sz="96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Исследователь данных</a:t>
            </a:r>
            <a:br>
              <a:rPr lang="ru-RU" sz="4400" dirty="0">
                <a:latin typeface="Calibri" pitchFamily="34" charset="0"/>
                <a:cs typeface="Calibri" pitchFamily="34" charset="0"/>
              </a:rPr>
            </a:br>
            <a:r>
              <a:rPr lang="ru-RU" sz="4400" dirty="0">
                <a:latin typeface="Calibri" pitchFamily="34" charset="0"/>
                <a:cs typeface="Calibri" pitchFamily="34" charset="0"/>
              </a:rPr>
              <a:t>знает математику</a:t>
            </a:r>
          </a:p>
        </p:txBody>
      </p:sp>
      <p:sp>
        <p:nvSpPr>
          <p:cNvPr id="14" name="Google Shape;219;p30">
            <a:extLst>
              <a:ext uri="{FF2B5EF4-FFF2-40B4-BE49-F238E27FC236}">
                <a16:creationId xmlns:a16="http://schemas.microsoft.com/office/drawing/2014/main" id="{8BBE722E-9ECF-4D1E-936B-4CD7C7F53420}"/>
              </a:ext>
            </a:extLst>
          </p:cNvPr>
          <p:cNvSpPr txBox="1"/>
          <p:nvPr/>
        </p:nvSpPr>
        <p:spPr>
          <a:xfrm>
            <a:off x="15166417" y="8661430"/>
            <a:ext cx="7560840" cy="377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algn="ctr"/>
            <a:r>
              <a:rPr lang="ru-RU" sz="96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Инженер данных</a:t>
            </a:r>
          </a:p>
          <a:p>
            <a:pPr algn="ctr"/>
            <a:r>
              <a:rPr lang="ru-RU" sz="4400" dirty="0">
                <a:latin typeface="Calibri" pitchFamily="34" charset="0"/>
                <a:cs typeface="Calibri" pitchFamily="34" charset="0"/>
              </a:rPr>
              <a:t>знает, как извлечь данные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775FE5F-51C8-47D1-B38B-CCC145BE06A5}"/>
              </a:ext>
            </a:extLst>
          </p:cNvPr>
          <p:cNvCxnSpPr>
            <a:cxnSpLocks/>
          </p:cNvCxnSpPr>
          <p:nvPr/>
        </p:nvCxnSpPr>
        <p:spPr>
          <a:xfrm flipH="1">
            <a:off x="8879633" y="7043059"/>
            <a:ext cx="1224135" cy="1327109"/>
          </a:xfrm>
          <a:prstGeom prst="straightConnector1">
            <a:avLst/>
          </a:prstGeom>
          <a:noFill/>
          <a:ln w="762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141D54E-DFF3-4605-8D61-4A0D29668E52}"/>
              </a:ext>
            </a:extLst>
          </p:cNvPr>
          <p:cNvCxnSpPr>
            <a:cxnSpLocks/>
          </p:cNvCxnSpPr>
          <p:nvPr/>
        </p:nvCxnSpPr>
        <p:spPr>
          <a:xfrm>
            <a:off x="10535816" y="9594304"/>
            <a:ext cx="3625912" cy="0"/>
          </a:xfrm>
          <a:prstGeom prst="straightConnector1">
            <a:avLst/>
          </a:prstGeom>
          <a:noFill/>
          <a:ln w="762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5389746-73A4-478C-9226-94D2C31754DA}"/>
              </a:ext>
            </a:extLst>
          </p:cNvPr>
          <p:cNvCxnSpPr>
            <a:cxnSpLocks/>
          </p:cNvCxnSpPr>
          <p:nvPr/>
        </p:nvCxnSpPr>
        <p:spPr>
          <a:xfrm>
            <a:off x="14532260" y="7043059"/>
            <a:ext cx="1224135" cy="1327109"/>
          </a:xfrm>
          <a:prstGeom prst="straightConnector1">
            <a:avLst/>
          </a:prstGeom>
          <a:noFill/>
          <a:ln w="762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E5BA8-6DC3-47C7-BC59-F15C199E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75" y="3545632"/>
            <a:ext cx="19158873" cy="7880955"/>
          </a:xfrm>
          <a:prstGeom prst="rect">
            <a:avLst/>
          </a:prstGeom>
        </p:spPr>
      </p:pic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Зачем исследовать данные?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958752" y="3949298"/>
            <a:ext cx="15553728" cy="8761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Находить зависимости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>
                <a:hlinkClick r:id="rId5"/>
              </a:rPr>
              <a:t>http://www.r2d3.us/</a:t>
            </a:r>
            <a:r>
              <a:rPr lang="ru-RU" sz="3200" dirty="0">
                <a:hlinkClick r:id="rId5"/>
              </a:rPr>
              <a:t>Наглядное-Введение-в-Теорию-Машинного-Обучения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846E24-1D5C-4CF8-827A-6C7113EC26EE}"/>
              </a:ext>
            </a:extLst>
          </p:cNvPr>
          <p:cNvSpPr/>
          <p:nvPr/>
        </p:nvSpPr>
        <p:spPr>
          <a:xfrm>
            <a:off x="839377" y="5992046"/>
            <a:ext cx="54726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Представим, что вам нужно определить, где находится данный дом или квартира - в </a:t>
            </a:r>
            <a:r>
              <a:rPr lang="ru-RU" sz="2400" b="1" dirty="0">
                <a:solidFill>
                  <a:srgbClr val="41992B"/>
                </a:solidFill>
              </a:rPr>
              <a:t>Сан Франциско</a:t>
            </a:r>
            <a:r>
              <a:rPr lang="ru-RU" sz="2400" dirty="0">
                <a:solidFill>
                  <a:srgbClr val="333333"/>
                </a:solidFill>
              </a:rPr>
              <a:t> </a:t>
            </a:r>
            <a:r>
              <a:rPr lang="ru-RU" sz="2400" dirty="0">
                <a:solidFill>
                  <a:schemeClr val="bg2"/>
                </a:solidFill>
              </a:rPr>
              <a:t>или</a:t>
            </a:r>
            <a:r>
              <a:rPr lang="ru-RU" sz="2400" dirty="0">
                <a:solidFill>
                  <a:srgbClr val="333333"/>
                </a:solidFill>
              </a:rPr>
              <a:t> </a:t>
            </a:r>
            <a:r>
              <a:rPr lang="ru-RU" sz="2400" b="1" dirty="0">
                <a:solidFill>
                  <a:srgbClr val="104683"/>
                </a:solidFill>
              </a:rPr>
              <a:t>Нью Йорке</a:t>
            </a:r>
          </a:p>
          <a:p>
            <a:endParaRPr lang="ru-RU" sz="2400" b="1" dirty="0">
              <a:solidFill>
                <a:srgbClr val="104683"/>
              </a:solidFill>
            </a:endParaRPr>
          </a:p>
          <a:p>
            <a:r>
              <a:rPr lang="ru-RU" sz="2400" dirty="0">
                <a:solidFill>
                  <a:schemeClr val="bg2"/>
                </a:solidFill>
              </a:rPr>
              <a:t>Рассматриваемое дерево принятия решений будет классифицировать дома и квартиры в соответствии с тем, какой класс домов представлен в большинстве на каждом из листьев дерева.</a:t>
            </a:r>
          </a:p>
        </p:txBody>
      </p:sp>
    </p:spTree>
    <p:extLst>
      <p:ext uri="{BB962C8B-B14F-4D97-AF65-F5344CB8AC3E}">
        <p14:creationId xmlns:p14="http://schemas.microsoft.com/office/powerpoint/2010/main" val="34606347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D176CB-CE8F-452E-8DDA-47801994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184" y="4773832"/>
            <a:ext cx="15607632" cy="7730118"/>
          </a:xfrm>
          <a:prstGeom prst="rect">
            <a:avLst/>
          </a:prstGeom>
        </p:spPr>
      </p:pic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Зачем исследовать данные?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742728" y="3961191"/>
            <a:ext cx="15553728" cy="9439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Выявлять ложные зависимости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>
                <a:hlinkClick r:id="rId5"/>
              </a:rPr>
              <a:t>https://www.tylervigen.com/spurious-correlations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00799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Зачем исследовать данные?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742728" y="3961191"/>
            <a:ext cx="15553728" cy="894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Прогнозировать данные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Image result for фото магического шара">
            <a:extLst>
              <a:ext uri="{FF2B5EF4-FFF2-40B4-BE49-F238E27FC236}">
                <a16:creationId xmlns:a16="http://schemas.microsoft.com/office/drawing/2014/main" id="{3991A169-B870-497D-885F-2DC8694C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4" y="4476749"/>
            <a:ext cx="8041307" cy="81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941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5077</TotalTime>
  <Words>778</Words>
  <Application>Microsoft Office PowerPoint</Application>
  <PresentationFormat>Произвольный</PresentationFormat>
  <Paragraphs>220</Paragraphs>
  <Slides>19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Helvetica</vt:lpstr>
      <vt:lpstr>Helvetica Neue Light</vt:lpstr>
      <vt:lpstr>Open Sans Light</vt:lpstr>
      <vt:lpstr>TT Norms Bold</vt:lpstr>
      <vt:lpstr>TT Norms Regular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</dc:creator>
  <cp:lastModifiedBy>Настя Веселая</cp:lastModifiedBy>
  <cp:revision>132</cp:revision>
  <dcterms:modified xsi:type="dcterms:W3CDTF">2020-01-30T11:14:44Z</dcterms:modified>
</cp:coreProperties>
</file>