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71" r:id="rId4"/>
    <p:sldId id="264" r:id="rId5"/>
    <p:sldId id="260" r:id="rId6"/>
    <p:sldId id="261" r:id="rId7"/>
    <p:sldId id="262" r:id="rId8"/>
    <p:sldId id="265" r:id="rId9"/>
    <p:sldId id="266" r:id="rId10"/>
    <p:sldId id="267" r:id="rId11"/>
    <p:sldId id="268" r:id="rId12"/>
    <p:sldId id="269" r:id="rId13"/>
    <p:sldId id="270"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31" autoAdjust="0"/>
  </p:normalViewPr>
  <p:slideViewPr>
    <p:cSldViewPr snapToGrid="0" snapToObjects="1">
      <p:cViewPr varScale="1">
        <p:scale>
          <a:sx n="72" d="100"/>
          <a:sy n="72"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Lekkala" userId="436b3ac1e25241ed" providerId="LiveId" clId="{DE7FCCB8-8771-4964-A7AD-5FCFA88BB4E7}"/>
    <pc:docChg chg="modSld">
      <pc:chgData name="Soumya Lekkala" userId="436b3ac1e25241ed" providerId="LiveId" clId="{DE7FCCB8-8771-4964-A7AD-5FCFA88BB4E7}" dt="2022-05-15T21:24:15.279" v="76" actId="14100"/>
      <pc:docMkLst>
        <pc:docMk/>
      </pc:docMkLst>
      <pc:sldChg chg="modSp mod">
        <pc:chgData name="Soumya Lekkala" userId="436b3ac1e25241ed" providerId="LiveId" clId="{DE7FCCB8-8771-4964-A7AD-5FCFA88BB4E7}" dt="2022-05-15T21:24:15.279" v="76" actId="14100"/>
        <pc:sldMkLst>
          <pc:docMk/>
          <pc:sldMk cId="2459943492" sldId="271"/>
        </pc:sldMkLst>
        <pc:graphicFrameChg chg="mod modGraphic">
          <ac:chgData name="Soumya Lekkala" userId="436b3ac1e25241ed" providerId="LiveId" clId="{DE7FCCB8-8771-4964-A7AD-5FCFA88BB4E7}" dt="2022-05-15T21:24:15.279" v="76" actId="14100"/>
          <ac:graphicFrameMkLst>
            <pc:docMk/>
            <pc:sldMk cId="2459943492" sldId="271"/>
            <ac:graphicFrameMk id="4" creationId="{D65A2EBD-D51C-4230-B1C0-A1543EAF906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B7F546-3AC4-D444-B58B-5F13B394A76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A267465-E5C5-3240-8789-080747D43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F67301F-CD0B-BA4C-808E-7F5CDD237F49}"/>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E578AE62-4CF9-774D-A824-727E2B94CF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29BBA12-9DEE-954B-9D11-397DB2EB0B65}"/>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74281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CA6D00-B583-6E47-A0BB-6CA5413C4AC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BC6D317-1CD5-B048-864A-505820F24F0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3B8C456-20BC-6447-B893-AF68CA669C6E}"/>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1290974F-6D4D-F84A-B626-F45B58F9F1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EA6D5EA-7EC4-B848-B99F-DFAD9089B3D5}"/>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379587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91DC84E-E081-F142-B48E-4FA1403BFB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848AA17-DF30-C849-A487-5E0A963D5BF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65FFCC-A318-AA4A-A176-ED04485261B3}"/>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31549612-90A7-FC4B-9C67-6C1AC94E2B2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360B37-3A58-0742-9F1F-E017B01E93A6}"/>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241419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A67031-FE81-7840-A60B-902D16EB824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3D166B-9CF1-B345-9C47-6E5A2D37F0D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615255D-D51E-2C4F-B1B0-7B3FEBA9C82F}"/>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0E440F46-F8E4-A645-B91E-BC639C8F8C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BDF746-90E0-7642-B5CF-C73D089A131F}"/>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13171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0BFC26-F851-7041-AE9A-CABFAD7AE47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90A5284-618B-294E-A7D4-54226B99B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816E372-7837-2949-8085-848FC7719A59}"/>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6DCEFAB8-F4B9-1241-A5B9-1462F569A8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22D5CD0-3665-9C4A-8FD0-88BBD5DCD138}"/>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311735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B3CCE6-DF99-AC44-83B8-62C141B723C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EEA3483-D21D-014F-B7C9-41232FAA5B0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C4741CC-D5B7-6D48-ABA2-651A885B10C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6EA491C-E080-824B-B4B0-E8F6615E0051}"/>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6" name="Нижний колонтитул 5">
            <a:extLst>
              <a:ext uri="{FF2B5EF4-FFF2-40B4-BE49-F238E27FC236}">
                <a16:creationId xmlns:a16="http://schemas.microsoft.com/office/drawing/2014/main" id="{E2885BBF-EF4F-5945-A0E5-63B817CE7B8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2ABC78F-6618-8A4C-B0E8-A9AAB03A62DD}"/>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192709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6CFEF-2936-0748-ACDF-B58B4886602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EBE4697-06BC-3C45-87D7-EA7420174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935FA79-9226-2C4A-B63B-7DB7EEA77F9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3921852-F33E-4946-8574-AD3BAA6DE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2099BA1-E825-044F-A06A-D9DAD1FD8CD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D9BA465-3ED4-2440-98C5-0DAB348CA1C7}"/>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8" name="Нижний колонтитул 7">
            <a:extLst>
              <a:ext uri="{FF2B5EF4-FFF2-40B4-BE49-F238E27FC236}">
                <a16:creationId xmlns:a16="http://schemas.microsoft.com/office/drawing/2014/main" id="{17BE4DB0-1438-564F-A64C-2AC502BCA39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54BBE57-4CFF-9F46-9C8F-9D29FA4FC9E7}"/>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253196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5DEB9-5196-1449-94FF-505D68FD7DE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F7A212F-CEE4-D444-A4E4-2F905F37D4CE}"/>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4" name="Нижний колонтитул 3">
            <a:extLst>
              <a:ext uri="{FF2B5EF4-FFF2-40B4-BE49-F238E27FC236}">
                <a16:creationId xmlns:a16="http://schemas.microsoft.com/office/drawing/2014/main" id="{0B38F987-BCA5-A54B-8F5C-EB170D4D199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EBC96E9-14B9-6A49-A441-56D6142EC907}"/>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375399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614EB39-0301-8348-BE6C-B2763130750A}"/>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3" name="Нижний колонтитул 2">
            <a:extLst>
              <a:ext uri="{FF2B5EF4-FFF2-40B4-BE49-F238E27FC236}">
                <a16:creationId xmlns:a16="http://schemas.microsoft.com/office/drawing/2014/main" id="{01BAB3AB-ABA8-6442-835F-6E79F8D452D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022A3FC-917D-D94E-8D4E-94D50777A003}"/>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31439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1B0D94-E511-1141-87B2-27C34A7545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CE3FE3D-D082-F24D-9B2E-2F413C4C5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CBE0233-FA14-504F-BBF2-A11D7A270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A7398BA-85FD-B44D-85EB-1524CB2AB404}"/>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6" name="Нижний колонтитул 5">
            <a:extLst>
              <a:ext uri="{FF2B5EF4-FFF2-40B4-BE49-F238E27FC236}">
                <a16:creationId xmlns:a16="http://schemas.microsoft.com/office/drawing/2014/main" id="{2BA6F33C-83E8-F44D-8A90-9F0FB760392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ED363B-18C2-9548-ADDE-71DB9077E8E5}"/>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44217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9E7D4-19D2-6648-9CF9-E06F468D122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D9FADCA-65FE-E445-9533-9B5642A12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66F4DD8-85C3-BF45-8B62-4F090D03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55AC6B-4FA8-5E43-89B5-750EDB797C8D}"/>
              </a:ext>
            </a:extLst>
          </p:cNvPr>
          <p:cNvSpPr>
            <a:spLocks noGrp="1"/>
          </p:cNvSpPr>
          <p:nvPr>
            <p:ph type="dt" sz="half" idx="10"/>
          </p:nvPr>
        </p:nvSpPr>
        <p:spPr/>
        <p:txBody>
          <a:bodyPr/>
          <a:lstStyle/>
          <a:p>
            <a:fld id="{093A9F26-BCB9-6A43-815E-738A73F4D8FE}" type="datetimeFigureOut">
              <a:rPr lang="ru-RU" smtClean="0"/>
              <a:t>15.05.2022</a:t>
            </a:fld>
            <a:endParaRPr lang="ru-RU"/>
          </a:p>
        </p:txBody>
      </p:sp>
      <p:sp>
        <p:nvSpPr>
          <p:cNvPr id="6" name="Нижний колонтитул 5">
            <a:extLst>
              <a:ext uri="{FF2B5EF4-FFF2-40B4-BE49-F238E27FC236}">
                <a16:creationId xmlns:a16="http://schemas.microsoft.com/office/drawing/2014/main" id="{13A99F47-E821-0B46-9EA3-41CFA395FF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2ADDDB-9D6D-A944-8CC7-0FD700960919}"/>
              </a:ext>
            </a:extLst>
          </p:cNvPr>
          <p:cNvSpPr>
            <a:spLocks noGrp="1"/>
          </p:cNvSpPr>
          <p:nvPr>
            <p:ph type="sldNum" sz="quarter" idx="12"/>
          </p:nvPr>
        </p:nvSpPr>
        <p:spPr/>
        <p:txBody>
          <a:bodyPr/>
          <a:lstStyle/>
          <a:p>
            <a:fld id="{FE8C89E5-36F3-664F-A0A7-975BD96AE10F}" type="slidenum">
              <a:rPr lang="ru-RU" smtClean="0"/>
              <a:t>‹#›</a:t>
            </a:fld>
            <a:endParaRPr lang="ru-RU"/>
          </a:p>
        </p:txBody>
      </p:sp>
    </p:spTree>
    <p:extLst>
      <p:ext uri="{BB962C8B-B14F-4D97-AF65-F5344CB8AC3E}">
        <p14:creationId xmlns:p14="http://schemas.microsoft.com/office/powerpoint/2010/main" val="238763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FC5B61-C73F-BA41-B49F-2F76DFC91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5CA3048-321B-AF4C-97CD-19CF3FE88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4D0DCA-900B-664D-B8BF-E6C3DB3FC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A9F26-BCB9-6A43-815E-738A73F4D8FE}" type="datetimeFigureOut">
              <a:rPr lang="ru-RU" smtClean="0"/>
              <a:t>15.05.2022</a:t>
            </a:fld>
            <a:endParaRPr lang="ru-RU"/>
          </a:p>
        </p:txBody>
      </p:sp>
      <p:sp>
        <p:nvSpPr>
          <p:cNvPr id="5" name="Нижний колонтитул 4">
            <a:extLst>
              <a:ext uri="{FF2B5EF4-FFF2-40B4-BE49-F238E27FC236}">
                <a16:creationId xmlns:a16="http://schemas.microsoft.com/office/drawing/2014/main" id="{BA9A07F1-75F1-644E-B136-56DFB7E0E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2ACED55-8FFB-4243-B480-37DDF9927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C89E5-36F3-664F-A0A7-975BD96AE10F}" type="slidenum">
              <a:rPr lang="ru-RU" smtClean="0"/>
              <a:t>‹#›</a:t>
            </a:fld>
            <a:endParaRPr lang="ru-RU"/>
          </a:p>
        </p:txBody>
      </p:sp>
    </p:spTree>
    <p:extLst>
      <p:ext uri="{BB962C8B-B14F-4D97-AF65-F5344CB8AC3E}">
        <p14:creationId xmlns:p14="http://schemas.microsoft.com/office/powerpoint/2010/main" val="70722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D77B84-0A8C-8341-ADB3-C06050E7DF36}"/>
              </a:ext>
            </a:extLst>
          </p:cNvPr>
          <p:cNvSpPr>
            <a:spLocks noGrp="1"/>
          </p:cNvSpPr>
          <p:nvPr>
            <p:ph type="ctrTitle"/>
          </p:nvPr>
        </p:nvSpPr>
        <p:spPr/>
        <p:txBody>
          <a:bodyPr/>
          <a:lstStyle/>
          <a:p>
            <a:r>
              <a:rPr lang="en-US" b="1" dirty="0"/>
              <a:t>NFC ticket design on MIFARE Ultralight C</a:t>
            </a:r>
            <a:endParaRPr lang="ru-RU" b="1" dirty="0"/>
          </a:p>
        </p:txBody>
      </p:sp>
      <p:sp>
        <p:nvSpPr>
          <p:cNvPr id="3" name="Подзаголовок 2">
            <a:extLst>
              <a:ext uri="{FF2B5EF4-FFF2-40B4-BE49-F238E27FC236}">
                <a16:creationId xmlns:a16="http://schemas.microsoft.com/office/drawing/2014/main" id="{D448FD10-5443-AB4F-AA8F-CFCA14B3E38B}"/>
              </a:ext>
            </a:extLst>
          </p:cNvPr>
          <p:cNvSpPr>
            <a:spLocks noGrp="1"/>
          </p:cNvSpPr>
          <p:nvPr>
            <p:ph type="subTitle" idx="1"/>
          </p:nvPr>
        </p:nvSpPr>
        <p:spPr>
          <a:xfrm>
            <a:off x="1524000" y="3602037"/>
            <a:ext cx="9144000" cy="2459129"/>
          </a:xfrm>
        </p:spPr>
        <p:txBody>
          <a:bodyPr>
            <a:normAutofit fontScale="92500" lnSpcReduction="10000"/>
          </a:bodyPr>
          <a:lstStyle/>
          <a:p>
            <a:pPr algn="l"/>
            <a:r>
              <a:rPr lang="en-US" dirty="0"/>
              <a:t>					</a:t>
            </a:r>
          </a:p>
          <a:p>
            <a:pPr algn="l"/>
            <a:endParaRPr lang="en-US" dirty="0"/>
          </a:p>
          <a:p>
            <a:pPr algn="l"/>
            <a:r>
              <a:rPr lang="en-US" dirty="0"/>
              <a:t>	</a:t>
            </a:r>
          </a:p>
          <a:p>
            <a:pPr algn="l"/>
            <a:r>
              <a:rPr lang="en-US" dirty="0"/>
              <a:t>							</a:t>
            </a:r>
            <a:r>
              <a:rPr lang="en-US" b="1" dirty="0"/>
              <a:t>Group 7</a:t>
            </a:r>
          </a:p>
          <a:p>
            <a:pPr algn="l"/>
            <a:r>
              <a:rPr lang="en-US" dirty="0"/>
              <a:t>							Soumya Lekkala</a:t>
            </a:r>
          </a:p>
          <a:p>
            <a:pPr algn="l"/>
            <a:r>
              <a:rPr lang="en-US" dirty="0"/>
              <a:t>							Anastasia Safargalieva</a:t>
            </a:r>
            <a:endParaRPr lang="ru-RU" dirty="0"/>
          </a:p>
        </p:txBody>
      </p:sp>
    </p:spTree>
    <p:extLst>
      <p:ext uri="{BB962C8B-B14F-4D97-AF65-F5344CB8AC3E}">
        <p14:creationId xmlns:p14="http://schemas.microsoft.com/office/powerpoint/2010/main" val="344535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2EB5BC-E5FA-4247-A5A9-EFB898EB64C6}"/>
              </a:ext>
            </a:extLst>
          </p:cNvPr>
          <p:cNvSpPr>
            <a:spLocks noGrp="1"/>
          </p:cNvSpPr>
          <p:nvPr>
            <p:ph type="title"/>
          </p:nvPr>
        </p:nvSpPr>
        <p:spPr/>
        <p:txBody>
          <a:bodyPr/>
          <a:lstStyle/>
          <a:p>
            <a:r>
              <a:rPr lang="en-US" dirty="0"/>
              <a:t>Key Diversification</a:t>
            </a:r>
            <a:endParaRPr lang="ru-RU" dirty="0"/>
          </a:p>
        </p:txBody>
      </p:sp>
      <p:sp>
        <p:nvSpPr>
          <p:cNvPr id="3" name="Объект 2">
            <a:extLst>
              <a:ext uri="{FF2B5EF4-FFF2-40B4-BE49-F238E27FC236}">
                <a16:creationId xmlns:a16="http://schemas.microsoft.com/office/drawing/2014/main" id="{28667278-6ABD-0C41-ABB8-EDD9F4C8BC86}"/>
              </a:ext>
            </a:extLst>
          </p:cNvPr>
          <p:cNvSpPr>
            <a:spLocks noGrp="1"/>
          </p:cNvSpPr>
          <p:nvPr>
            <p:ph idx="1"/>
          </p:nvPr>
        </p:nvSpPr>
        <p:spPr/>
        <p:txBody>
          <a:bodyPr>
            <a:normAutofit/>
          </a:bodyPr>
          <a:lstStyle/>
          <a:p>
            <a:pPr marL="0" indent="0">
              <a:buNone/>
            </a:pPr>
            <a:endParaRPr lang="en-US" sz="2200" dirty="0">
              <a:latin typeface="+mj-lt"/>
            </a:endParaRPr>
          </a:p>
          <a:p>
            <a:pPr marL="0" indent="0">
              <a:buNone/>
            </a:pPr>
            <a:r>
              <a:rPr lang="en-US" sz="2200" dirty="0">
                <a:latin typeface="+mj-lt"/>
              </a:rPr>
              <a:t>Each card has its own key specific key, which is calculated as following: </a:t>
            </a:r>
          </a:p>
          <a:p>
            <a:pPr marL="0" indent="0">
              <a:buNone/>
            </a:pPr>
            <a:endParaRPr lang="en-US" sz="2200" dirty="0">
              <a:latin typeface="+mj-lt"/>
            </a:endParaRPr>
          </a:p>
          <a:p>
            <a:pPr marL="0" indent="0" algn="ctr">
              <a:buNone/>
            </a:pPr>
            <a:r>
              <a:rPr lang="en-US" sz="2200" dirty="0">
                <a:latin typeface="+mj-lt"/>
              </a:rPr>
              <a:t>Auth Key = SHA256(Master Secret || Card UID)</a:t>
            </a:r>
          </a:p>
          <a:p>
            <a:pPr marL="0" indent="0" algn="ctr">
              <a:buNone/>
            </a:pPr>
            <a:endParaRPr lang="en-US" sz="2200" dirty="0">
              <a:latin typeface="+mj-lt"/>
            </a:endParaRPr>
          </a:p>
          <a:p>
            <a:pPr marL="0" indent="0" algn="just">
              <a:buNone/>
            </a:pPr>
            <a:r>
              <a:rPr lang="en-US" sz="2200" dirty="0">
                <a:latin typeface="+mj-lt"/>
              </a:rPr>
              <a:t>This prevents affecting other tickets in the system if the key was leaked. Even if the key was leaked, the attacker would still need to get master secret, which is stored secretly and the rest of the cards won’t be affected. </a:t>
            </a:r>
            <a:endParaRPr lang="ru-RU" sz="2200" dirty="0">
              <a:latin typeface="+mj-lt"/>
            </a:endParaRPr>
          </a:p>
        </p:txBody>
      </p:sp>
    </p:spTree>
    <p:extLst>
      <p:ext uri="{BB962C8B-B14F-4D97-AF65-F5344CB8AC3E}">
        <p14:creationId xmlns:p14="http://schemas.microsoft.com/office/powerpoint/2010/main" val="385872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B0EA05-1841-CD42-9419-0162F1AED74A}"/>
              </a:ext>
            </a:extLst>
          </p:cNvPr>
          <p:cNvSpPr>
            <a:spLocks noGrp="1"/>
          </p:cNvSpPr>
          <p:nvPr>
            <p:ph type="title"/>
          </p:nvPr>
        </p:nvSpPr>
        <p:spPr/>
        <p:txBody>
          <a:bodyPr/>
          <a:lstStyle/>
          <a:p>
            <a:r>
              <a:rPr lang="en-US" dirty="0"/>
              <a:t>Man-in-the-Middle attack</a:t>
            </a:r>
            <a:endParaRPr lang="ru-RU" dirty="0"/>
          </a:p>
        </p:txBody>
      </p:sp>
      <p:sp>
        <p:nvSpPr>
          <p:cNvPr id="3" name="Объект 2">
            <a:extLst>
              <a:ext uri="{FF2B5EF4-FFF2-40B4-BE49-F238E27FC236}">
                <a16:creationId xmlns:a16="http://schemas.microsoft.com/office/drawing/2014/main" id="{557E38F6-E8C5-CE48-85B5-14CD649CFA69}"/>
              </a:ext>
            </a:extLst>
          </p:cNvPr>
          <p:cNvSpPr>
            <a:spLocks noGrp="1"/>
          </p:cNvSpPr>
          <p:nvPr>
            <p:ph idx="1"/>
          </p:nvPr>
        </p:nvSpPr>
        <p:spPr/>
        <p:txBody>
          <a:bodyPr>
            <a:normAutofit/>
          </a:bodyPr>
          <a:lstStyle/>
          <a:p>
            <a:pPr marL="0" indent="0" algn="just">
              <a:buNone/>
            </a:pPr>
            <a:r>
              <a:rPr lang="en-US" sz="2200" dirty="0">
                <a:latin typeface="+mj-lt"/>
              </a:rPr>
              <a:t>In order to prevent the attacker from modifying the content of the card, we compute MAC to protect the integrity of the card. </a:t>
            </a:r>
          </a:p>
          <a:p>
            <a:pPr marL="0" indent="0" algn="just">
              <a:buNone/>
            </a:pPr>
            <a:r>
              <a:rPr lang="en-US" sz="2200" dirty="0">
                <a:latin typeface="+mj-lt"/>
              </a:rPr>
              <a:t>With MAC, even if the card was tampered, the tampering will be discovered. </a:t>
            </a:r>
            <a:endParaRPr lang="ru-RU" sz="2200" dirty="0">
              <a:latin typeface="+mj-lt"/>
            </a:endParaRPr>
          </a:p>
          <a:p>
            <a:pPr marL="0" indent="0" algn="just">
              <a:buNone/>
            </a:pPr>
            <a:endParaRPr lang="en-US" sz="2200" dirty="0">
              <a:latin typeface="+mj-lt"/>
            </a:endParaRPr>
          </a:p>
          <a:p>
            <a:pPr marL="0" indent="0" algn="ctr">
              <a:buNone/>
            </a:pPr>
            <a:r>
              <a:rPr lang="en-US" sz="2200" b="1" dirty="0">
                <a:latin typeface="+mj-lt"/>
              </a:rPr>
              <a:t>HMAC Key = SHA256(HMAC Master Secret||Card UID)</a:t>
            </a:r>
          </a:p>
          <a:p>
            <a:pPr marL="0" indent="0" algn="ctr">
              <a:buNone/>
            </a:pPr>
            <a:r>
              <a:rPr lang="en-US" sz="2200" b="1" dirty="0">
                <a:latin typeface="+mj-lt"/>
              </a:rPr>
              <a:t>MAC = HMAC(application tag||version||counter state|| issue date || first use)</a:t>
            </a:r>
            <a:endParaRPr lang="ru-RU" sz="2200" b="1" dirty="0">
              <a:latin typeface="+mj-lt"/>
            </a:endParaRPr>
          </a:p>
          <a:p>
            <a:pPr marL="0" indent="0" algn="just">
              <a:buNone/>
            </a:pPr>
            <a:endParaRPr lang="en-US" sz="2200" b="1" dirty="0">
              <a:latin typeface="+mj-lt"/>
            </a:endParaRPr>
          </a:p>
          <a:p>
            <a:pPr marL="0" indent="0" algn="just">
              <a:buNone/>
            </a:pPr>
            <a:r>
              <a:rPr lang="en-US" sz="2200" dirty="0">
                <a:latin typeface="+mj-lt"/>
              </a:rPr>
              <a:t>Mac contains only static data. It is written in one page on the card since it is only 4 bytes. </a:t>
            </a:r>
            <a:endParaRPr lang="ru-RU" sz="2200" dirty="0">
              <a:latin typeface="+mj-lt"/>
            </a:endParaRPr>
          </a:p>
        </p:txBody>
      </p:sp>
    </p:spTree>
    <p:extLst>
      <p:ext uri="{BB962C8B-B14F-4D97-AF65-F5344CB8AC3E}">
        <p14:creationId xmlns:p14="http://schemas.microsoft.com/office/powerpoint/2010/main" val="393092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9EC77-8C60-254E-9C83-5DA8A65302D0}"/>
              </a:ext>
            </a:extLst>
          </p:cNvPr>
          <p:cNvSpPr>
            <a:spLocks noGrp="1"/>
          </p:cNvSpPr>
          <p:nvPr>
            <p:ph type="title"/>
          </p:nvPr>
        </p:nvSpPr>
        <p:spPr/>
        <p:txBody>
          <a:bodyPr/>
          <a:lstStyle/>
          <a:p>
            <a:r>
              <a:rPr lang="en-US" dirty="0"/>
              <a:t>Rollback attack</a:t>
            </a:r>
            <a:endParaRPr lang="ru-RU" dirty="0"/>
          </a:p>
        </p:txBody>
      </p:sp>
      <p:sp>
        <p:nvSpPr>
          <p:cNvPr id="3" name="Объект 2">
            <a:extLst>
              <a:ext uri="{FF2B5EF4-FFF2-40B4-BE49-F238E27FC236}">
                <a16:creationId xmlns:a16="http://schemas.microsoft.com/office/drawing/2014/main" id="{93F49F2E-0FC6-0C49-83C9-A1C639E10205}"/>
              </a:ext>
            </a:extLst>
          </p:cNvPr>
          <p:cNvSpPr>
            <a:spLocks noGrp="1"/>
          </p:cNvSpPr>
          <p:nvPr>
            <p:ph idx="1"/>
          </p:nvPr>
        </p:nvSpPr>
        <p:spPr/>
        <p:txBody>
          <a:bodyPr>
            <a:normAutofit/>
          </a:bodyPr>
          <a:lstStyle/>
          <a:p>
            <a:pPr marL="0" indent="0" algn="just">
              <a:buNone/>
            </a:pPr>
            <a:r>
              <a:rPr lang="en" sz="2200" dirty="0">
                <a:latin typeface="+mj-lt"/>
              </a:rPr>
              <a:t>A kind of man in the middle attack where the card is authenticated with a reader and the attacker rewrite old data into the card including the HMAC. </a:t>
            </a:r>
          </a:p>
          <a:p>
            <a:pPr marL="0" indent="0" algn="just">
              <a:buNone/>
            </a:pPr>
            <a:endParaRPr lang="en" sz="2200" dirty="0">
              <a:latin typeface="+mj-lt"/>
            </a:endParaRPr>
          </a:p>
          <a:p>
            <a:pPr marL="0" indent="0" algn="just">
              <a:buNone/>
            </a:pPr>
            <a:r>
              <a:rPr lang="en" sz="2200" dirty="0">
                <a:latin typeface="+mj-lt"/>
              </a:rPr>
              <a:t>To prevent it, we use the counter in page 41 to count used rides, which is done by incrementing the number of rides. Even if the attacker copied old data and then wrote it back to the card, the counter can’t be decremented and as a result, there are no additional rides are given. </a:t>
            </a:r>
          </a:p>
          <a:p>
            <a:pPr marL="0" indent="0" algn="just">
              <a:buNone/>
            </a:pPr>
            <a:endParaRPr lang="en" sz="2200" b="0" dirty="0">
              <a:effectLst/>
              <a:latin typeface="+mj-lt"/>
            </a:endParaRPr>
          </a:p>
          <a:p>
            <a:pPr marL="0" indent="0" algn="just">
              <a:buNone/>
            </a:pPr>
            <a:br>
              <a:rPr lang="en" sz="2400" dirty="0"/>
            </a:br>
            <a:endParaRPr lang="ru-RU" sz="2200" dirty="0">
              <a:latin typeface="+mj-lt"/>
            </a:endParaRPr>
          </a:p>
        </p:txBody>
      </p:sp>
    </p:spTree>
    <p:extLst>
      <p:ext uri="{BB962C8B-B14F-4D97-AF65-F5344CB8AC3E}">
        <p14:creationId xmlns:p14="http://schemas.microsoft.com/office/powerpoint/2010/main" val="233880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217FC-308A-824F-88F3-36BB174618FA}"/>
              </a:ext>
            </a:extLst>
          </p:cNvPr>
          <p:cNvSpPr>
            <a:spLocks noGrp="1"/>
          </p:cNvSpPr>
          <p:nvPr>
            <p:ph type="title"/>
          </p:nvPr>
        </p:nvSpPr>
        <p:spPr/>
        <p:txBody>
          <a:bodyPr/>
          <a:lstStyle/>
          <a:p>
            <a:r>
              <a:rPr lang="en-US" dirty="0"/>
              <a:t>Tearing attack</a:t>
            </a:r>
            <a:endParaRPr lang="ru-RU" dirty="0"/>
          </a:p>
        </p:txBody>
      </p:sp>
      <p:sp>
        <p:nvSpPr>
          <p:cNvPr id="3" name="Объект 2">
            <a:extLst>
              <a:ext uri="{FF2B5EF4-FFF2-40B4-BE49-F238E27FC236}">
                <a16:creationId xmlns:a16="http://schemas.microsoft.com/office/drawing/2014/main" id="{A2DE10D7-1FF0-FF45-8BDD-3D4404A20EC1}"/>
              </a:ext>
            </a:extLst>
          </p:cNvPr>
          <p:cNvSpPr>
            <a:spLocks noGrp="1"/>
          </p:cNvSpPr>
          <p:nvPr>
            <p:ph idx="1"/>
          </p:nvPr>
        </p:nvSpPr>
        <p:spPr/>
        <p:txBody>
          <a:bodyPr>
            <a:normAutofit/>
          </a:bodyPr>
          <a:lstStyle/>
          <a:p>
            <a:pPr marL="0" indent="0" algn="just">
              <a:buNone/>
            </a:pPr>
            <a:r>
              <a:rPr lang="en" sz="2200" dirty="0">
                <a:latin typeface="+mj-lt"/>
              </a:rPr>
              <a:t>Tearing happens when we move the card very quickly from the reader and the ticket cannot be read properly. </a:t>
            </a:r>
          </a:p>
          <a:p>
            <a:pPr marL="0" indent="0" algn="just">
              <a:buNone/>
            </a:pPr>
            <a:r>
              <a:rPr lang="en" sz="2200" dirty="0">
                <a:latin typeface="+mj-lt"/>
              </a:rPr>
              <a:t>Tapping operations do not update MAC or other multi-page content on the card. </a:t>
            </a:r>
          </a:p>
          <a:p>
            <a:pPr marL="0" indent="0" algn="just">
              <a:buNone/>
            </a:pPr>
            <a:r>
              <a:rPr lang="en" sz="2200" dirty="0">
                <a:latin typeface="+mj-lt"/>
              </a:rPr>
              <a:t>Every time we tap the card, we change the value of the number of taken rides only. </a:t>
            </a:r>
          </a:p>
          <a:p>
            <a:pPr marL="0" indent="0" algn="just">
              <a:buNone/>
            </a:pPr>
            <a:r>
              <a:rPr lang="en" sz="2200" dirty="0">
                <a:latin typeface="+mj-lt"/>
              </a:rPr>
              <a:t>Card authentication and MAC is used to protect static content of the original, issued ticket, such as expiry date. Then, we use the 16-bit counter to keep track of how much of the issued ticket has been used.</a:t>
            </a:r>
          </a:p>
          <a:p>
            <a:pPr marL="0" indent="0" algn="just">
              <a:buNone/>
            </a:pPr>
            <a:r>
              <a:rPr lang="en" sz="2200" dirty="0">
                <a:latin typeface="+mj-lt"/>
              </a:rPr>
              <a:t>If it is the first use of the ticket, following writing operation happen:</a:t>
            </a:r>
          </a:p>
          <a:p>
            <a:pPr marL="457200" indent="-457200" algn="just">
              <a:buAutoNum type="arabicPeriod"/>
            </a:pPr>
            <a:r>
              <a:rPr lang="en" sz="2200" dirty="0">
                <a:latin typeface="+mj-lt"/>
              </a:rPr>
              <a:t>Setting firstUse time</a:t>
            </a:r>
          </a:p>
          <a:p>
            <a:pPr marL="457200" indent="-457200" algn="just">
              <a:buAutoNum type="arabicPeriod"/>
            </a:pPr>
            <a:r>
              <a:rPr lang="en" sz="2200" dirty="0">
                <a:latin typeface="+mj-lt"/>
              </a:rPr>
              <a:t>Updating MAC including firstUse </a:t>
            </a:r>
          </a:p>
          <a:p>
            <a:pPr marL="457200" indent="-457200" algn="just">
              <a:buAutoNum type="arabicPeriod"/>
            </a:pPr>
            <a:r>
              <a:rPr lang="en" sz="2200" dirty="0">
                <a:latin typeface="+mj-lt"/>
              </a:rPr>
              <a:t>Incrementing the counter</a:t>
            </a:r>
            <a:endParaRPr lang="ru-RU" sz="2200" dirty="0">
              <a:latin typeface="+mj-lt"/>
            </a:endParaRPr>
          </a:p>
        </p:txBody>
      </p:sp>
    </p:spTree>
    <p:extLst>
      <p:ext uri="{BB962C8B-B14F-4D97-AF65-F5344CB8AC3E}">
        <p14:creationId xmlns:p14="http://schemas.microsoft.com/office/powerpoint/2010/main" val="95120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B172A-5307-2B4D-BEF5-6DDABC4EFD64}"/>
              </a:ext>
            </a:extLst>
          </p:cNvPr>
          <p:cNvSpPr>
            <a:spLocks noGrp="1"/>
          </p:cNvSpPr>
          <p:nvPr>
            <p:ph type="title"/>
          </p:nvPr>
        </p:nvSpPr>
        <p:spPr>
          <a:xfrm>
            <a:off x="831850" y="1709738"/>
            <a:ext cx="10515600" cy="1294719"/>
          </a:xfrm>
        </p:spPr>
        <p:txBody>
          <a:bodyPr/>
          <a:lstStyle/>
          <a:p>
            <a:r>
              <a:rPr lang="en-US" dirty="0"/>
              <a:t>Memory layout</a:t>
            </a:r>
            <a:endParaRPr lang="ru-RU" dirty="0"/>
          </a:p>
        </p:txBody>
      </p:sp>
    </p:spTree>
    <p:extLst>
      <p:ext uri="{BB962C8B-B14F-4D97-AF65-F5344CB8AC3E}">
        <p14:creationId xmlns:p14="http://schemas.microsoft.com/office/powerpoint/2010/main" val="224928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5A2EBD-D51C-4230-B1C0-A1543EAF906D}"/>
              </a:ext>
            </a:extLst>
          </p:cNvPr>
          <p:cNvGraphicFramePr>
            <a:graphicFrameLocks noGrp="1"/>
          </p:cNvGraphicFramePr>
          <p:nvPr>
            <p:ph idx="1"/>
            <p:extLst>
              <p:ext uri="{D42A27DB-BD31-4B8C-83A1-F6EECF244321}">
                <p14:modId xmlns:p14="http://schemas.microsoft.com/office/powerpoint/2010/main" val="3146101943"/>
              </p:ext>
            </p:extLst>
          </p:nvPr>
        </p:nvGraphicFramePr>
        <p:xfrm>
          <a:off x="1050759" y="124288"/>
          <a:ext cx="10090481" cy="6583680"/>
        </p:xfrm>
        <a:graphic>
          <a:graphicData uri="http://schemas.openxmlformats.org/drawingml/2006/table">
            <a:tbl>
              <a:tblPr firstRow="1" bandRow="1">
                <a:tableStyleId>{073A0DAA-6AF3-43AB-8588-CEC1D06C72B9}</a:tableStyleId>
              </a:tblPr>
              <a:tblGrid>
                <a:gridCol w="2522619">
                  <a:extLst>
                    <a:ext uri="{9D8B030D-6E8A-4147-A177-3AD203B41FA5}">
                      <a16:colId xmlns:a16="http://schemas.microsoft.com/office/drawing/2014/main" val="1795458485"/>
                    </a:ext>
                  </a:extLst>
                </a:gridCol>
                <a:gridCol w="2522619">
                  <a:extLst>
                    <a:ext uri="{9D8B030D-6E8A-4147-A177-3AD203B41FA5}">
                      <a16:colId xmlns:a16="http://schemas.microsoft.com/office/drawing/2014/main" val="1081548916"/>
                    </a:ext>
                  </a:extLst>
                </a:gridCol>
                <a:gridCol w="5045243">
                  <a:extLst>
                    <a:ext uri="{9D8B030D-6E8A-4147-A177-3AD203B41FA5}">
                      <a16:colId xmlns:a16="http://schemas.microsoft.com/office/drawing/2014/main" val="1546231036"/>
                    </a:ext>
                  </a:extLst>
                </a:gridCol>
              </a:tblGrid>
              <a:tr h="365464">
                <a:tc gridSpan="2">
                  <a:txBody>
                    <a:bodyPr/>
                    <a:lstStyle/>
                    <a:p>
                      <a:r>
                        <a:rPr lang="en-IN" b="1" dirty="0"/>
                        <a:t>Page Number</a:t>
                      </a:r>
                    </a:p>
                  </a:txBody>
                  <a:tcPr/>
                </a:tc>
                <a:tc hMerge="1">
                  <a:txBody>
                    <a:bodyPr/>
                    <a:lstStyle/>
                    <a:p>
                      <a:endParaRPr lang="en-IN"/>
                    </a:p>
                  </a:txBody>
                  <a:tcPr/>
                </a:tc>
                <a:tc>
                  <a:txBody>
                    <a:bodyPr/>
                    <a:lstStyle/>
                    <a:p>
                      <a:r>
                        <a:rPr lang="en-IN" dirty="0"/>
                        <a:t>Contains</a:t>
                      </a:r>
                    </a:p>
                  </a:txBody>
                  <a:tcPr/>
                </a:tc>
                <a:extLst>
                  <a:ext uri="{0D108BD9-81ED-4DB2-BD59-A6C34878D82A}">
                    <a16:rowId xmlns:a16="http://schemas.microsoft.com/office/drawing/2014/main" val="1310435036"/>
                  </a:ext>
                </a:extLst>
              </a:tr>
              <a:tr h="365464">
                <a:tc>
                  <a:txBody>
                    <a:bodyPr/>
                    <a:lstStyle/>
                    <a:p>
                      <a:r>
                        <a:rPr lang="en-IN" dirty="0"/>
                        <a:t>Decimal</a:t>
                      </a:r>
                    </a:p>
                  </a:txBody>
                  <a:tcPr/>
                </a:tc>
                <a:tc>
                  <a:txBody>
                    <a:bodyPr/>
                    <a:lstStyle/>
                    <a:p>
                      <a:r>
                        <a:rPr lang="en-IN" dirty="0"/>
                        <a:t>Hex</a:t>
                      </a:r>
                    </a:p>
                  </a:txBody>
                  <a:tcPr/>
                </a:tc>
                <a:tc>
                  <a:txBody>
                    <a:bodyPr/>
                    <a:lstStyle/>
                    <a:p>
                      <a:endParaRPr lang="en-IN"/>
                    </a:p>
                  </a:txBody>
                  <a:tcPr/>
                </a:tc>
                <a:extLst>
                  <a:ext uri="{0D108BD9-81ED-4DB2-BD59-A6C34878D82A}">
                    <a16:rowId xmlns:a16="http://schemas.microsoft.com/office/drawing/2014/main" val="703834923"/>
                  </a:ext>
                </a:extLst>
              </a:tr>
              <a:tr h="365464">
                <a:tc>
                  <a:txBody>
                    <a:bodyPr/>
                    <a:lstStyle/>
                    <a:p>
                      <a:r>
                        <a:rPr lang="en-IN" dirty="0"/>
                        <a:t>0-3</a:t>
                      </a:r>
                    </a:p>
                  </a:txBody>
                  <a:tcPr/>
                </a:tc>
                <a:tc>
                  <a:txBody>
                    <a:bodyPr/>
                    <a:lstStyle/>
                    <a:p>
                      <a:r>
                        <a:rPr lang="en-IN" dirty="0"/>
                        <a:t>00h-03h</a:t>
                      </a:r>
                    </a:p>
                  </a:txBody>
                  <a:tcPr/>
                </a:tc>
                <a:tc>
                  <a:txBody>
                    <a:bodyPr/>
                    <a:lstStyle/>
                    <a:p>
                      <a:r>
                        <a:rPr lang="en-IN" dirty="0"/>
                        <a:t>Serial number and OTP</a:t>
                      </a:r>
                    </a:p>
                  </a:txBody>
                  <a:tcPr/>
                </a:tc>
                <a:extLst>
                  <a:ext uri="{0D108BD9-81ED-4DB2-BD59-A6C34878D82A}">
                    <a16:rowId xmlns:a16="http://schemas.microsoft.com/office/drawing/2014/main" val="638621636"/>
                  </a:ext>
                </a:extLst>
              </a:tr>
              <a:tr h="639561">
                <a:tc>
                  <a:txBody>
                    <a:bodyPr/>
                    <a:lstStyle/>
                    <a:p>
                      <a:r>
                        <a:rPr lang="en-IN" dirty="0"/>
                        <a:t>4</a:t>
                      </a:r>
                    </a:p>
                  </a:txBody>
                  <a:tcPr/>
                </a:tc>
                <a:tc>
                  <a:txBody>
                    <a:bodyPr/>
                    <a:lstStyle/>
                    <a:p>
                      <a:r>
                        <a:rPr lang="en-IN" dirty="0"/>
                        <a:t>04h</a:t>
                      </a:r>
                    </a:p>
                  </a:txBody>
                  <a:tcPr/>
                </a:tc>
                <a:tc>
                  <a:txBody>
                    <a:bodyPr/>
                    <a:lstStyle/>
                    <a:p>
                      <a:r>
                        <a:rPr lang="en-IN" dirty="0"/>
                        <a:t>Application Tag (</a:t>
                      </a:r>
                      <a:r>
                        <a:rPr lang="en" sz="1800" kern="1200" dirty="0">
                          <a:solidFill>
                            <a:schemeClr val="dk1"/>
                          </a:solidFill>
                        </a:rPr>
                        <a:t>constant string specific to our application and ticket design)</a:t>
                      </a:r>
                      <a:endParaRPr lang="en-IN" dirty="0"/>
                    </a:p>
                  </a:txBody>
                  <a:tcPr/>
                </a:tc>
                <a:extLst>
                  <a:ext uri="{0D108BD9-81ED-4DB2-BD59-A6C34878D82A}">
                    <a16:rowId xmlns:a16="http://schemas.microsoft.com/office/drawing/2014/main" val="2936598984"/>
                  </a:ext>
                </a:extLst>
              </a:tr>
              <a:tr h="639561">
                <a:tc>
                  <a:txBody>
                    <a:bodyPr/>
                    <a:lstStyle/>
                    <a:p>
                      <a:r>
                        <a:rPr lang="en-IN" dirty="0"/>
                        <a:t>5</a:t>
                      </a:r>
                    </a:p>
                  </a:txBody>
                  <a:tcPr/>
                </a:tc>
                <a:tc>
                  <a:txBody>
                    <a:bodyPr/>
                    <a:lstStyle/>
                    <a:p>
                      <a:r>
                        <a:rPr lang="en-IN" dirty="0"/>
                        <a:t>05h</a:t>
                      </a:r>
                    </a:p>
                  </a:txBody>
                  <a:tcPr/>
                </a:tc>
                <a:tc>
                  <a:txBody>
                    <a:bodyPr/>
                    <a:lstStyle/>
                    <a:p>
                      <a:r>
                        <a:rPr lang="en-IN" dirty="0"/>
                        <a:t>Version (</a:t>
                      </a:r>
                      <a:r>
                        <a:rPr lang="en" sz="1800" kern="1200" dirty="0">
                          <a:solidFill>
                            <a:schemeClr val="dk1"/>
                          </a:solidFill>
                        </a:rPr>
                        <a:t>constant string specific to our application and ticket design)</a:t>
                      </a:r>
                      <a:endParaRPr lang="en-IN" dirty="0"/>
                    </a:p>
                  </a:txBody>
                  <a:tcPr/>
                </a:tc>
                <a:extLst>
                  <a:ext uri="{0D108BD9-81ED-4DB2-BD59-A6C34878D82A}">
                    <a16:rowId xmlns:a16="http://schemas.microsoft.com/office/drawing/2014/main" val="3455461785"/>
                  </a:ext>
                </a:extLst>
              </a:tr>
              <a:tr h="365464">
                <a:tc>
                  <a:txBody>
                    <a:bodyPr/>
                    <a:lstStyle/>
                    <a:p>
                      <a:r>
                        <a:rPr lang="en-IN" dirty="0"/>
                        <a:t>6</a:t>
                      </a:r>
                    </a:p>
                  </a:txBody>
                  <a:tcPr/>
                </a:tc>
                <a:tc>
                  <a:txBody>
                    <a:bodyPr/>
                    <a:lstStyle/>
                    <a:p>
                      <a:r>
                        <a:rPr lang="en-IN" dirty="0"/>
                        <a:t>06h</a:t>
                      </a:r>
                    </a:p>
                  </a:txBody>
                  <a:tcPr/>
                </a:tc>
                <a:tc>
                  <a:txBody>
                    <a:bodyPr/>
                    <a:lstStyle/>
                    <a:p>
                      <a:r>
                        <a:rPr lang="en-IN" dirty="0"/>
                        <a:t>Maximum counter value</a:t>
                      </a:r>
                    </a:p>
                  </a:txBody>
                  <a:tcPr/>
                </a:tc>
                <a:extLst>
                  <a:ext uri="{0D108BD9-81ED-4DB2-BD59-A6C34878D82A}">
                    <a16:rowId xmlns:a16="http://schemas.microsoft.com/office/drawing/2014/main" val="2158663885"/>
                  </a:ext>
                </a:extLst>
              </a:tr>
              <a:tr h="365464">
                <a:tc>
                  <a:txBody>
                    <a:bodyPr/>
                    <a:lstStyle/>
                    <a:p>
                      <a:r>
                        <a:rPr lang="en-IN" dirty="0"/>
                        <a:t>7</a:t>
                      </a:r>
                    </a:p>
                  </a:txBody>
                  <a:tcPr/>
                </a:tc>
                <a:tc>
                  <a:txBody>
                    <a:bodyPr/>
                    <a:lstStyle/>
                    <a:p>
                      <a:r>
                        <a:rPr lang="en-IN" dirty="0"/>
                        <a:t>07h</a:t>
                      </a:r>
                    </a:p>
                  </a:txBody>
                  <a:tcPr/>
                </a:tc>
                <a:tc>
                  <a:txBody>
                    <a:bodyPr/>
                    <a:lstStyle/>
                    <a:p>
                      <a:r>
                        <a:rPr lang="en-IN" dirty="0"/>
                        <a:t>InitialCounterState</a:t>
                      </a:r>
                    </a:p>
                  </a:txBody>
                  <a:tcPr/>
                </a:tc>
                <a:extLst>
                  <a:ext uri="{0D108BD9-81ED-4DB2-BD59-A6C34878D82A}">
                    <a16:rowId xmlns:a16="http://schemas.microsoft.com/office/drawing/2014/main" val="2411931567"/>
                  </a:ext>
                </a:extLst>
              </a:tr>
              <a:tr h="365464">
                <a:tc>
                  <a:txBody>
                    <a:bodyPr/>
                    <a:lstStyle/>
                    <a:p>
                      <a:r>
                        <a:rPr lang="en-IN" dirty="0"/>
                        <a:t>8</a:t>
                      </a:r>
                    </a:p>
                  </a:txBody>
                  <a:tcPr/>
                </a:tc>
                <a:tc>
                  <a:txBody>
                    <a:bodyPr/>
                    <a:lstStyle/>
                    <a:p>
                      <a:r>
                        <a:rPr lang="en-IN" dirty="0"/>
                        <a:t>08h</a:t>
                      </a:r>
                    </a:p>
                  </a:txBody>
                  <a:tcPr/>
                </a:tc>
                <a:tc>
                  <a:txBody>
                    <a:bodyPr/>
                    <a:lstStyle/>
                    <a:p>
                      <a:r>
                        <a:rPr lang="en-IN" dirty="0"/>
                        <a:t>Issue Date</a:t>
                      </a:r>
                    </a:p>
                  </a:txBody>
                  <a:tcPr/>
                </a:tc>
                <a:extLst>
                  <a:ext uri="{0D108BD9-81ED-4DB2-BD59-A6C34878D82A}">
                    <a16:rowId xmlns:a16="http://schemas.microsoft.com/office/drawing/2014/main" val="876197412"/>
                  </a:ext>
                </a:extLst>
              </a:tr>
              <a:tr h="639561">
                <a:tc>
                  <a:txBody>
                    <a:bodyPr/>
                    <a:lstStyle/>
                    <a:p>
                      <a:r>
                        <a:rPr lang="en-IN" dirty="0"/>
                        <a:t>9</a:t>
                      </a:r>
                    </a:p>
                  </a:txBody>
                  <a:tcPr/>
                </a:tc>
                <a:tc>
                  <a:txBody>
                    <a:bodyPr/>
                    <a:lstStyle/>
                    <a:p>
                      <a:r>
                        <a:rPr lang="en-IN" dirty="0"/>
                        <a:t>09h</a:t>
                      </a:r>
                    </a:p>
                  </a:txBody>
                  <a:tcPr/>
                </a:tc>
                <a:tc>
                  <a:txBody>
                    <a:bodyPr/>
                    <a:lstStyle/>
                    <a:p>
                      <a:r>
                        <a:rPr lang="en-IN" dirty="0"/>
                        <a:t>First Use(Timestamp when the ticket is used for first time)</a:t>
                      </a:r>
                    </a:p>
                  </a:txBody>
                  <a:tcPr/>
                </a:tc>
                <a:extLst>
                  <a:ext uri="{0D108BD9-81ED-4DB2-BD59-A6C34878D82A}">
                    <a16:rowId xmlns:a16="http://schemas.microsoft.com/office/drawing/2014/main" val="767712642"/>
                  </a:ext>
                </a:extLst>
              </a:tr>
              <a:tr h="365464">
                <a:tc>
                  <a:txBody>
                    <a:bodyPr/>
                    <a:lstStyle/>
                    <a:p>
                      <a:r>
                        <a:rPr lang="en-IN" dirty="0"/>
                        <a:t>10</a:t>
                      </a:r>
                    </a:p>
                  </a:txBody>
                  <a:tcPr/>
                </a:tc>
                <a:tc>
                  <a:txBody>
                    <a:bodyPr/>
                    <a:lstStyle/>
                    <a:p>
                      <a:r>
                        <a:rPr lang="en-IN" dirty="0"/>
                        <a:t>A</a:t>
                      </a:r>
                    </a:p>
                  </a:txBody>
                  <a:tcPr/>
                </a:tc>
                <a:tc>
                  <a:txBody>
                    <a:bodyPr/>
                    <a:lstStyle/>
                    <a:p>
                      <a:r>
                        <a:rPr lang="en-IN" dirty="0"/>
                        <a:t>HMAC from issue </a:t>
                      </a:r>
                    </a:p>
                  </a:txBody>
                  <a:tcPr/>
                </a:tc>
                <a:extLst>
                  <a:ext uri="{0D108BD9-81ED-4DB2-BD59-A6C34878D82A}">
                    <a16:rowId xmlns:a16="http://schemas.microsoft.com/office/drawing/2014/main" val="741480436"/>
                  </a:ext>
                </a:extLst>
              </a:tr>
              <a:tr h="365464">
                <a:tc>
                  <a:txBody>
                    <a:bodyPr/>
                    <a:lstStyle/>
                    <a:p>
                      <a:r>
                        <a:rPr lang="en-IN" dirty="0"/>
                        <a:t>11</a:t>
                      </a:r>
                    </a:p>
                  </a:txBody>
                  <a:tcPr/>
                </a:tc>
                <a:tc>
                  <a:txBody>
                    <a:bodyPr/>
                    <a:lstStyle/>
                    <a:p>
                      <a:r>
                        <a:rPr lang="en-IN" dirty="0"/>
                        <a:t>B</a:t>
                      </a:r>
                    </a:p>
                  </a:txBody>
                  <a:tcPr/>
                </a:tc>
                <a:tc>
                  <a:txBody>
                    <a:bodyPr/>
                    <a:lstStyle/>
                    <a:p>
                      <a:r>
                        <a:rPr lang="en-IN" dirty="0"/>
                        <a:t>HMAC from use</a:t>
                      </a:r>
                    </a:p>
                  </a:txBody>
                  <a:tcPr/>
                </a:tc>
                <a:extLst>
                  <a:ext uri="{0D108BD9-81ED-4DB2-BD59-A6C34878D82A}">
                    <a16:rowId xmlns:a16="http://schemas.microsoft.com/office/drawing/2014/main" val="2953722381"/>
                  </a:ext>
                </a:extLst>
              </a:tr>
              <a:tr h="365464">
                <a:tc>
                  <a:txBody>
                    <a:bodyPr/>
                    <a:lstStyle/>
                    <a:p>
                      <a:r>
                        <a:rPr lang="en-IN" dirty="0"/>
                        <a:t>41</a:t>
                      </a:r>
                    </a:p>
                  </a:txBody>
                  <a:tcPr/>
                </a:tc>
                <a:tc>
                  <a:txBody>
                    <a:bodyPr/>
                    <a:lstStyle/>
                    <a:p>
                      <a:r>
                        <a:rPr lang="en-IN" dirty="0"/>
                        <a:t>29h</a:t>
                      </a:r>
                    </a:p>
                  </a:txBody>
                  <a:tcPr/>
                </a:tc>
                <a:tc>
                  <a:txBody>
                    <a:bodyPr/>
                    <a:lstStyle/>
                    <a:p>
                      <a:r>
                        <a:rPr lang="en-IN" dirty="0"/>
                        <a:t>Counter used for rides</a:t>
                      </a:r>
                    </a:p>
                  </a:txBody>
                  <a:tcPr/>
                </a:tc>
                <a:extLst>
                  <a:ext uri="{0D108BD9-81ED-4DB2-BD59-A6C34878D82A}">
                    <a16:rowId xmlns:a16="http://schemas.microsoft.com/office/drawing/2014/main" val="2913720757"/>
                  </a:ext>
                </a:extLst>
              </a:tr>
              <a:tr h="365464">
                <a:tc>
                  <a:txBody>
                    <a:bodyPr/>
                    <a:lstStyle/>
                    <a:p>
                      <a:r>
                        <a:rPr lang="en-IN" dirty="0"/>
                        <a:t>42</a:t>
                      </a:r>
                    </a:p>
                  </a:txBody>
                  <a:tcPr/>
                </a:tc>
                <a:tc>
                  <a:txBody>
                    <a:bodyPr/>
                    <a:lstStyle/>
                    <a:p>
                      <a:r>
                        <a:rPr lang="en-IN" dirty="0"/>
                        <a:t>2Ah</a:t>
                      </a:r>
                    </a:p>
                  </a:txBody>
                  <a:tcPr/>
                </a:tc>
                <a:tc>
                  <a:txBody>
                    <a:bodyPr/>
                    <a:lstStyle/>
                    <a:p>
                      <a:r>
                        <a:rPr lang="en-IN" dirty="0"/>
                        <a:t>Authentication configuration (auth0 set from 06h)</a:t>
                      </a:r>
                    </a:p>
                  </a:txBody>
                  <a:tcPr/>
                </a:tc>
                <a:extLst>
                  <a:ext uri="{0D108BD9-81ED-4DB2-BD59-A6C34878D82A}">
                    <a16:rowId xmlns:a16="http://schemas.microsoft.com/office/drawing/2014/main" val="3310422566"/>
                  </a:ext>
                </a:extLst>
              </a:tr>
              <a:tr h="639561">
                <a:tc>
                  <a:txBody>
                    <a:bodyPr/>
                    <a:lstStyle/>
                    <a:p>
                      <a:r>
                        <a:rPr lang="en-IN" dirty="0"/>
                        <a:t>43</a:t>
                      </a:r>
                    </a:p>
                  </a:txBody>
                  <a:tcPr/>
                </a:tc>
                <a:tc>
                  <a:txBody>
                    <a:bodyPr/>
                    <a:lstStyle/>
                    <a:p>
                      <a:r>
                        <a:rPr lang="en-IN" dirty="0"/>
                        <a:t>2Bh</a:t>
                      </a:r>
                    </a:p>
                  </a:txBody>
                  <a:tcPr/>
                </a:tc>
                <a:tc>
                  <a:txBody>
                    <a:bodyPr/>
                    <a:lstStyle/>
                    <a:p>
                      <a:r>
                        <a:rPr lang="en-IN" dirty="0"/>
                        <a:t>Authentication configuration (auth1 set to 0 to restrict read and write access)</a:t>
                      </a:r>
                    </a:p>
                  </a:txBody>
                  <a:tcPr/>
                </a:tc>
                <a:extLst>
                  <a:ext uri="{0D108BD9-81ED-4DB2-BD59-A6C34878D82A}">
                    <a16:rowId xmlns:a16="http://schemas.microsoft.com/office/drawing/2014/main" val="4003370331"/>
                  </a:ext>
                </a:extLst>
              </a:tr>
              <a:tr h="365464">
                <a:tc>
                  <a:txBody>
                    <a:bodyPr/>
                    <a:lstStyle/>
                    <a:p>
                      <a:r>
                        <a:rPr lang="en-IN" dirty="0"/>
                        <a:t>44-47</a:t>
                      </a:r>
                    </a:p>
                  </a:txBody>
                  <a:tcPr/>
                </a:tc>
                <a:tc>
                  <a:txBody>
                    <a:bodyPr/>
                    <a:lstStyle/>
                    <a:p>
                      <a:r>
                        <a:rPr lang="en-IN" dirty="0"/>
                        <a:t>2Ch-2Fh</a:t>
                      </a:r>
                    </a:p>
                  </a:txBody>
                  <a:tcPr/>
                </a:tc>
                <a:tc>
                  <a:txBody>
                    <a:bodyPr/>
                    <a:lstStyle/>
                    <a:p>
                      <a:r>
                        <a:rPr lang="en-IN" dirty="0"/>
                        <a:t>Authentication Key</a:t>
                      </a:r>
                    </a:p>
                  </a:txBody>
                  <a:tcPr/>
                </a:tc>
                <a:extLst>
                  <a:ext uri="{0D108BD9-81ED-4DB2-BD59-A6C34878D82A}">
                    <a16:rowId xmlns:a16="http://schemas.microsoft.com/office/drawing/2014/main" val="2267913982"/>
                  </a:ext>
                </a:extLst>
              </a:tr>
            </a:tbl>
          </a:graphicData>
        </a:graphic>
      </p:graphicFrame>
    </p:spTree>
    <p:extLst>
      <p:ext uri="{BB962C8B-B14F-4D97-AF65-F5344CB8AC3E}">
        <p14:creationId xmlns:p14="http://schemas.microsoft.com/office/powerpoint/2010/main" val="245994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F8B4F-8D87-BC45-8B66-F7F4E8FBE733}"/>
              </a:ext>
            </a:extLst>
          </p:cNvPr>
          <p:cNvSpPr>
            <a:spLocks noGrp="1"/>
          </p:cNvSpPr>
          <p:nvPr>
            <p:ph type="title"/>
          </p:nvPr>
        </p:nvSpPr>
        <p:spPr>
          <a:xfrm>
            <a:off x="831850" y="1709739"/>
            <a:ext cx="10515600" cy="1007336"/>
          </a:xfrm>
        </p:spPr>
        <p:txBody>
          <a:bodyPr/>
          <a:lstStyle/>
          <a:p>
            <a:r>
              <a:rPr lang="en-US" dirty="0"/>
              <a:t>Implementation</a:t>
            </a:r>
            <a:endParaRPr lang="ru-RU" dirty="0"/>
          </a:p>
        </p:txBody>
      </p:sp>
    </p:spTree>
    <p:extLst>
      <p:ext uri="{BB962C8B-B14F-4D97-AF65-F5344CB8AC3E}">
        <p14:creationId xmlns:p14="http://schemas.microsoft.com/office/powerpoint/2010/main" val="366866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9B52C-016A-C546-8587-1C63B09939EF}"/>
              </a:ext>
            </a:extLst>
          </p:cNvPr>
          <p:cNvSpPr>
            <a:spLocks noGrp="1"/>
          </p:cNvSpPr>
          <p:nvPr>
            <p:ph type="title"/>
          </p:nvPr>
        </p:nvSpPr>
        <p:spPr/>
        <p:txBody>
          <a:bodyPr/>
          <a:lstStyle/>
          <a:p>
            <a:r>
              <a:rPr lang="en-US" dirty="0"/>
              <a:t>Issuing ticket</a:t>
            </a:r>
            <a:endParaRPr lang="ru-RU" dirty="0"/>
          </a:p>
        </p:txBody>
      </p:sp>
      <p:sp>
        <p:nvSpPr>
          <p:cNvPr id="3" name="Объект 2">
            <a:extLst>
              <a:ext uri="{FF2B5EF4-FFF2-40B4-BE49-F238E27FC236}">
                <a16:creationId xmlns:a16="http://schemas.microsoft.com/office/drawing/2014/main" id="{3CDE5FE3-E14B-D542-BDCF-0304D0F28BA1}"/>
              </a:ext>
            </a:extLst>
          </p:cNvPr>
          <p:cNvSpPr>
            <a:spLocks noGrp="1"/>
          </p:cNvSpPr>
          <p:nvPr>
            <p:ph idx="1"/>
          </p:nvPr>
        </p:nvSpPr>
        <p:spPr>
          <a:xfrm>
            <a:off x="459259" y="1676399"/>
            <a:ext cx="5636741" cy="4351338"/>
          </a:xfrm>
        </p:spPr>
        <p:txBody>
          <a:bodyPr/>
          <a:lstStyle/>
          <a:p>
            <a:pPr marL="0" indent="0" algn="just">
              <a:buNone/>
            </a:pPr>
            <a:r>
              <a:rPr lang="en-US" sz="2200" dirty="0">
                <a:latin typeface="+mj-lt"/>
                <a:cs typeface="Al Bayan Plain" pitchFamily="2" charset="-78"/>
              </a:rPr>
              <a:t>Ticket issuing is a complex operation which is usually done by </a:t>
            </a:r>
            <a:r>
              <a:rPr lang="en" sz="2200" dirty="0">
                <a:latin typeface="+mj-lt"/>
                <a:cs typeface="Al Bayan Plain" pitchFamily="2" charset="-78"/>
              </a:rPr>
              <a:t>trained staff or by placing the card into a writer device for some seconds, which reduces the risk of tearing. </a:t>
            </a:r>
          </a:p>
          <a:p>
            <a:pPr marL="0" indent="0" algn="just">
              <a:buNone/>
            </a:pPr>
            <a:r>
              <a:rPr lang="en" sz="2200" dirty="0">
                <a:latin typeface="+mj-lt"/>
                <a:cs typeface="Al Bayan Plain" pitchFamily="2" charset="-78"/>
              </a:rPr>
              <a:t>During issuing we: </a:t>
            </a:r>
          </a:p>
          <a:p>
            <a:pPr algn="just"/>
            <a:r>
              <a:rPr lang="en" sz="2200" dirty="0">
                <a:latin typeface="+mj-lt"/>
                <a:cs typeface="Al Bayan Plain" pitchFamily="2" charset="-78"/>
              </a:rPr>
              <a:t>Setting auth parameter</a:t>
            </a:r>
          </a:p>
          <a:p>
            <a:pPr algn="just"/>
            <a:r>
              <a:rPr lang="en" sz="2200" dirty="0">
                <a:latin typeface="+mj-lt"/>
                <a:cs typeface="Al Bayan Plain" pitchFamily="2" charset="-78"/>
              </a:rPr>
              <a:t>Computing and writing diversified key</a:t>
            </a:r>
          </a:p>
          <a:p>
            <a:pPr algn="just"/>
            <a:r>
              <a:rPr lang="en" sz="2200" dirty="0">
                <a:latin typeface="+mj-lt"/>
                <a:cs typeface="Al Bayan Plain" pitchFamily="2" charset="-78"/>
              </a:rPr>
              <a:t>Writing application tag, version number</a:t>
            </a:r>
          </a:p>
          <a:p>
            <a:pPr algn="just"/>
            <a:r>
              <a:rPr lang="en" sz="2200" dirty="0">
                <a:latin typeface="+mj-lt"/>
                <a:cs typeface="Al Bayan Plain" pitchFamily="2" charset="-78"/>
              </a:rPr>
              <a:t>Number of rides</a:t>
            </a:r>
          </a:p>
          <a:p>
            <a:pPr algn="just"/>
            <a:r>
              <a:rPr lang="en" sz="2200" dirty="0">
                <a:latin typeface="+mj-lt"/>
                <a:cs typeface="Al Bayan Plain" pitchFamily="2" charset="-78"/>
              </a:rPr>
              <a:t>Issue date</a:t>
            </a:r>
          </a:p>
          <a:p>
            <a:pPr algn="just"/>
            <a:r>
              <a:rPr lang="en" sz="2200" dirty="0">
                <a:latin typeface="+mj-lt"/>
                <a:cs typeface="Al Bayan Plain" pitchFamily="2" charset="-78"/>
              </a:rPr>
              <a:t>MAC</a:t>
            </a:r>
          </a:p>
          <a:p>
            <a:pPr marL="0" indent="0" algn="just">
              <a:buNone/>
            </a:pPr>
            <a:endParaRPr lang="en" sz="2200" dirty="0">
              <a:latin typeface="+mj-lt"/>
              <a:cs typeface="Al Bayan Plain" pitchFamily="2" charset="-78"/>
            </a:endParaRPr>
          </a:p>
          <a:p>
            <a:pPr marL="0" indent="0">
              <a:buNone/>
            </a:pPr>
            <a:endParaRPr lang="ru-RU" dirty="0"/>
          </a:p>
        </p:txBody>
      </p:sp>
      <p:pic>
        <p:nvPicPr>
          <p:cNvPr id="4098" name="Picture 2">
            <a:extLst>
              <a:ext uri="{FF2B5EF4-FFF2-40B4-BE49-F238E27FC236}">
                <a16:creationId xmlns:a16="http://schemas.microsoft.com/office/drawing/2014/main" id="{C5378BFE-A890-6149-BF46-D5C49E0F8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163" y="0"/>
            <a:ext cx="4084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9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BB491-E103-6848-80B5-FA5876DF9E95}"/>
              </a:ext>
            </a:extLst>
          </p:cNvPr>
          <p:cNvSpPr>
            <a:spLocks noGrp="1"/>
          </p:cNvSpPr>
          <p:nvPr>
            <p:ph type="title"/>
          </p:nvPr>
        </p:nvSpPr>
        <p:spPr>
          <a:xfrm>
            <a:off x="751702" y="265283"/>
            <a:ext cx="10515600" cy="1325563"/>
          </a:xfrm>
        </p:spPr>
        <p:txBody>
          <a:bodyPr/>
          <a:lstStyle/>
          <a:p>
            <a:r>
              <a:rPr lang="en-US" dirty="0"/>
              <a:t>Ticket validation</a:t>
            </a:r>
            <a:endParaRPr lang="ru-RU" dirty="0"/>
          </a:p>
        </p:txBody>
      </p:sp>
      <p:sp>
        <p:nvSpPr>
          <p:cNvPr id="3" name="Объект 2">
            <a:extLst>
              <a:ext uri="{FF2B5EF4-FFF2-40B4-BE49-F238E27FC236}">
                <a16:creationId xmlns:a16="http://schemas.microsoft.com/office/drawing/2014/main" id="{C20FD678-4B50-B54E-8602-E3E6883707D0}"/>
              </a:ext>
            </a:extLst>
          </p:cNvPr>
          <p:cNvSpPr>
            <a:spLocks noGrp="1"/>
          </p:cNvSpPr>
          <p:nvPr>
            <p:ph idx="1"/>
          </p:nvPr>
        </p:nvSpPr>
        <p:spPr>
          <a:xfrm>
            <a:off x="494269" y="1590846"/>
            <a:ext cx="5955957" cy="4389824"/>
          </a:xfrm>
        </p:spPr>
        <p:txBody>
          <a:bodyPr>
            <a:normAutofit/>
          </a:bodyPr>
          <a:lstStyle/>
          <a:p>
            <a:pPr marL="0" indent="0" algn="just">
              <a:buNone/>
            </a:pPr>
            <a:r>
              <a:rPr lang="en-US" sz="2200" dirty="0">
                <a:latin typeface="+mj-lt"/>
              </a:rPr>
              <a:t>Validation of the new card will require setting </a:t>
            </a:r>
            <a:r>
              <a:rPr lang="en-US" sz="2200" dirty="0" err="1">
                <a:latin typeface="+mj-lt"/>
              </a:rPr>
              <a:t>firstUse</a:t>
            </a:r>
            <a:r>
              <a:rPr lang="en-US" sz="2200" dirty="0">
                <a:latin typeface="+mj-lt"/>
              </a:rPr>
              <a:t> date</a:t>
            </a:r>
          </a:p>
          <a:p>
            <a:pPr marL="0" indent="0" algn="just">
              <a:buNone/>
            </a:pPr>
            <a:r>
              <a:rPr lang="en-US" sz="2200" dirty="0">
                <a:latin typeface="+mj-lt"/>
              </a:rPr>
              <a:t>Validation of the card that was used before includes reading the date from the card, checking if HMAC is correct and the ticket is still valid.</a:t>
            </a:r>
          </a:p>
          <a:p>
            <a:pPr marL="0" indent="0" algn="just">
              <a:buNone/>
            </a:pPr>
            <a:r>
              <a:rPr lang="en-US" sz="2200" dirty="0">
                <a:latin typeface="+mj-lt"/>
              </a:rPr>
              <a:t>If HMAC is incorrect, then the ticket is invalidated. </a:t>
            </a:r>
          </a:p>
          <a:p>
            <a:pPr marL="0" indent="0" algn="just">
              <a:buNone/>
            </a:pPr>
            <a:r>
              <a:rPr lang="en-US" sz="2200" dirty="0">
                <a:latin typeface="+mj-lt"/>
              </a:rPr>
              <a:t>If the number of rides is not enough or the ticket is outdated, then we issue new rides. </a:t>
            </a:r>
          </a:p>
          <a:p>
            <a:pPr marL="0" indent="0" algn="just">
              <a:buNone/>
            </a:pPr>
            <a:r>
              <a:rPr lang="en-US" sz="2200" dirty="0">
                <a:latin typeface="+mj-lt"/>
              </a:rPr>
              <a:t>After we tapped the card, we increment the counter.</a:t>
            </a:r>
          </a:p>
          <a:p>
            <a:pPr marL="0" indent="0" algn="just">
              <a:buNone/>
            </a:pPr>
            <a:r>
              <a:rPr lang="en-US" sz="2200" dirty="0">
                <a:latin typeface="+mj-lt"/>
              </a:rPr>
              <a:t>If tearing happens at any step, the user can retry. </a:t>
            </a:r>
          </a:p>
          <a:p>
            <a:pPr marL="0" indent="0" algn="just">
              <a:buNone/>
            </a:pPr>
            <a:endParaRPr lang="en-US" sz="2200" dirty="0">
              <a:latin typeface="+mj-lt"/>
            </a:endParaRPr>
          </a:p>
          <a:p>
            <a:pPr marL="0" indent="0" algn="just">
              <a:buNone/>
            </a:pPr>
            <a:endParaRPr lang="ru-RU" sz="2200" dirty="0">
              <a:latin typeface="+mj-lt"/>
            </a:endParaRPr>
          </a:p>
        </p:txBody>
      </p:sp>
      <p:pic>
        <p:nvPicPr>
          <p:cNvPr id="5132" name="Picture 12">
            <a:extLst>
              <a:ext uri="{FF2B5EF4-FFF2-40B4-BE49-F238E27FC236}">
                <a16:creationId xmlns:a16="http://schemas.microsoft.com/office/drawing/2014/main" id="{4F6FEF67-D167-BC49-9339-F308EA58F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818" y="265283"/>
            <a:ext cx="4506913" cy="64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5961B-1B9E-6746-8A04-EB0A662E803D}"/>
              </a:ext>
            </a:extLst>
          </p:cNvPr>
          <p:cNvSpPr>
            <a:spLocks noGrp="1"/>
          </p:cNvSpPr>
          <p:nvPr>
            <p:ph type="title"/>
          </p:nvPr>
        </p:nvSpPr>
        <p:spPr/>
        <p:txBody>
          <a:bodyPr/>
          <a:lstStyle/>
          <a:p>
            <a:r>
              <a:rPr lang="en-US" dirty="0"/>
              <a:t>Adding new rides</a:t>
            </a:r>
            <a:endParaRPr lang="ru-RU" dirty="0"/>
          </a:p>
        </p:txBody>
      </p:sp>
      <p:sp>
        <p:nvSpPr>
          <p:cNvPr id="3" name="Объект 2">
            <a:extLst>
              <a:ext uri="{FF2B5EF4-FFF2-40B4-BE49-F238E27FC236}">
                <a16:creationId xmlns:a16="http://schemas.microsoft.com/office/drawing/2014/main" id="{D0C891DB-7E92-8A48-BFE9-B45AEAC69975}"/>
              </a:ext>
            </a:extLst>
          </p:cNvPr>
          <p:cNvSpPr>
            <a:spLocks noGrp="1"/>
          </p:cNvSpPr>
          <p:nvPr>
            <p:ph idx="1"/>
          </p:nvPr>
        </p:nvSpPr>
        <p:spPr>
          <a:xfrm>
            <a:off x="838200" y="1825625"/>
            <a:ext cx="5257800" cy="4351338"/>
          </a:xfrm>
        </p:spPr>
        <p:txBody>
          <a:bodyPr>
            <a:normAutofit/>
          </a:bodyPr>
          <a:lstStyle/>
          <a:p>
            <a:pPr marL="0" indent="0">
              <a:buNone/>
            </a:pPr>
            <a:r>
              <a:rPr lang="en-US" sz="2200" dirty="0">
                <a:latin typeface="+mj-lt"/>
              </a:rPr>
              <a:t>If the ticket is not expired, we can add additional rides to it. </a:t>
            </a:r>
          </a:p>
          <a:p>
            <a:pPr marL="0" indent="0">
              <a:buNone/>
            </a:pPr>
            <a:r>
              <a:rPr lang="en-US" sz="2200" dirty="0">
                <a:latin typeface="+mj-lt"/>
              </a:rPr>
              <a:t>During this process we update page 6 – Number of maximum rides and then update MAC.  </a:t>
            </a:r>
            <a:endParaRPr lang="ru-RU" sz="2200" dirty="0">
              <a:latin typeface="+mj-lt"/>
            </a:endParaRPr>
          </a:p>
        </p:txBody>
      </p:sp>
      <p:pic>
        <p:nvPicPr>
          <p:cNvPr id="5" name="Рисунок 4">
            <a:extLst>
              <a:ext uri="{FF2B5EF4-FFF2-40B4-BE49-F238E27FC236}">
                <a16:creationId xmlns:a16="http://schemas.microsoft.com/office/drawing/2014/main" id="{BBAE579D-9D4E-B04F-BAE9-F81608D37C7F}"/>
              </a:ext>
            </a:extLst>
          </p:cNvPr>
          <p:cNvPicPr>
            <a:picLocks noChangeAspect="1"/>
          </p:cNvPicPr>
          <p:nvPr/>
        </p:nvPicPr>
        <p:blipFill>
          <a:blip r:embed="rId2"/>
          <a:stretch>
            <a:fillRect/>
          </a:stretch>
        </p:blipFill>
        <p:spPr>
          <a:xfrm>
            <a:off x="6367168" y="1446415"/>
            <a:ext cx="5443140" cy="4230370"/>
          </a:xfrm>
          <a:prstGeom prst="rect">
            <a:avLst/>
          </a:prstGeom>
        </p:spPr>
      </p:pic>
    </p:spTree>
    <p:extLst>
      <p:ext uri="{BB962C8B-B14F-4D97-AF65-F5344CB8AC3E}">
        <p14:creationId xmlns:p14="http://schemas.microsoft.com/office/powerpoint/2010/main" val="263421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2E2E7D-0476-524C-8AE1-6021519EBCDF}"/>
              </a:ext>
            </a:extLst>
          </p:cNvPr>
          <p:cNvSpPr>
            <a:spLocks noGrp="1"/>
          </p:cNvSpPr>
          <p:nvPr>
            <p:ph type="title"/>
          </p:nvPr>
        </p:nvSpPr>
        <p:spPr>
          <a:xfrm>
            <a:off x="831850" y="1709738"/>
            <a:ext cx="10515600" cy="928959"/>
          </a:xfrm>
        </p:spPr>
        <p:txBody>
          <a:bodyPr/>
          <a:lstStyle/>
          <a:p>
            <a:r>
              <a:rPr lang="en-US" dirty="0"/>
              <a:t>Security design</a:t>
            </a:r>
            <a:endParaRPr lang="ru-RU" dirty="0"/>
          </a:p>
        </p:txBody>
      </p:sp>
    </p:spTree>
    <p:extLst>
      <p:ext uri="{BB962C8B-B14F-4D97-AF65-F5344CB8AC3E}">
        <p14:creationId xmlns:p14="http://schemas.microsoft.com/office/powerpoint/2010/main" val="91530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4C7819-C67C-ED4E-840B-7D0FC7210D51}"/>
              </a:ext>
            </a:extLst>
          </p:cNvPr>
          <p:cNvSpPr>
            <a:spLocks noGrp="1"/>
          </p:cNvSpPr>
          <p:nvPr>
            <p:ph type="title"/>
          </p:nvPr>
        </p:nvSpPr>
        <p:spPr/>
        <p:txBody>
          <a:bodyPr/>
          <a:lstStyle/>
          <a:p>
            <a:r>
              <a:rPr lang="en-US" dirty="0"/>
              <a:t>Counterfeit tickets</a:t>
            </a:r>
            <a:endParaRPr lang="ru-RU" dirty="0"/>
          </a:p>
        </p:txBody>
      </p:sp>
      <p:sp>
        <p:nvSpPr>
          <p:cNvPr id="3" name="Объект 2">
            <a:extLst>
              <a:ext uri="{FF2B5EF4-FFF2-40B4-BE49-F238E27FC236}">
                <a16:creationId xmlns:a16="http://schemas.microsoft.com/office/drawing/2014/main" id="{E74D3BDB-7537-C549-9444-F6D54229380B}"/>
              </a:ext>
            </a:extLst>
          </p:cNvPr>
          <p:cNvSpPr>
            <a:spLocks noGrp="1"/>
          </p:cNvSpPr>
          <p:nvPr>
            <p:ph idx="1"/>
          </p:nvPr>
        </p:nvSpPr>
        <p:spPr/>
        <p:txBody>
          <a:bodyPr>
            <a:normAutofit/>
          </a:bodyPr>
          <a:lstStyle/>
          <a:p>
            <a:pPr marL="0" indent="0">
              <a:buNone/>
            </a:pPr>
            <a:r>
              <a:rPr lang="en" sz="2200" dirty="0">
                <a:latin typeface="+mj-lt"/>
              </a:rPr>
              <a:t>Mutual secret key authentication (pages 44-47) allows to check that the ticket is authentic.</a:t>
            </a:r>
          </a:p>
          <a:p>
            <a:pPr marL="0" indent="0">
              <a:buNone/>
            </a:pPr>
            <a:endParaRPr lang="en" sz="2200" dirty="0">
              <a:latin typeface="+mj-lt"/>
            </a:endParaRPr>
          </a:p>
          <a:p>
            <a:pPr marL="0" indent="0">
              <a:buNone/>
            </a:pPr>
            <a:r>
              <a:rPr lang="en" sz="2200" dirty="0">
                <a:latin typeface="+mj-lt"/>
              </a:rPr>
              <a:t>Setting authentication parameters:</a:t>
            </a:r>
          </a:p>
          <a:p>
            <a:pPr marL="457200" indent="-457200">
              <a:buAutoNum type="arabicPeriod"/>
            </a:pPr>
            <a:r>
              <a:rPr lang="en" sz="2200" dirty="0">
                <a:latin typeface="+mj-lt"/>
              </a:rPr>
              <a:t>AUTH1 (page 43, byte 0) – read and write operations are restricted</a:t>
            </a:r>
          </a:p>
          <a:p>
            <a:pPr marL="457200" indent="-457200">
              <a:buAutoNum type="arabicPeriod"/>
            </a:pPr>
            <a:r>
              <a:rPr lang="en" sz="2200" dirty="0">
                <a:latin typeface="+mj-lt"/>
              </a:rPr>
              <a:t>AUTH0 (page 42, byte 0) – contains the address of the page from which access rights defined in AUTH1 are applied. </a:t>
            </a:r>
          </a:p>
          <a:p>
            <a:pPr marL="0" indent="0">
              <a:buNone/>
            </a:pPr>
            <a:endParaRPr lang="en" sz="2200" dirty="0">
              <a:latin typeface="+mj-lt"/>
            </a:endParaRPr>
          </a:p>
          <a:p>
            <a:pPr marL="0" indent="0">
              <a:buNone/>
            </a:pPr>
            <a:endParaRPr lang="en" sz="2200" dirty="0">
              <a:latin typeface="+mj-lt"/>
            </a:endParaRPr>
          </a:p>
          <a:p>
            <a:pPr marL="0" indent="0">
              <a:buNone/>
            </a:pPr>
            <a:endParaRPr lang="ru-RU" sz="2200" dirty="0">
              <a:latin typeface="+mj-lt"/>
            </a:endParaRPr>
          </a:p>
        </p:txBody>
      </p:sp>
    </p:spTree>
    <p:extLst>
      <p:ext uri="{BB962C8B-B14F-4D97-AF65-F5344CB8AC3E}">
        <p14:creationId xmlns:p14="http://schemas.microsoft.com/office/powerpoint/2010/main" val="262494848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18914</TotalTime>
  <Words>792</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Тема Office</vt:lpstr>
      <vt:lpstr>NFC ticket design on MIFARE Ultralight C</vt:lpstr>
      <vt:lpstr>Memory layout</vt:lpstr>
      <vt:lpstr>PowerPoint Presentation</vt:lpstr>
      <vt:lpstr>Implementation</vt:lpstr>
      <vt:lpstr>Issuing ticket</vt:lpstr>
      <vt:lpstr>Ticket validation</vt:lpstr>
      <vt:lpstr>Adding new rides</vt:lpstr>
      <vt:lpstr>Security design</vt:lpstr>
      <vt:lpstr>Counterfeit tickets</vt:lpstr>
      <vt:lpstr>Key Diversification</vt:lpstr>
      <vt:lpstr>Man-in-the-Middle attack</vt:lpstr>
      <vt:lpstr>Rollback attack</vt:lpstr>
      <vt:lpstr>Tearing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 ticket design on MIFARE Ultralight C</dc:title>
  <dc:creator>Сафаргалиева Анастасия Ивановна</dc:creator>
  <cp:lastModifiedBy>Soumya Lekkala</cp:lastModifiedBy>
  <cp:revision>15</cp:revision>
  <dcterms:created xsi:type="dcterms:W3CDTF">2022-01-06T10:18:57Z</dcterms:created>
  <dcterms:modified xsi:type="dcterms:W3CDTF">2022-05-15T21:37:19Z</dcterms:modified>
</cp:coreProperties>
</file>