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000" y="684212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6268" y="4344230"/>
            <a:ext cx="5485500" cy="411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rIns="96625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Model: life expectancy = constant + (rate of change)*year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*model constants and coefficients change by gender and state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DC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H</a:t>
            </a:r>
            <a:r>
              <a:rPr lang="en"/>
              <a:t>ighest rate of change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Male slope - </a:t>
            </a:r>
            <a:r>
              <a:rPr lang="en" sz="1050">
                <a:highlight>
                  <a:srgbClr val="FFFFFF"/>
                </a:highlight>
              </a:rPr>
              <a:t>0.4698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Female slope - 0</a:t>
            </a:r>
            <a:r>
              <a:rPr lang="en" sz="1050">
                <a:highlight>
                  <a:srgbClr val="FFFFFF"/>
                </a:highlight>
              </a:rPr>
              <a:t>.2312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Males R2 - 0.8322 (worst R2)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Female R2 - 0.9234 (37th R2)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6 states changed clusters: Delaware, Michigan, Montana, Ohio, North Dakota, South Dakota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DC is the only one in the cluster #3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0    27.874953</a:t>
            </a:r>
            <a:br>
              <a:rPr lang="en" sz="1050">
                <a:highlight>
                  <a:srgbClr val="FFFFFF"/>
                </a:highlight>
              </a:rPr>
            </a:br>
            <a:r>
              <a:rPr lang="en" sz="1050">
                <a:highlight>
                  <a:srgbClr val="FFFFFF"/>
                </a:highlight>
              </a:rPr>
              <a:t>1    24.063638</a:t>
            </a:r>
            <a:br>
              <a:rPr lang="en" sz="1050">
                <a:highlight>
                  <a:srgbClr val="FFFFFF"/>
                </a:highlight>
              </a:rPr>
            </a:br>
            <a:r>
              <a:rPr lang="en" sz="1050">
                <a:highlight>
                  <a:srgbClr val="FFFFFF"/>
                </a:highlight>
              </a:rPr>
              <a:t>2    30.603017</a:t>
            </a:r>
            <a:br>
              <a:rPr lang="en" sz="1050">
                <a:highlight>
                  <a:srgbClr val="FFFFFF"/>
                </a:highlight>
              </a:rPr>
            </a:br>
            <a:r>
              <a:rPr lang="en" sz="1050">
                <a:highlight>
                  <a:srgbClr val="FFFFFF"/>
                </a:highlight>
              </a:rPr>
              <a:t>3    17.910000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000" y="684212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6268" y="4344230"/>
            <a:ext cx="5485500" cy="411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rIns="96625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Comments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Comments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Comments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Comments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Comments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Comments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159786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2914650"/>
            <a:ext cx="64007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4767287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874899" y="-1217525"/>
            <a:ext cx="339419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749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4767287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5463749" y="1371636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1272750" y="-609562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749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87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and Imag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501812" y="1583857"/>
            <a:ext cx="3810900" cy="313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2576" y="712599"/>
            <a:ext cx="4480499" cy="443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38100" lvl="0" marL="3429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176723" y="228987"/>
            <a:ext cx="27407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75"/>
            <a:ext cx="8229600" cy="339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749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4767287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87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4767287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722312" y="330518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22312" y="2180033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4767287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4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" lvl="1" marL="749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200154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" lvl="1" marL="749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767287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151333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1631154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749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32" y="1151333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32" y="163115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749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87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18" y="204786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04829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749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18" y="1076328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87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3600451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4025537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7287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75"/>
            <a:ext cx="8229600" cy="339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749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87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87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78583"/>
          <a:stretch/>
        </p:blipFill>
        <p:spPr>
          <a:xfrm>
            <a:off x="0" y="4068764"/>
            <a:ext cx="9144000" cy="11096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onder.cdc.gov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hdx.healthdata.org/us-data" TargetMode="External"/><Relationship Id="rId4" Type="http://schemas.openxmlformats.org/officeDocument/2006/relationships/hyperlink" Target="http://ghdx.healthdata.org/record/united-states-life-expectancy-estimates-county-1985-201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opulation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Relationship Id="rId4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cusp.nyu.edu/wp-content/themes/cusp/images/content/city.png" id="93" name="Shape 93"/>
          <p:cNvPicPr preferRelativeResize="0"/>
          <p:nvPr/>
        </p:nvPicPr>
        <p:blipFill rotWithShape="1">
          <a:blip r:embed="rId3">
            <a:alphaModFix/>
          </a:blip>
          <a:srcRect b="22738" l="0" r="0" t="0"/>
          <a:stretch/>
        </p:blipFill>
        <p:spPr>
          <a:xfrm>
            <a:off x="0" y="2732088"/>
            <a:ext cx="9162900" cy="24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762" y="256353"/>
            <a:ext cx="1380599" cy="10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4767287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6" name="Shape 96"/>
          <p:cNvSpPr txBox="1"/>
          <p:nvPr>
            <p:ph type="ctrTitle"/>
          </p:nvPr>
        </p:nvSpPr>
        <p:spPr>
          <a:xfrm>
            <a:off x="669450" y="1494482"/>
            <a:ext cx="76746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Making Big Data Personal:</a:t>
            </a:r>
            <a:br>
              <a:rPr b="1" i="0" lang="e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Predicting Life Expectancy in Real Time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268962" y="2624281"/>
            <a:ext cx="6526800" cy="9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Dahlin, Anastasia Shegay, Danny Fay, Kristi Korsberg</a:t>
            </a: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for Urban Science and Progress</a:t>
            </a: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York University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Methodology</a:t>
            </a:r>
          </a:p>
        </p:txBody>
      </p:sp>
      <p:sp>
        <p:nvSpPr>
          <p:cNvPr id="191" name="Shape 191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Shape 193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Shape 194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16300" y="1176725"/>
            <a:ext cx="73863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rtl="0">
              <a:lnSpc>
                <a:spcPct val="115000"/>
              </a:lnSpc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6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Identify obesity prevalence data and life expectancy data at the sub-national level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285750" rtl="0">
              <a:lnSpc>
                <a:spcPct val="115000"/>
              </a:lnSpc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6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Plot life expectancy data for males and females between 1985 and 2010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285750" rtl="0">
              <a:lnSpc>
                <a:spcPct val="115000"/>
              </a:lnSpc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6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Fit life expectancy growth trends with a linear model for each state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285750" rtl="0">
              <a:lnSpc>
                <a:spcPct val="115000"/>
              </a:lnSpc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6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Report results on state with highest growth rate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285750" rtl="0">
              <a:lnSpc>
                <a:spcPct val="115000"/>
              </a:lnSpc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6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Conduct cluster analysis between obesity prevalence and life expectancy growth trends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Data Challenges</a:t>
            </a:r>
          </a:p>
        </p:txBody>
      </p:sp>
      <p:sp>
        <p:nvSpPr>
          <p:cNvPr id="202" name="Shape 202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16300" y="1176725"/>
            <a:ext cx="7386300" cy="27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State-level life table data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■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Years 1949-1989 scanned as PDFS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■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Primary extrapolation data point used in population.io model not available in the state-level life table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No mortality data for physical activity, obesity, or traffic accidents at the state-level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■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Focus on obesity </a:t>
            </a:r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●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Use CDC cause of death data, pulling data where obesity is a risk factor (diabetes, cancer, and heart disease)</a:t>
            </a:r>
          </a:p>
          <a:p>
            <a:pPr indent="-342900" lvl="3" marL="1828800" rtl="0">
              <a:lnSpc>
                <a:spcPct val="115000"/>
              </a:lnSpc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●"/>
            </a:pPr>
            <a:r>
              <a:rPr b="1"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https://wonder.cdc.gov/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Data Sources</a:t>
            </a:r>
          </a:p>
        </p:txBody>
      </p:sp>
      <p:sp>
        <p:nvSpPr>
          <p:cNvPr id="213" name="Shape 213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Shape 215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Shape 216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616300" y="1176725"/>
            <a:ext cx="7386300" cy="27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Obesity prevalence from Global Burden of Disease estimates at county level, aggregated to state level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■"/>
            </a:pPr>
            <a:r>
              <a:rPr b="1" lang="en" sz="1800" u="sng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http://ghdx.healthdata.org/us-data</a:t>
            </a: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United States life expectancy from Global Burden of Disease estimates at county level, aggregated to state level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100000"/>
              <a:buFont typeface="Calibri"/>
              <a:buChar char="■"/>
            </a:pPr>
            <a:r>
              <a:rPr b="1"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http://ghdx.healthdata.org/record/united-states-life-expectancy-estimates-county-1985-2010</a:t>
            </a:r>
            <a:r>
              <a:rPr b="1" lang="en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Findings</a:t>
            </a:r>
          </a:p>
        </p:txBody>
      </p:sp>
      <p:sp>
        <p:nvSpPr>
          <p:cNvPr id="224" name="Shape 224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Shape 226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Shape 227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616300" y="1176725"/>
            <a:ext cx="7386300" cy="27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1" marL="285750" rtl="0">
              <a:lnSpc>
                <a:spcPct val="115000"/>
              </a:lnSpc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Linear model fits state life expectancy trends well for available data between 1985-2010 </a:t>
            </a:r>
          </a:p>
          <a:p>
            <a:pPr indent="-298450" lvl="1" marL="285750" rtl="0">
              <a:lnSpc>
                <a:spcPct val="115000"/>
              </a:lnSpc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Washington, D.C. exhibited highest rate of life expectancy increase between 1985 and 2010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■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Males in Washington, D.C experienced a drop in life expectancy between 1986-1998</a:t>
            </a:r>
          </a:p>
          <a:p>
            <a:pPr indent="-298450" lvl="1" marL="285750" rtl="0">
              <a:lnSpc>
                <a:spcPct val="115000"/>
              </a:lnSpc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Clustering comparison of state-level obesity and life expectancy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■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Some states with lowest increase of life expectancy have highest rates of obesity</a:t>
            </a:r>
          </a:p>
          <a:p>
            <a:pPr indent="-342900" lvl="3" marL="1828800" rtl="0">
              <a:lnSpc>
                <a:spcPct val="115000"/>
              </a:lnSpc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●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OK, AR, LA, MS, AL, TN, MO, OH, KY, WV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661975"/>
            <a:ext cx="85534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97025" y="363200"/>
            <a:ext cx="72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Life Expectancy Rate of Increase (1985-2010)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12762" l="46042" r="8932" t="34018"/>
          <a:stretch/>
        </p:blipFill>
        <p:spPr>
          <a:xfrm>
            <a:off x="772024" y="1232400"/>
            <a:ext cx="5033200" cy="31290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6330700" y="1306775"/>
            <a:ext cx="1931400" cy="99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BDC388"/>
                </a:solidFill>
              </a:rPr>
              <a:t>Light green</a:t>
            </a:r>
            <a:r>
              <a:rPr b="1" lang="en">
                <a:solidFill>
                  <a:srgbClr val="BDC388"/>
                </a:solidFill>
              </a:rPr>
              <a:t> = lowest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464648"/>
                </a:solidFill>
              </a:rPr>
              <a:t>Dark grey</a:t>
            </a:r>
            <a:r>
              <a:rPr b="1" lang="en">
                <a:solidFill>
                  <a:srgbClr val="464648"/>
                </a:solidFill>
              </a:rPr>
              <a:t> = low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9D9D9"/>
                </a:solidFill>
              </a:rPr>
              <a:t>White = high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6BA496"/>
                </a:solidFill>
              </a:rPr>
              <a:t>Teal</a:t>
            </a:r>
            <a:r>
              <a:rPr b="1" lang="en">
                <a:solidFill>
                  <a:srgbClr val="6BA496"/>
                </a:solidFill>
              </a:rPr>
              <a:t> = highest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268422" y="2108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Obesity Prevalence 2011</a:t>
            </a:r>
          </a:p>
        </p:txBody>
      </p:sp>
      <p:sp>
        <p:nvSpPr>
          <p:cNvPr id="252" name="Shape 252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Shape 254"/>
          <p:cNvCxnSpPr/>
          <p:nvPr/>
        </p:nvCxnSpPr>
        <p:spPr>
          <a:xfrm>
            <a:off x="291637" y="8636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creen Shot 2017-03-09 at 15.22.34.png" id="255" name="Shape 255"/>
          <p:cNvPicPr preferRelativeResize="0"/>
          <p:nvPr/>
        </p:nvPicPr>
        <p:blipFill rotWithShape="1">
          <a:blip r:embed="rId3">
            <a:alphaModFix/>
          </a:blip>
          <a:srcRect b="6854" l="42641" r="3328" t="47513"/>
          <a:stretch/>
        </p:blipFill>
        <p:spPr>
          <a:xfrm>
            <a:off x="929549" y="1127075"/>
            <a:ext cx="4089999" cy="317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5947525" y="1203275"/>
            <a:ext cx="1363500" cy="99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847F7F"/>
                </a:solidFill>
              </a:rPr>
              <a:t>Grey</a:t>
            </a:r>
            <a:r>
              <a:rPr b="1" lang="en">
                <a:solidFill>
                  <a:srgbClr val="847F7F"/>
                </a:solidFill>
              </a:rPr>
              <a:t> = lowest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CE08B"/>
                </a:solidFill>
              </a:rPr>
              <a:t>Yellow</a:t>
            </a:r>
            <a:r>
              <a:rPr b="1" lang="en">
                <a:solidFill>
                  <a:srgbClr val="FCE08B"/>
                </a:solidFill>
              </a:rPr>
              <a:t> = low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White = high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38887"/>
                </a:solidFill>
              </a:rPr>
              <a:t>Red</a:t>
            </a:r>
            <a:r>
              <a:rPr b="1" lang="en">
                <a:solidFill>
                  <a:srgbClr val="E38887"/>
                </a:solidFill>
              </a:rPr>
              <a:t> = highest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Challenges and lessons learned</a:t>
            </a:r>
          </a:p>
        </p:txBody>
      </p:sp>
      <p:sp>
        <p:nvSpPr>
          <p:cNvPr id="263" name="Shape 263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Shape 265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Shape 266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16300" y="1176725"/>
            <a:ext cx="73863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Data availability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Adopting existing methodology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Lack of domain expertise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Conflicting timelines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Client engagement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Next Steps</a:t>
            </a:r>
          </a:p>
        </p:txBody>
      </p:sp>
      <p:sp>
        <p:nvSpPr>
          <p:cNvPr id="274" name="Shape 274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Shape 276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Shape 277"/>
          <p:cNvSpPr/>
          <p:nvPr/>
        </p:nvSpPr>
        <p:spPr>
          <a:xfrm>
            <a:off x="533400" y="1153025"/>
            <a:ext cx="68580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311950" rIns="0" tIns="171450">
            <a:noAutofit/>
          </a:bodyPr>
          <a:lstStyle/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AutoNum type="arabicPeriod"/>
            </a:pPr>
            <a:r>
              <a:rPr b="1" lang="en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Improving the model/data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646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AutoNum type="arabicPeriod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Applying the insights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Next Steps</a:t>
            </a:r>
          </a:p>
        </p:txBody>
      </p:sp>
      <p:sp>
        <p:nvSpPr>
          <p:cNvPr id="284" name="Shape 284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Shape 286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Shape 287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616300" y="1176725"/>
            <a:ext cx="73863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Improving the model/data</a:t>
            </a:r>
          </a:p>
          <a:p>
            <a:pPr indent="-342900" lvl="2" marL="1371600" rtl="0"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■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Add data and domain expertise to improve life expectancy projections</a:t>
            </a:r>
          </a:p>
          <a:p>
            <a:pPr indent="-342900" lvl="2" marL="1371600" rtl="0"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■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Sub-national geographies</a:t>
            </a:r>
          </a:p>
          <a:p>
            <a:pPr indent="-342900" lvl="2" marL="1371600" rtl="0"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■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Update the model to be able to measure effect of various risk factors on LE, then add these as inputs to population.io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Motivation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Shape 107"/>
          <p:cNvSpPr/>
          <p:nvPr/>
        </p:nvSpPr>
        <p:spPr>
          <a:xfrm>
            <a:off x="651700" y="1173075"/>
            <a:ext cx="73494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24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Work with the World Population Project to create a more robust, granular life expectancy model for its beta website</a:t>
            </a:r>
            <a:r>
              <a:rPr b="1" lang="en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population.io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Next Steps</a:t>
            </a:r>
          </a:p>
        </p:txBody>
      </p:sp>
      <p:sp>
        <p:nvSpPr>
          <p:cNvPr id="295" name="Shape 295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Shape 297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Shape 298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16300" y="1176725"/>
            <a:ext cx="73863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Calibri"/>
              <a:buChar char="○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Applying the insights</a:t>
            </a:r>
          </a:p>
          <a:p>
            <a:pPr indent="-342900" lvl="2" marL="1371600" rtl="0"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■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Education &amp; behavior change</a:t>
            </a:r>
          </a:p>
          <a:p>
            <a:pPr indent="-342900" lvl="2" marL="1371600" rtl="0"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■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Policy implications</a:t>
            </a:r>
          </a:p>
          <a:p>
            <a:pPr indent="-342900" lvl="2" marL="1371600" rtl="0">
              <a:spcBef>
                <a:spcPts val="0"/>
              </a:spcBef>
              <a:buClr>
                <a:srgbClr val="464648"/>
              </a:buClr>
              <a:buSzPct val="100000"/>
              <a:buFont typeface="Calibri"/>
              <a:buChar char="■"/>
            </a:pPr>
            <a:r>
              <a:rPr b="1" lang="en" sz="1800">
                <a:solidFill>
                  <a:srgbClr val="464648"/>
                </a:solidFill>
                <a:latin typeface="Calibri"/>
                <a:ea typeface="Calibri"/>
                <a:cs typeface="Calibri"/>
                <a:sym typeface="Calibri"/>
              </a:rPr>
              <a:t>Business/technology use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cusp.nyu.edu/wp-content/themes/cusp/images/content/city.png" id="304" name="Shape 304"/>
          <p:cNvPicPr preferRelativeResize="0"/>
          <p:nvPr/>
        </p:nvPicPr>
        <p:blipFill rotWithShape="1">
          <a:blip r:embed="rId3">
            <a:alphaModFix/>
          </a:blip>
          <a:srcRect b="22738" l="0" r="0" t="0"/>
          <a:stretch/>
        </p:blipFill>
        <p:spPr>
          <a:xfrm>
            <a:off x="0" y="2732088"/>
            <a:ext cx="9162900" cy="24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762" y="256353"/>
            <a:ext cx="1380599" cy="10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>
            <p:ph idx="12" type="sldNum"/>
          </p:nvPr>
        </p:nvSpPr>
        <p:spPr>
          <a:xfrm>
            <a:off x="6553200" y="4767287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BBB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7" name="Shape 307"/>
          <p:cNvSpPr txBox="1"/>
          <p:nvPr>
            <p:ph type="ctrTitle"/>
          </p:nvPr>
        </p:nvSpPr>
        <p:spPr>
          <a:xfrm>
            <a:off x="669450" y="1494482"/>
            <a:ext cx="76746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Making Big Data Personal:</a:t>
            </a:r>
            <a:br>
              <a:rPr b="1" i="0" lang="e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Predicting Life Expectancy in Real Time</a:t>
            </a:r>
          </a:p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1268962" y="2624281"/>
            <a:ext cx="6526800" cy="9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Dahlin, Anastasia Shegay, Danny Fay, Kristi Korsberg</a:t>
            </a: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for Urban Science and Progress</a:t>
            </a: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York University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Initial </a:t>
            </a:r>
            <a:r>
              <a:rPr b="1" i="0" lang="en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</a:p>
        </p:txBody>
      </p:sp>
      <p:sp>
        <p:nvSpPr>
          <p:cNvPr id="114" name="Shape 114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616300" y="1176725"/>
            <a:ext cx="73863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Arial"/>
              <a:buChar char="○"/>
            </a:pPr>
            <a:r>
              <a:rPr b="1" lang="en" sz="1700">
                <a:solidFill>
                  <a:srgbClr val="464648"/>
                </a:solidFill>
              </a:rPr>
              <a:t>Use population.io’s national-level life expectancy model to calculate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sub-national life expectancy trends</a:t>
            </a:r>
            <a:r>
              <a:rPr b="1" lang="en" sz="1700">
                <a:solidFill>
                  <a:srgbClr val="464648"/>
                </a:solidFill>
              </a:rPr>
              <a:t>, incorporating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health risk factors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Initial </a:t>
            </a:r>
            <a:r>
              <a:rPr b="1" i="0" lang="en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</a:p>
        </p:txBody>
      </p:sp>
      <p:sp>
        <p:nvSpPr>
          <p:cNvPr id="125" name="Shape 125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Shape 127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616300" y="1176725"/>
            <a:ext cx="73863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Arial"/>
              <a:buChar char="○"/>
            </a:pPr>
            <a:r>
              <a:rPr b="1" lang="en" sz="1700">
                <a:solidFill>
                  <a:srgbClr val="464648"/>
                </a:solidFill>
              </a:rPr>
              <a:t>Use population.io’s national-level life expectancy model to calculate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sub-national life expectancy trends</a:t>
            </a:r>
            <a:r>
              <a:rPr b="1" lang="en" sz="1700">
                <a:solidFill>
                  <a:srgbClr val="464648"/>
                </a:solidFill>
              </a:rPr>
              <a:t>, incorporating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health risk factors 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lang="en" sz="1700">
                <a:solidFill>
                  <a:srgbClr val="464648"/>
                </a:solidFill>
              </a:rPr>
              <a:t>Understand existing methodology behind life expectancy calculations on the national level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Initial </a:t>
            </a:r>
            <a:r>
              <a:rPr b="1" i="0" lang="en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</a:p>
        </p:txBody>
      </p:sp>
      <p:sp>
        <p:nvSpPr>
          <p:cNvPr id="136" name="Shape 136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Shape 138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Shape 139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616300" y="1176725"/>
            <a:ext cx="73863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Arial"/>
              <a:buChar char="○"/>
            </a:pPr>
            <a:r>
              <a:rPr b="1" lang="en" sz="1700">
                <a:solidFill>
                  <a:srgbClr val="464648"/>
                </a:solidFill>
              </a:rPr>
              <a:t>Use population.io’s national-level life expectancy model to calculate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sub-national life expectancy trends</a:t>
            </a:r>
            <a:r>
              <a:rPr b="1" lang="en" sz="1700">
                <a:solidFill>
                  <a:srgbClr val="464648"/>
                </a:solidFill>
              </a:rPr>
              <a:t>, incorporating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health risk factors 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lang="en" sz="1700">
                <a:solidFill>
                  <a:srgbClr val="464648"/>
                </a:solidFill>
              </a:rPr>
              <a:t>Understand existing methodology behind life expectancy calculations on the national level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lang="en" sz="1700">
                <a:solidFill>
                  <a:srgbClr val="464648"/>
                </a:solidFill>
              </a:rPr>
              <a:t>Calculate life expectancy at subnational (state, county, city) level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Initial </a:t>
            </a:r>
            <a:r>
              <a:rPr b="1" i="0" lang="en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</a:p>
        </p:txBody>
      </p:sp>
      <p:sp>
        <p:nvSpPr>
          <p:cNvPr id="147" name="Shape 147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Shape 149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Shape 150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616300" y="1176725"/>
            <a:ext cx="73863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Arial"/>
              <a:buChar char="○"/>
            </a:pPr>
            <a:r>
              <a:rPr b="1" lang="en" sz="1700">
                <a:solidFill>
                  <a:srgbClr val="464648"/>
                </a:solidFill>
              </a:rPr>
              <a:t>Use population.io’s national-level life expectancy model to calculate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sub-national life expectancy trends</a:t>
            </a:r>
            <a:r>
              <a:rPr b="1" lang="en" sz="1700">
                <a:solidFill>
                  <a:srgbClr val="464648"/>
                </a:solidFill>
              </a:rPr>
              <a:t>, incorporating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health risk factors 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lang="en" sz="1700">
                <a:solidFill>
                  <a:srgbClr val="464648"/>
                </a:solidFill>
              </a:rPr>
              <a:t>Understand existing methodology behind life expectancy calculations on the national level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lang="en" sz="1700">
                <a:solidFill>
                  <a:srgbClr val="464648"/>
                </a:solidFill>
              </a:rPr>
              <a:t>Calculate life expectancy at subnational (state, county, city) level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Identify data on three </a:t>
            </a:r>
            <a:r>
              <a:rPr b="1" lang="en" sz="1700">
                <a:solidFill>
                  <a:srgbClr val="464648"/>
                </a:solidFill>
              </a:rPr>
              <a:t>risk factors: obesity, physical activity, and traffic accidents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Initial </a:t>
            </a:r>
            <a:r>
              <a:rPr b="1" i="0" lang="en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</a:p>
        </p:txBody>
      </p:sp>
      <p:sp>
        <p:nvSpPr>
          <p:cNvPr id="158" name="Shape 158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Shape 160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Shape 161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616300" y="1176725"/>
            <a:ext cx="73863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Arial"/>
              <a:buChar char="○"/>
            </a:pPr>
            <a:r>
              <a:rPr b="1" lang="en" sz="1700">
                <a:solidFill>
                  <a:srgbClr val="464648"/>
                </a:solidFill>
              </a:rPr>
              <a:t>Use population.io’s national-level life expectancy model to calculate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sub-national life expectancy trends</a:t>
            </a:r>
            <a:r>
              <a:rPr b="1" lang="en" sz="1700">
                <a:solidFill>
                  <a:srgbClr val="464648"/>
                </a:solidFill>
              </a:rPr>
              <a:t>, incorporating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health risk factors 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lang="en" sz="1700">
                <a:solidFill>
                  <a:srgbClr val="464648"/>
                </a:solidFill>
              </a:rPr>
              <a:t>Understand existing methodology behind life expectancy calculations on the national level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lang="en" sz="1700">
                <a:solidFill>
                  <a:srgbClr val="464648"/>
                </a:solidFill>
              </a:rPr>
              <a:t>Calculate life expectancy at subnational (state, county, city) level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Identify data on three </a:t>
            </a:r>
            <a:r>
              <a:rPr b="1" lang="en" sz="1700">
                <a:solidFill>
                  <a:srgbClr val="464648"/>
                </a:solidFill>
              </a:rPr>
              <a:t>risk factors: obesity, physical activity, and traffic accidents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Model effects of different health risk factors on life expectancy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Initial </a:t>
            </a:r>
            <a:r>
              <a:rPr b="1" i="0" lang="en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</a:p>
        </p:txBody>
      </p:sp>
      <p:sp>
        <p:nvSpPr>
          <p:cNvPr id="169" name="Shape 169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Shape 171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Shape 172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616300" y="1176725"/>
            <a:ext cx="73863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Arial"/>
              <a:buChar char="○"/>
            </a:pPr>
            <a:r>
              <a:rPr b="1" lang="en" sz="1700">
                <a:solidFill>
                  <a:srgbClr val="464648"/>
                </a:solidFill>
              </a:rPr>
              <a:t>Use population.io’s national-level life expectancy model to calculate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sub-national life expectancy trends</a:t>
            </a:r>
            <a:r>
              <a:rPr b="1" lang="en" sz="1700">
                <a:solidFill>
                  <a:srgbClr val="464648"/>
                </a:solidFill>
              </a:rPr>
              <a:t>, incorporating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health risk factors 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lang="en" sz="1700">
                <a:solidFill>
                  <a:srgbClr val="464648"/>
                </a:solidFill>
              </a:rPr>
              <a:t>Understand existing methodology behind life expectancy calculations on the national level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lang="en" sz="1700">
                <a:solidFill>
                  <a:srgbClr val="464648"/>
                </a:solidFill>
              </a:rPr>
              <a:t>Calculate life expectancy at subnational (state, county, city) level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Identify data on three </a:t>
            </a:r>
            <a:r>
              <a:rPr b="1" lang="en" sz="1700">
                <a:solidFill>
                  <a:srgbClr val="464648"/>
                </a:solidFill>
              </a:rPr>
              <a:t>risk factors: obesity, physical activity, and traffic accidents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Model effects of different health risk factors on life expectancy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Integrate into existing population/life expectancy data platform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97022" y="363211"/>
            <a:ext cx="64013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" sz="2700">
                <a:solidFill>
                  <a:schemeClr val="dk2"/>
                </a:solidFill>
              </a:rPr>
              <a:t>Revised</a:t>
            </a:r>
            <a:r>
              <a:rPr b="1" lang="en" sz="2700">
                <a:solidFill>
                  <a:schemeClr val="dk2"/>
                </a:solidFill>
              </a:rPr>
              <a:t> </a:t>
            </a:r>
            <a:r>
              <a:rPr b="1" i="0" lang="en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</a:p>
        </p:txBody>
      </p:sp>
      <p:sp>
        <p:nvSpPr>
          <p:cNvPr id="180" name="Shape 180"/>
          <p:cNvSpPr/>
          <p:nvPr/>
        </p:nvSpPr>
        <p:spPr>
          <a:xfrm>
            <a:off x="1036490" y="1410201"/>
            <a:ext cx="58215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349250" lvl="1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93958" y="1410201"/>
            <a:ext cx="6858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9050">
            <a:noAutofit/>
          </a:bodyPr>
          <a:lstStyle/>
          <a:p>
            <a:pPr indent="-139700" lvl="1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Shape 182"/>
          <p:cNvCxnSpPr/>
          <p:nvPr/>
        </p:nvCxnSpPr>
        <p:spPr>
          <a:xfrm>
            <a:off x="520237" y="1016049"/>
            <a:ext cx="7591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Shape 183"/>
          <p:cNvSpPr/>
          <p:nvPr/>
        </p:nvSpPr>
        <p:spPr>
          <a:xfrm>
            <a:off x="533400" y="1556050"/>
            <a:ext cx="6858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11950" rIns="0" tIns="171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16300" y="1176725"/>
            <a:ext cx="73863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8"/>
              </a:buClr>
              <a:buSzPct val="100000"/>
              <a:buFont typeface="Arial"/>
              <a:buChar char="○"/>
            </a:pPr>
            <a:r>
              <a:rPr b="1" lang="en" sz="1700">
                <a:solidFill>
                  <a:srgbClr val="464648"/>
                </a:solidFill>
              </a:rPr>
              <a:t>Use population.io’s national-level life expectancy model to calculate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sub-national life expectancy trends</a:t>
            </a:r>
            <a:r>
              <a:rPr b="1" lang="en" sz="1700">
                <a:solidFill>
                  <a:srgbClr val="464648"/>
                </a:solidFill>
              </a:rPr>
              <a:t>, incorporating </a:t>
            </a: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health risk factors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64648"/>
              </a:solidFill>
            </a:endParaRP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lang="en" sz="1700">
                <a:solidFill>
                  <a:srgbClr val="464648"/>
                </a:solidFill>
              </a:rPr>
              <a:t>Understand existing methodology behind life expectancy calculations on the national level</a:t>
            </a:r>
          </a:p>
          <a:p>
            <a:pPr indent="-336550" lvl="2" marL="1371600" rtl="0">
              <a:spcBef>
                <a:spcPts val="0"/>
              </a:spcBef>
              <a:buClr>
                <a:srgbClr val="980000"/>
              </a:buClr>
              <a:buSzPct val="100000"/>
              <a:buChar char="■"/>
            </a:pPr>
            <a:r>
              <a:rPr b="1" lang="en" sz="1700">
                <a:solidFill>
                  <a:srgbClr val="980000"/>
                </a:solidFill>
              </a:rPr>
              <a:t>Calculate life expectancy at state level</a:t>
            </a:r>
          </a:p>
          <a:p>
            <a:pPr indent="-336550" lvl="2" marL="1371600" rtl="0">
              <a:spcBef>
                <a:spcPts val="0"/>
              </a:spcBef>
              <a:buClr>
                <a:srgbClr val="980000"/>
              </a:buClr>
              <a:buSzPct val="100000"/>
              <a:buChar char="■"/>
            </a:pPr>
            <a:r>
              <a:rPr b="1" i="0" lang="en" sz="17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Identify data on </a:t>
            </a:r>
            <a:r>
              <a:rPr b="1" lang="en" sz="1700">
                <a:solidFill>
                  <a:srgbClr val="980000"/>
                </a:solidFill>
              </a:rPr>
              <a:t>a single</a:t>
            </a:r>
            <a:r>
              <a:rPr b="1" i="0" lang="en" sz="17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700">
                <a:solidFill>
                  <a:srgbClr val="980000"/>
                </a:solidFill>
              </a:rPr>
              <a:t>risk factor: obesity</a:t>
            </a:r>
          </a:p>
          <a:p>
            <a:pPr indent="-336550" lvl="2" marL="1371600" rtl="0">
              <a:spcBef>
                <a:spcPts val="0"/>
              </a:spcBef>
              <a:buClr>
                <a:srgbClr val="464648"/>
              </a:buClr>
              <a:buSzPct val="100000"/>
              <a:buChar char="■"/>
            </a:pPr>
            <a:r>
              <a:rPr b="1" i="0" lang="en" sz="1700" u="none" cap="none" strike="noStrike">
                <a:solidFill>
                  <a:srgbClr val="464648"/>
                </a:solidFill>
                <a:latin typeface="Arial"/>
                <a:ea typeface="Arial"/>
                <a:cs typeface="Arial"/>
                <a:sym typeface="Arial"/>
              </a:rPr>
              <a:t>Model effects of different health risk factors on life expectancy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