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9" r:id="rId17"/>
    <p:sldId id="281" r:id="rId18"/>
    <p:sldId id="312" r:id="rId19"/>
    <p:sldId id="283" r:id="rId20"/>
    <p:sldId id="285" r:id="rId21"/>
    <p:sldId id="286" r:id="rId22"/>
    <p:sldId id="294" r:id="rId23"/>
    <p:sldId id="295" r:id="rId24"/>
    <p:sldId id="313" r:id="rId25"/>
    <p:sldId id="314" r:id="rId26"/>
    <p:sldId id="296" r:id="rId27"/>
    <p:sldId id="298" r:id="rId28"/>
    <p:sldId id="299" r:id="rId29"/>
    <p:sldId id="302" r:id="rId30"/>
    <p:sldId id="303" r:id="rId31"/>
    <p:sldId id="305" r:id="rId32"/>
    <p:sldId id="306" r:id="rId33"/>
    <p:sldId id="307" r:id="rId34"/>
    <p:sldId id="326" r:id="rId35"/>
    <p:sldId id="308" r:id="rId36"/>
    <p:sldId id="309" r:id="rId37"/>
    <p:sldId id="310" r:id="rId38"/>
    <p:sldId id="311" r:id="rId39"/>
    <p:sldId id="315" r:id="rId40"/>
    <p:sldId id="316" r:id="rId41"/>
    <p:sldId id="318" r:id="rId42"/>
    <p:sldId id="319" r:id="rId43"/>
    <p:sldId id="321" r:id="rId44"/>
    <p:sldId id="324" r:id="rId45"/>
    <p:sldId id="323" r:id="rId46"/>
    <p:sldId id="325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3DB0-16A6-424F-B1A2-C45F339365B0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1B566-0FDE-452A-9735-281B715E5C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C48B5-0532-4529-ADA5-2BA34458B899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51A1C-1795-454E-AF4E-E05B967769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73785-5118-41EE-AC1C-9881B4438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272F-9FDC-40F3-BEFB-ADBACEF62499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A19D-71D6-46D4-84DE-EFC4C1E877D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ks.r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Миграция населения: понятие, статистика и данные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4005064"/>
            <a:ext cx="3416424" cy="13430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Мкртчян Н.В., в.н.с. Института демографии НИУ ВШЭ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 txBox="1">
            <a:spLocks noGrp="1"/>
          </p:cNvSpPr>
          <p:nvPr/>
        </p:nvSpPr>
        <p:spPr bwMode="auto">
          <a:xfrm>
            <a:off x="6251575" y="6556375"/>
            <a:ext cx="5889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37CDEF6E-079D-458E-9622-9E54D776B497}" type="slidenum">
              <a:rPr lang="ru-RU" sz="1100">
                <a:solidFill>
                  <a:schemeClr val="tx2"/>
                </a:solidFill>
                <a:latin typeface="Trebuchet MS" pitchFamily="34" charset="0"/>
              </a:rPr>
              <a:pPr algn="r"/>
              <a:t>10</a:t>
            </a:fld>
            <a:endParaRPr lang="ru-RU" sz="110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147" name="Oval 5"/>
          <p:cNvSpPr>
            <a:spLocks noChangeArrowheads="1"/>
          </p:cNvSpPr>
          <p:nvPr/>
        </p:nvSpPr>
        <p:spPr bwMode="auto">
          <a:xfrm>
            <a:off x="1908175" y="908050"/>
            <a:ext cx="5113338" cy="4608513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Trebuchet MS" pitchFamily="34" charset="0"/>
            </a:endParaRPr>
          </a:p>
        </p:txBody>
      </p:sp>
      <p:sp>
        <p:nvSpPr>
          <p:cNvPr id="6148" name="AutoShape 9"/>
          <p:cNvSpPr>
            <a:spLocks noChangeArrowheads="1"/>
          </p:cNvSpPr>
          <p:nvPr/>
        </p:nvSpPr>
        <p:spPr bwMode="auto">
          <a:xfrm>
            <a:off x="1116013" y="3860800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Trebuchet MS" pitchFamily="34" charset="0"/>
            </a:endParaRPr>
          </a:p>
        </p:txBody>
      </p:sp>
      <p:sp>
        <p:nvSpPr>
          <p:cNvPr id="6149" name="AutoShape 10"/>
          <p:cNvSpPr>
            <a:spLocks noChangeArrowheads="1"/>
          </p:cNvSpPr>
          <p:nvPr/>
        </p:nvSpPr>
        <p:spPr bwMode="auto">
          <a:xfrm>
            <a:off x="7020272" y="3717032"/>
            <a:ext cx="792162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Trebuchet MS" pitchFamily="34" charset="0"/>
            </a:endParaRPr>
          </a:p>
        </p:txBody>
      </p: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1042988" y="3357563"/>
            <a:ext cx="865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Trebuchet MS" pitchFamily="34" charset="0"/>
              </a:rPr>
              <a:t>поток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7020272" y="3284538"/>
            <a:ext cx="86409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>
                <a:latin typeface="Trebuchet MS" pitchFamily="34" charset="0"/>
              </a:rPr>
              <a:t>поток</a:t>
            </a:r>
          </a:p>
        </p:txBody>
      </p:sp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3276600" y="2852738"/>
            <a:ext cx="2303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>
                <a:latin typeface="Trebuchet MS" pitchFamily="34" charset="0"/>
              </a:rPr>
              <a:t>Контингент мигрантов 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auto">
          <a:xfrm>
            <a:off x="3203575" y="2060575"/>
            <a:ext cx="324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i="1">
                <a:solidFill>
                  <a:srgbClr val="CC0000"/>
                </a:solidFill>
                <a:latin typeface="Trebuchet MS" pitchFamily="34" charset="0"/>
              </a:rPr>
              <a:t>Население страны </a:t>
            </a:r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447675" y="255588"/>
            <a:ext cx="439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/>
              <a:t>Потоки и контингенты мигрантов</a:t>
            </a:r>
          </a:p>
        </p:txBody>
      </p:sp>
      <p:sp>
        <p:nvSpPr>
          <p:cNvPr id="6155" name="Text Box 17"/>
          <p:cNvSpPr txBox="1">
            <a:spLocks noChangeArrowheads="1"/>
          </p:cNvSpPr>
          <p:nvPr/>
        </p:nvSpPr>
        <p:spPr bwMode="auto">
          <a:xfrm>
            <a:off x="179388" y="5805488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Данные по потокам за несколько лет можно складывать, </a:t>
            </a:r>
          </a:p>
          <a:p>
            <a:r>
              <a:rPr lang="ru-RU" sz="2400" b="1"/>
              <a:t>а по контингентам - нет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5 </a:t>
            </a:r>
            <a:r>
              <a:rPr lang="ru-RU" sz="4000" smtClean="0"/>
              <a:t>концептуальных понятий международной миграции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03213" y="1574800"/>
            <a:ext cx="5853112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3600"/>
              <a:t>Гражданство.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3600"/>
              <a:t>Место жительства.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3600"/>
              <a:t>Фактор времени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3600"/>
              <a:t>Цель пребывания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3600"/>
              <a:t>Место рождения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Определение мигранта в международной статистике по критерию времени: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477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000" b="1" dirty="0"/>
              <a:t>«не мигранты»</a:t>
            </a:r>
            <a:r>
              <a:rPr lang="ru-RU" sz="2000" dirty="0"/>
              <a:t> (визитеры) - те, кто едут на срок менее 3 месяцев</a:t>
            </a:r>
          </a:p>
          <a:p>
            <a:pPr marL="342900" indent="-342900">
              <a:buFontTx/>
              <a:buAutoNum type="arabicPeriod"/>
            </a:pPr>
            <a:r>
              <a:rPr lang="ru-RU" sz="2000" b="1" dirty="0"/>
              <a:t>Краткосрочные мигранты</a:t>
            </a:r>
            <a:r>
              <a:rPr lang="ru-RU" sz="2000" dirty="0"/>
              <a:t> – на срок от 3 до 12 месяцев</a:t>
            </a:r>
          </a:p>
          <a:p>
            <a:pPr marL="342900" indent="-342900"/>
            <a:r>
              <a:rPr lang="ru-RU" sz="2000" dirty="0"/>
              <a:t>3. </a:t>
            </a:r>
            <a:r>
              <a:rPr lang="ru-RU" sz="2000" b="1" dirty="0"/>
              <a:t>Долгосрочные мигранты</a:t>
            </a:r>
            <a:r>
              <a:rPr lang="ru-RU" sz="2000" dirty="0"/>
              <a:t> - </a:t>
            </a:r>
            <a:r>
              <a:rPr lang="ru-RU" sz="2000" b="1" i="1" dirty="0"/>
              <a:t>лица, которые переезжают в страну, не являющуюся страной его обычного проживания на период не менее 12 месяцев; таким образом, страна,   в которую   он приехал, становится  местом его постоянного (обычного)  жительства. </a:t>
            </a:r>
          </a:p>
          <a:p>
            <a:pPr marL="342900" indent="-342900"/>
            <a:r>
              <a:rPr lang="ru-RU" sz="2000" dirty="0"/>
              <a:t>Т.е. выполняются три  условия -  </a:t>
            </a:r>
          </a:p>
          <a:p>
            <a:pPr marL="342900" indent="-342900"/>
            <a:r>
              <a:rPr lang="ru-RU" sz="2000" i="1" dirty="0"/>
              <a:t>переезд границы, </a:t>
            </a:r>
          </a:p>
          <a:p>
            <a:pPr marL="342900" indent="-342900"/>
            <a:r>
              <a:rPr lang="ru-RU" sz="2000" i="1" dirty="0"/>
              <a:t>смена  страны  постоянного проживания  и </a:t>
            </a:r>
          </a:p>
          <a:p>
            <a:pPr marL="342900" indent="-342900"/>
            <a:r>
              <a:rPr lang="ru-RU" sz="2000" i="1" dirty="0"/>
              <a:t>длительное  пребывание в новом месте (или наличие  таких намерений)</a:t>
            </a:r>
            <a:r>
              <a:rPr lang="ru-RU" sz="2000" dirty="0"/>
              <a:t> </a:t>
            </a:r>
          </a:p>
          <a:p>
            <a:pPr marL="342900" indent="-342900"/>
            <a:endParaRPr lang="ru-RU" sz="2000" dirty="0"/>
          </a:p>
          <a:p>
            <a:pPr marL="342900" indent="-342900"/>
            <a:r>
              <a:rPr lang="ru-RU" sz="2000" dirty="0"/>
              <a:t>В </a:t>
            </a:r>
            <a:r>
              <a:rPr lang="ru-RU" sz="2000" b="1" dirty="0"/>
              <a:t>баланс населения</a:t>
            </a:r>
            <a:r>
              <a:rPr lang="ru-RU" sz="2000" dirty="0"/>
              <a:t> включены ИМЕННО долговременные мигранты</a:t>
            </a:r>
          </a:p>
          <a:p>
            <a:pPr marL="342900" indent="-342900"/>
            <a:endParaRPr lang="ru-RU" dirty="0"/>
          </a:p>
          <a:p>
            <a:pPr marL="342900" indent="-342900"/>
            <a:r>
              <a:rPr lang="fr-CH" sz="2800" dirty="0"/>
              <a:t>P </a:t>
            </a:r>
            <a:r>
              <a:rPr lang="fr-CH" sz="2000" dirty="0"/>
              <a:t>t+1</a:t>
            </a:r>
            <a:r>
              <a:rPr lang="fr-CH" sz="2800" dirty="0"/>
              <a:t>= Pt + B - D + I – E</a:t>
            </a:r>
            <a:endParaRPr lang="ru-RU" sz="2800" dirty="0"/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2" pitchFamily="18" charset="2"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dirty="0" smtClean="0"/>
              <a:t>Виды статистики </a:t>
            </a:r>
            <a:r>
              <a:rPr lang="ru-RU" sz="4000" b="1" dirty="0" smtClean="0"/>
              <a:t>миграции, основные</a:t>
            </a:r>
            <a:endParaRPr lang="ru-RU" sz="4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362950" cy="4852988"/>
          </a:xfrm>
        </p:spPr>
        <p:txBody>
          <a:bodyPr/>
          <a:lstStyle/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На постоянное жительство </a:t>
            </a:r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Трудовая (в страну и за рубеж)</a:t>
            </a:r>
            <a:endParaRPr lang="en-US" sz="2400" dirty="0" smtClean="0"/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Вынужденная </a:t>
            </a:r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Статистика </a:t>
            </a:r>
            <a:r>
              <a:rPr lang="ru-RU" sz="2400" dirty="0" smtClean="0"/>
              <a:t>пограничного контроля </a:t>
            </a:r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Данные </a:t>
            </a:r>
            <a:r>
              <a:rPr lang="ru-RU" sz="2400" dirty="0" smtClean="0"/>
              <a:t>о предоставлении иностранцам того или иного статуса: в том числе - статистика  различных разрешений на жительство и пребывание</a:t>
            </a:r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Приобретение гражданства </a:t>
            </a:r>
          </a:p>
          <a:p>
            <a:pPr eaLnBrk="1" fontAlgn="b" hangingPunct="1">
              <a:lnSpc>
                <a:spcPct val="80000"/>
              </a:lnSpc>
            </a:pPr>
            <a:r>
              <a:rPr lang="ru-RU" sz="2400" dirty="0" smtClean="0"/>
              <a:t>Визовая </a:t>
            </a:r>
            <a:r>
              <a:rPr lang="ru-RU" sz="2400" dirty="0" smtClean="0"/>
              <a:t>статистика и </a:t>
            </a:r>
            <a:r>
              <a:rPr lang="ru-RU" sz="2400" dirty="0" smtClean="0"/>
              <a:t>др.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8143" cy="908720"/>
          </a:xfrm>
        </p:spPr>
        <p:txBody>
          <a:bodyPr/>
          <a:lstStyle/>
          <a:p>
            <a:pPr eaLnBrk="1" hangingPunct="1"/>
            <a:r>
              <a:rPr lang="ru-RU" dirty="0" smtClean="0"/>
              <a:t>Переписи населения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836712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2400" dirty="0"/>
              <a:t>Наиболее </a:t>
            </a:r>
            <a:r>
              <a:rPr lang="ru-RU" sz="2400" noProof="1"/>
              <a:t>распространенный </a:t>
            </a:r>
            <a:r>
              <a:rPr lang="ru-RU" sz="2400" noProof="1"/>
              <a:t>источник </a:t>
            </a:r>
            <a:r>
              <a:rPr lang="ru-RU" sz="2400" noProof="1" smtClean="0"/>
              <a:t>информации, </a:t>
            </a:r>
            <a:r>
              <a:rPr lang="ru-RU" sz="2000" noProof="1" smtClean="0"/>
              <a:t>п</a:t>
            </a:r>
            <a:r>
              <a:rPr lang="ru-RU" sz="2000" dirty="0" err="1" smtClean="0"/>
              <a:t>реимущественно</a:t>
            </a:r>
            <a:r>
              <a:rPr lang="ru-RU" sz="2000" dirty="0" smtClean="0"/>
              <a:t> </a:t>
            </a:r>
            <a:r>
              <a:rPr lang="ru-RU" sz="2000" dirty="0"/>
              <a:t>о контингентах мигрантов (родившиеся за рубежом, иностранцы, а также лица, отсутствующие в стране и пр.). </a:t>
            </a:r>
          </a:p>
          <a:p>
            <a:pPr marL="342900" indent="-342900"/>
            <a:endParaRPr lang="ru-RU" sz="2000" dirty="0"/>
          </a:p>
          <a:p>
            <a:pPr marL="342900" indent="-342900"/>
            <a:r>
              <a:rPr lang="ru-RU" sz="2400" noProof="1" smtClean="0"/>
              <a:t>Важнейшее </a:t>
            </a:r>
            <a:r>
              <a:rPr lang="ru-RU" sz="2400" noProof="1"/>
              <a:t>преимущество – всеохватность</a:t>
            </a:r>
            <a:r>
              <a:rPr lang="ru-RU" sz="2400" dirty="0"/>
              <a:t>, однородность данных.</a:t>
            </a:r>
          </a:p>
          <a:p>
            <a:pPr marL="342900" indent="-342900"/>
            <a:endParaRPr lang="ru-RU" sz="2400" noProof="1"/>
          </a:p>
          <a:p>
            <a:pPr marL="342900" indent="-342900"/>
            <a:r>
              <a:rPr lang="ru-RU" sz="2400" dirty="0" smtClean="0"/>
              <a:t>Недостатки </a:t>
            </a:r>
            <a:r>
              <a:rPr lang="ru-RU" sz="2400" dirty="0"/>
              <a:t>– редкость проведения и невозможность изучения миграции с высокой степенью подробности. Охват мигрантов переписью может быть ниже обычного </a:t>
            </a:r>
            <a:r>
              <a:rPr lang="ru-RU" sz="2400" dirty="0" smtClean="0"/>
              <a:t>. </a:t>
            </a:r>
            <a:r>
              <a:rPr lang="ru-RU" sz="2400" dirty="0"/>
              <a:t>Лаг запаздывания при публикации</a:t>
            </a:r>
            <a:r>
              <a:rPr lang="ru-RU" sz="2400" dirty="0" smtClean="0"/>
              <a:t>.</a:t>
            </a:r>
          </a:p>
          <a:p>
            <a:pPr marL="342900" indent="-342900"/>
            <a:endParaRPr lang="ru-RU" sz="2400" noProof="1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437112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Миграция в переписях и</a:t>
            </a:r>
            <a:r>
              <a:rPr lang="ru-RU" noProof="1" smtClean="0"/>
              <a:t>зучается в России с помощью </a:t>
            </a:r>
            <a:r>
              <a:rPr lang="ru-RU" b="1" noProof="1" smtClean="0"/>
              <a:t>одного или комбинации нескольких вопросов</a:t>
            </a:r>
            <a:r>
              <a:rPr lang="ru-RU" noProof="1" smtClean="0"/>
              <a:t>:</a:t>
            </a:r>
          </a:p>
          <a:p>
            <a:pPr marL="342900" indent="-342900">
              <a:buFontTx/>
              <a:buAutoNum type="arabicPeriod"/>
            </a:pPr>
            <a:r>
              <a:rPr lang="ru-RU" noProof="1" smtClean="0"/>
              <a:t>Места рождения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Страна гражданства</a:t>
            </a:r>
            <a:endParaRPr lang="ru-RU" noProof="1" smtClean="0"/>
          </a:p>
          <a:p>
            <a:pPr marL="342900" indent="-342900">
              <a:buFontTx/>
              <a:buAutoNum type="arabicPeriod"/>
            </a:pPr>
            <a:r>
              <a:rPr lang="ru-RU" noProof="1" smtClean="0"/>
              <a:t>Продолжительности проживания в пункте, в котором респондент проходит перепись</a:t>
            </a:r>
          </a:p>
          <a:p>
            <a:pPr marL="342900" indent="-342900">
              <a:buFontTx/>
              <a:buAutoNum type="arabicPeriod"/>
            </a:pPr>
            <a:r>
              <a:rPr lang="ru-RU" noProof="1" smtClean="0"/>
              <a:t>Последнего места проживания</a:t>
            </a:r>
          </a:p>
          <a:p>
            <a:pPr marL="342900" indent="-342900">
              <a:buFontTx/>
              <a:buAutoNum type="arabicPeriod"/>
            </a:pPr>
            <a:r>
              <a:rPr lang="ru-RU" noProof="1" smtClean="0"/>
              <a:t>Места проживания на конкретную дату до проведения переписи</a:t>
            </a:r>
            <a:r>
              <a:rPr lang="ru-RU" dirty="0" smtClean="0"/>
              <a:t> (за 1 год до переписи)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1525" y="404813"/>
            <a:ext cx="4562475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913"/>
            <a:ext cx="4714875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-конечная звезда 3"/>
          <p:cNvSpPr/>
          <p:nvPr/>
        </p:nvSpPr>
        <p:spPr>
          <a:xfrm>
            <a:off x="0" y="3573463"/>
            <a:ext cx="323850" cy="2873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>
            <a:off x="6732588" y="3213100"/>
            <a:ext cx="323850" cy="28733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5-конечная звезда 5"/>
          <p:cNvSpPr/>
          <p:nvPr/>
        </p:nvSpPr>
        <p:spPr>
          <a:xfrm>
            <a:off x="6804025" y="4076700"/>
            <a:ext cx="323850" cy="28892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5-конечная звезда 6"/>
          <p:cNvSpPr/>
          <p:nvPr/>
        </p:nvSpPr>
        <p:spPr>
          <a:xfrm>
            <a:off x="0" y="5445125"/>
            <a:ext cx="323850" cy="28733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1331913" y="0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Перепись 2010 года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dl3.joxi.net/drive/2017/02/01/0018/3628/1232428/28/f29d1db4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4859338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4" descr="http://dl3.joxi.net/drive/2017/02/01/0018/3628/1232428/28/09c9f2fbc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443163"/>
            <a:ext cx="4211637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95288" y="188913"/>
            <a:ext cx="244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Перепись 2010 года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144463" y="5734050"/>
            <a:ext cx="89995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buSzPct val="100000"/>
              <a:tabLst>
                <a:tab pos="342900" algn="l"/>
                <a:tab pos="450850" algn="l"/>
              </a:tabLst>
            </a:pPr>
            <a:r>
              <a:rPr lang="ru-RU" b="1"/>
              <a:t>Население, проживающее в месте жительства с рождения и не с рождения, %</a:t>
            </a:r>
          </a:p>
          <a:p>
            <a:pPr>
              <a:buSzPct val="100000"/>
              <a:tabLst>
                <a:tab pos="342900" algn="l"/>
                <a:tab pos="450850" algn="l"/>
              </a:tabLst>
            </a:pPr>
            <a:r>
              <a:rPr lang="ru-RU" sz="1200"/>
              <a:t>* Не указавшие время проживания (в 2002 г. - 1,4%, в 2010 г. – 3,9%) пропорционально распределены </a:t>
            </a:r>
          </a:p>
        </p:txBody>
      </p:sp>
      <p:pic>
        <p:nvPicPr>
          <p:cNvPr id="1946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4438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Методы измерения миграции по данным переписей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84978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Вопрос о месте рождения</a:t>
            </a:r>
            <a:r>
              <a:rPr lang="ru-RU" sz="2000"/>
              <a:t> – высокая точность ответов. Недостаток – недоучет возможно большего числа перемещений между рождением и временем проведения переписи.</a:t>
            </a:r>
          </a:p>
          <a:p>
            <a:r>
              <a:rPr lang="ru-RU" sz="2000"/>
              <a:t>Можно использовать для изучения миграционных потоков 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924175"/>
            <a:ext cx="60071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95288" y="2997200"/>
            <a:ext cx="23955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1"/>
              <a:t>Фрагмент таблицы «Население по месту рождения и месту проживания на территории РФ»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8143" cy="692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Регистры населения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764704"/>
            <a:ext cx="91440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/>
              <a:t>Существуют в основном в европейских странах (Австрия, Бельгия, Дания, Германия, Исландия, Норвегия, Швеция, Израиль, Тайвань и др.</a:t>
            </a:r>
          </a:p>
          <a:p>
            <a:r>
              <a:rPr lang="ru-RU" sz="2000" dirty="0"/>
              <a:t>Лучший источник информации, т.к. содержат (теоретически) информацию о перемещениях каждого индивида в стране на продолжающейся основе, происшедших в жизни человека от рождения до смерти. </a:t>
            </a:r>
          </a:p>
          <a:p>
            <a:r>
              <a:rPr lang="ru-RU" b="1" dirty="0"/>
              <a:t>Потоки</a:t>
            </a:r>
            <a:r>
              <a:rPr lang="ru-RU" dirty="0"/>
              <a:t>: мигранты, зарегистрированные или снятые с регистрационного учета в течение определенного периода времени.</a:t>
            </a:r>
          </a:p>
          <a:p>
            <a:endParaRPr lang="ru-RU" dirty="0"/>
          </a:p>
          <a:p>
            <a:r>
              <a:rPr lang="ru-RU" b="1" dirty="0"/>
              <a:t>Контингенты</a:t>
            </a:r>
            <a:r>
              <a:rPr lang="ru-RU" dirty="0"/>
              <a:t>: постоянное население с «миграционными» характеристиками на определенный момент времени.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Недостатки регистров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Отсутствие полных сведений о мигрантах и причин миграции</a:t>
            </a:r>
          </a:p>
          <a:p>
            <a:r>
              <a:rPr lang="ru-RU" sz="2000" b="1" dirty="0" smtClean="0"/>
              <a:t>Проблемы:</a:t>
            </a:r>
            <a:r>
              <a:rPr lang="ru-RU" sz="2000" dirty="0" smtClean="0"/>
              <a:t> Организация и отношение населения</a:t>
            </a:r>
          </a:p>
          <a:p>
            <a:r>
              <a:rPr lang="ru-RU" sz="2000" dirty="0" smtClean="0"/>
              <a:t> Полнота охвата населения (критерий обычного места жительства). Несоответствие «</a:t>
            </a:r>
            <a:r>
              <a:rPr lang="en-US" sz="2000" dirty="0" smtClean="0"/>
              <a:t>de jure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«</a:t>
            </a:r>
            <a:r>
              <a:rPr lang="en-US" sz="2000" dirty="0" smtClean="0"/>
              <a:t>de facto</a:t>
            </a:r>
            <a:r>
              <a:rPr lang="ru-RU" sz="2000" dirty="0" smtClean="0"/>
              <a:t>»</a:t>
            </a:r>
          </a:p>
          <a:p>
            <a:r>
              <a:rPr lang="ru-RU" sz="2000" dirty="0" smtClean="0"/>
              <a:t> Несвоевременное сообщение о перемещении</a:t>
            </a:r>
          </a:p>
          <a:p>
            <a:r>
              <a:rPr lang="ru-RU" sz="2000" dirty="0" smtClean="0"/>
              <a:t> </a:t>
            </a:r>
          </a:p>
          <a:p>
            <a:r>
              <a:rPr lang="ru-RU" sz="2000" b="1" dirty="0" smtClean="0"/>
              <a:t>Как правило  – в ведении МВД, Минюста …  Часть данных передается в </a:t>
            </a:r>
            <a:r>
              <a:rPr lang="ru-RU" sz="2000" b="1" dirty="0" err="1" smtClean="0"/>
              <a:t>нац</a:t>
            </a:r>
            <a:r>
              <a:rPr lang="ru-RU" sz="2000" b="1" dirty="0" smtClean="0"/>
              <a:t>.  стат. Агентство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ru-RU" smtClean="0"/>
              <a:t>Понятие миграции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23850" y="1628775"/>
            <a:ext cx="8280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dirty="0"/>
              <a:t>Миграция населения</a:t>
            </a:r>
            <a:r>
              <a:rPr lang="ru-RU" sz="3200" dirty="0"/>
              <a:t> </a:t>
            </a:r>
            <a:r>
              <a:rPr lang="ru-RU" sz="3200" dirty="0" smtClean="0"/>
              <a:t> - перемещение </a:t>
            </a:r>
            <a:r>
              <a:rPr lang="ru-RU" sz="3200" dirty="0"/>
              <a:t>людей (мигрантов) через </a:t>
            </a:r>
            <a:r>
              <a:rPr lang="ru-RU" sz="3200" u="sng" dirty="0"/>
              <a:t>границы</a:t>
            </a:r>
            <a:r>
              <a:rPr lang="ru-RU" sz="3200" dirty="0"/>
              <a:t> тех или иных территорий с переменой </a:t>
            </a:r>
            <a:r>
              <a:rPr lang="ru-RU" sz="3200" u="sng" dirty="0"/>
              <a:t>места</a:t>
            </a:r>
            <a:r>
              <a:rPr lang="ru-RU" sz="3200" dirty="0"/>
              <a:t> </a:t>
            </a:r>
            <a:r>
              <a:rPr lang="ru-RU" sz="3200" u="sng" dirty="0"/>
              <a:t>жительства</a:t>
            </a:r>
            <a:r>
              <a:rPr lang="ru-RU" sz="3200" dirty="0"/>
              <a:t> навсегда или на более или менее длительное </a:t>
            </a:r>
            <a:r>
              <a:rPr lang="ru-RU" sz="3200" u="sng" dirty="0"/>
              <a:t>время</a:t>
            </a:r>
          </a:p>
          <a:p>
            <a:endParaRPr lang="ru-RU" sz="3200" u="sng" dirty="0"/>
          </a:p>
          <a:p>
            <a:r>
              <a:rPr lang="ru-RU" sz="2400" dirty="0"/>
              <a:t>Другие распространенные термины: </a:t>
            </a:r>
            <a:r>
              <a:rPr lang="ru-RU" sz="2400" i="1" dirty="0"/>
              <a:t>передвижение населения; перемещение населения, механическое движение населения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68313" y="0"/>
            <a:ext cx="8351837" cy="836613"/>
          </a:xfrm>
        </p:spPr>
        <p:txBody>
          <a:bodyPr/>
          <a:lstStyle/>
          <a:p>
            <a:r>
              <a:rPr lang="ru-RU" smtClean="0"/>
              <a:t>Регистры иностранцев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50825" y="917575"/>
            <a:ext cx="864235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Разновидность регистров населения, включающий только лиц, не являющихся гражданами страны, в которой они проживают</a:t>
            </a:r>
          </a:p>
          <a:p>
            <a:endParaRPr lang="ru-RU" sz="2000"/>
          </a:p>
          <a:p>
            <a:r>
              <a:rPr lang="ru-RU" sz="2000"/>
              <a:t>Демографические характеристики ИГ</a:t>
            </a:r>
          </a:p>
          <a:p>
            <a:endParaRPr lang="ru-RU" sz="2000"/>
          </a:p>
          <a:p>
            <a:r>
              <a:rPr lang="ru-RU" sz="2000"/>
              <a:t>Продолжительность пребывания</a:t>
            </a:r>
          </a:p>
          <a:p>
            <a:endParaRPr lang="ru-RU" sz="2000"/>
          </a:p>
          <a:p>
            <a:r>
              <a:rPr lang="ru-RU" sz="2000"/>
              <a:t>Цель приезда</a:t>
            </a:r>
          </a:p>
          <a:p>
            <a:endParaRPr lang="ru-RU" sz="2000"/>
          </a:p>
          <a:p>
            <a:r>
              <a:rPr lang="ru-RU" sz="2000"/>
              <a:t>Источник средств существования</a:t>
            </a:r>
          </a:p>
          <a:p>
            <a:endParaRPr lang="ru-RU" sz="2000"/>
          </a:p>
          <a:p>
            <a:r>
              <a:rPr lang="ru-RU" sz="2000"/>
              <a:t>Тип разрешения на жительство</a:t>
            </a:r>
          </a:p>
          <a:p>
            <a:r>
              <a:rPr lang="ru-RU" sz="2000"/>
              <a:t>…</a:t>
            </a:r>
          </a:p>
          <a:p>
            <a:endParaRPr lang="ru-RU" sz="2000"/>
          </a:p>
          <a:p>
            <a:r>
              <a:rPr lang="ru-RU" sz="2000"/>
              <a:t>Проблемы: несвоевременное сообщение о выезде и несообщение</a:t>
            </a:r>
          </a:p>
          <a:p>
            <a:r>
              <a:rPr lang="ru-RU" sz="2000"/>
              <a:t>Конфиденциальность (сложно контролировать статистикам)</a:t>
            </a:r>
          </a:p>
          <a:p>
            <a:endParaRPr lang="ru-RU" sz="2000"/>
          </a:p>
          <a:p>
            <a:r>
              <a:rPr lang="ru-RU" sz="2000"/>
              <a:t>В России – ЦБДУИГ - "Центральный банк данных по учету иностранных граждан и лиц без гражданства"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Выборочные обследования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70913" cy="573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/>
              <a:t>Служат для более детального изучения состава мигрантов, причин миграции, миграционных биографий, миграционных планов (намерений), эффективности миграционной политики и т.п.</a:t>
            </a:r>
          </a:p>
          <a:p>
            <a:pPr marL="342900" indent="-342900"/>
            <a:r>
              <a:rPr lang="ru-RU" b="1"/>
              <a:t>Преимущества</a:t>
            </a:r>
            <a:r>
              <a:rPr lang="ru-RU"/>
              <a:t>:</a:t>
            </a:r>
          </a:p>
          <a:p>
            <a:pPr marL="342900" indent="-342900">
              <a:buFontTx/>
              <a:buChar char="-"/>
            </a:pPr>
            <a:r>
              <a:rPr lang="ru-RU"/>
              <a:t> Обходятся дешевле переписей – можно проводить часто</a:t>
            </a:r>
          </a:p>
          <a:p>
            <a:pPr marL="342900" indent="-342900">
              <a:buFontTx/>
              <a:buChar char="-"/>
            </a:pPr>
            <a:r>
              <a:rPr lang="ru-RU"/>
              <a:t> Можно проводить более качественно</a:t>
            </a:r>
          </a:p>
          <a:p>
            <a:pPr marL="342900" indent="-342900">
              <a:buFontTx/>
              <a:buChar char="-"/>
            </a:pPr>
            <a:r>
              <a:rPr lang="ru-RU"/>
              <a:t> Быстрее обрабатываются</a:t>
            </a:r>
          </a:p>
          <a:p>
            <a:pPr marL="342900" indent="-342900"/>
            <a:r>
              <a:rPr lang="ru-RU" b="1"/>
              <a:t>3 группы обследований</a:t>
            </a:r>
            <a:r>
              <a:rPr lang="ru-RU"/>
              <a:t>:</a:t>
            </a:r>
          </a:p>
          <a:p>
            <a:pPr marL="342900" indent="-342900">
              <a:buFontTx/>
              <a:buAutoNum type="arabicPeriod"/>
            </a:pPr>
            <a:r>
              <a:rPr lang="ru-RU"/>
              <a:t>Национальные обследования. Организуются на регулярной основе или разовые (оценка влияния на миграцию различных событий). Проблема – обоснование выборки. Следствие – ограниченные географические подробности данных. </a:t>
            </a:r>
            <a:r>
              <a:rPr lang="ru-RU" i="1"/>
              <a:t>Пример: микропереписи населения 1994 г., 2015 г.</a:t>
            </a:r>
          </a:p>
          <a:p>
            <a:pPr marL="342900" indent="-342900">
              <a:buFontTx/>
              <a:buAutoNum type="arabicPeriod"/>
            </a:pPr>
            <a:r>
              <a:rPr lang="ru-RU"/>
              <a:t>Локальные обследования. Ограничены конкретной территорией. Проблемы распространения данных на национальный уровень.</a:t>
            </a:r>
          </a:p>
          <a:p>
            <a:pPr marL="342900" indent="-342900">
              <a:buFontTx/>
              <a:buAutoNum type="arabicPeriod"/>
            </a:pPr>
            <a:r>
              <a:rPr lang="ru-RU"/>
              <a:t>Межстрановые обследования, выполняемые по сопоставимой программе.</a:t>
            </a:r>
          </a:p>
          <a:p>
            <a:pPr marL="342900" indent="-342900"/>
            <a:endParaRPr lang="ru-RU"/>
          </a:p>
          <a:p>
            <a:pPr marL="342900" indent="-342900"/>
            <a:r>
              <a:rPr lang="ru-RU"/>
              <a:t>Также выделяют: </a:t>
            </a:r>
          </a:p>
          <a:p>
            <a:pPr marL="342900" indent="-342900">
              <a:buFontTx/>
              <a:buChar char="•"/>
            </a:pPr>
            <a:r>
              <a:rPr lang="ru-RU" sz="1600"/>
              <a:t>Общие  обследования домохозяйств  по широкой тематике, в которые добавляются вопросы по миграции (ОБДХ, ОНПЗ)</a:t>
            </a:r>
          </a:p>
          <a:p>
            <a:pPr marL="342900" indent="-342900">
              <a:buFontTx/>
              <a:buChar char="•"/>
            </a:pPr>
            <a:r>
              <a:rPr lang="ru-RU" sz="1600"/>
              <a:t>Специальные выборочные обследования домохозяйств, целью которых является углубленное изучение миграции (Обследование причин миграции, 1991)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Прямоугольник 3"/>
          <p:cNvSpPr>
            <a:spLocks noChangeArrowheads="1"/>
          </p:cNvSpPr>
          <p:nvPr/>
        </p:nvSpPr>
        <p:spPr bwMode="auto">
          <a:xfrm>
            <a:off x="179388" y="260350"/>
            <a:ext cx="84963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/>
              <a:t>Текущий </a:t>
            </a:r>
            <a:r>
              <a:rPr lang="ru-RU" sz="3600" b="1" dirty="0" smtClean="0"/>
              <a:t>учет миграции</a:t>
            </a:r>
            <a:endParaRPr lang="ru-RU" sz="3600" b="1" dirty="0"/>
          </a:p>
          <a:p>
            <a:endParaRPr lang="ru-RU" sz="2000" b="1" dirty="0"/>
          </a:p>
          <a:p>
            <a:r>
              <a:rPr lang="ru-RU" sz="2400" b="1" dirty="0"/>
              <a:t>Преимущества</a:t>
            </a:r>
            <a:r>
              <a:rPr lang="ru-RU" sz="2400" dirty="0"/>
              <a:t>: </a:t>
            </a:r>
          </a:p>
          <a:p>
            <a:r>
              <a:rPr lang="ru-RU" sz="2400" dirty="0"/>
              <a:t>Позволяет следить за миграцией в режиме мониторинга. Минимум затрат на производство статистики, поскольку она является дополнительной «опцией» использования административных записей</a:t>
            </a:r>
            <a:r>
              <a:rPr lang="ru-RU" sz="2400" b="1" dirty="0">
                <a:solidFill>
                  <a:srgbClr val="990000"/>
                </a:solidFill>
              </a:rPr>
              <a:t>.</a:t>
            </a:r>
          </a:p>
          <a:p>
            <a:endParaRPr lang="ru-RU" sz="2400" b="1" dirty="0"/>
          </a:p>
          <a:p>
            <a:r>
              <a:rPr lang="ru-RU" sz="2400" b="1" dirty="0"/>
              <a:t>Проблемы:</a:t>
            </a:r>
          </a:p>
          <a:p>
            <a:r>
              <a:rPr lang="ru-RU" sz="2400" dirty="0"/>
              <a:t>Сложность в организации</a:t>
            </a:r>
          </a:p>
          <a:p>
            <a:r>
              <a:rPr lang="ru-RU" sz="2400" dirty="0"/>
              <a:t>Нечеткость критериев идентификации мигрантов</a:t>
            </a:r>
          </a:p>
          <a:p>
            <a:r>
              <a:rPr lang="ru-RU" sz="2400" dirty="0"/>
              <a:t>Ограничения (например, регистрации) порождают неполный учет</a:t>
            </a:r>
          </a:p>
          <a:p>
            <a:r>
              <a:rPr lang="ru-RU" sz="2400" dirty="0"/>
              <a:t>Ведомственный характер учета ведет к нестабильности учитываемых категорий мигрантов (призывники, </a:t>
            </a:r>
            <a:r>
              <a:rPr lang="ru-RU" sz="2400" dirty="0" err="1"/>
              <a:t>ЗЭКи</a:t>
            </a:r>
            <a:r>
              <a:rPr lang="ru-RU" sz="2400" dirty="0"/>
              <a:t>, студенты и т.п.)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/>
            <a:r>
              <a:rPr lang="ru-RU" sz="2000" smtClean="0"/>
              <a:t>Форма N12</a:t>
            </a:r>
            <a:br>
              <a:rPr lang="ru-RU" sz="2000" smtClean="0"/>
            </a:br>
            <a:r>
              <a:rPr lang="ru-RU" sz="2000" smtClean="0"/>
              <a:t>Листок статистического учета мигранта</a:t>
            </a:r>
            <a:br>
              <a:rPr lang="ru-RU" sz="2000" smtClean="0"/>
            </a:br>
            <a:r>
              <a:rPr lang="ru-RU" sz="2000" smtClean="0"/>
              <a:t>(к документам о регистрации но новому месту жительства)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413"/>
            <a:ext cx="4918075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1341438"/>
            <a:ext cx="3595688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Последнее (предыдущее) место жительства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47675" y="1504950"/>
            <a:ext cx="85169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В переписи 2002 г. изучался вопрос о месте жительства в январе 1989 г. (т.е. </a:t>
            </a:r>
            <a:r>
              <a:rPr lang="ru-RU" sz="2000" b="1"/>
              <a:t>в установленный момент в прошлом</a:t>
            </a:r>
            <a:r>
              <a:rPr lang="ru-RU" sz="2000"/>
              <a:t>). Тем самым выясняются миграционные перемещения за определенный период времени.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23850" y="2924175"/>
            <a:ext cx="21082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/>
              <a:t>Фрагмент таблицы «Население частных домохозяйств по месту жительства в январе 1989 года  и территории постоянного проживания в РФ в октябре 2002 года»</a:t>
            </a: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852738"/>
            <a:ext cx="6588125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Box 1024"/>
          <p:cNvSpPr txBox="1">
            <a:spLocks noChangeArrowheads="1"/>
          </p:cNvSpPr>
          <p:nvPr/>
        </p:nvSpPr>
        <p:spPr bwMode="auto">
          <a:xfrm>
            <a:off x="5651500" y="2492375"/>
            <a:ext cx="34925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/>
              <a:t>Жители других округов, переехавшие в ЦФО</a:t>
            </a:r>
          </a:p>
        </p:txBody>
      </p:sp>
      <p:sp>
        <p:nvSpPr>
          <p:cNvPr id="8199" name="Line 1027"/>
          <p:cNvSpPr>
            <a:spLocks noChangeShapeType="1"/>
          </p:cNvSpPr>
          <p:nvPr/>
        </p:nvSpPr>
        <p:spPr bwMode="auto">
          <a:xfrm flipH="1">
            <a:off x="5435600" y="2781300"/>
            <a:ext cx="504825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00" name="Text Box 1028"/>
          <p:cNvSpPr txBox="1">
            <a:spLocks noChangeArrowheads="1"/>
          </p:cNvSpPr>
          <p:nvPr/>
        </p:nvSpPr>
        <p:spPr bwMode="auto">
          <a:xfrm>
            <a:off x="2392363" y="6186488"/>
            <a:ext cx="36544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Бывшие жители ЦФО, живущие в других округах</a:t>
            </a:r>
          </a:p>
        </p:txBody>
      </p:sp>
      <p:sp>
        <p:nvSpPr>
          <p:cNvPr id="8201" name="Line 1029"/>
          <p:cNvSpPr>
            <a:spLocks noChangeShapeType="1"/>
          </p:cNvSpPr>
          <p:nvPr/>
        </p:nvSpPr>
        <p:spPr bwMode="auto">
          <a:xfrm flipV="1">
            <a:off x="4140200" y="4581525"/>
            <a:ext cx="43180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02" name="Text Box 1030"/>
          <p:cNvSpPr txBox="1">
            <a:spLocks noChangeArrowheads="1"/>
          </p:cNvSpPr>
          <p:nvPr/>
        </p:nvSpPr>
        <p:spPr bwMode="auto">
          <a:xfrm>
            <a:off x="6443663" y="6021388"/>
            <a:ext cx="2700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/>
              <a:t>Жители ЦФО, сменившие М.Ж, в пределах округа</a:t>
            </a:r>
          </a:p>
        </p:txBody>
      </p:sp>
      <p:sp>
        <p:nvSpPr>
          <p:cNvPr id="8203" name="Line 1031"/>
          <p:cNvSpPr>
            <a:spLocks noChangeShapeType="1"/>
          </p:cNvSpPr>
          <p:nvPr/>
        </p:nvSpPr>
        <p:spPr bwMode="auto">
          <a:xfrm flipH="1" flipV="1">
            <a:off x="5651500" y="4581525"/>
            <a:ext cx="10080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2800" smtClean="0"/>
              <a:t>Основные результаты перераспределения населения между федеральными округами за 1989-2002 гг.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675"/>
            <a:ext cx="9144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Ведомственная (административная) статистика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8424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России эта информация собирается ФМС, пограничной службой, МИД, Минобразования и другими государственными органами</a:t>
            </a:r>
          </a:p>
          <a:p>
            <a:r>
              <a:rPr lang="ru-RU"/>
              <a:t>- Число лиц, получивших </a:t>
            </a:r>
            <a:r>
              <a:rPr lang="ru-RU" b="1"/>
              <a:t>разрешение на временное проживание</a:t>
            </a:r>
          </a:p>
          <a:p>
            <a:r>
              <a:rPr lang="ru-RU"/>
              <a:t>- Число лиц, получивших </a:t>
            </a:r>
            <a:r>
              <a:rPr lang="ru-RU" b="1"/>
              <a:t>вид на жительство</a:t>
            </a:r>
          </a:p>
          <a:p>
            <a:pPr>
              <a:buFontTx/>
              <a:buChar char="-"/>
            </a:pPr>
            <a:r>
              <a:rPr lang="ru-RU"/>
              <a:t> Число лиц, получивших </a:t>
            </a:r>
            <a:r>
              <a:rPr lang="ru-RU" b="1"/>
              <a:t>разрешение на работу</a:t>
            </a:r>
          </a:p>
          <a:p>
            <a:pPr>
              <a:buFontTx/>
              <a:buChar char="-"/>
            </a:pPr>
            <a:r>
              <a:rPr lang="ru-RU" b="1"/>
              <a:t> </a:t>
            </a:r>
            <a:r>
              <a:rPr lang="ru-RU"/>
              <a:t>Число лиц, купивших патент</a:t>
            </a:r>
          </a:p>
          <a:p>
            <a:r>
              <a:rPr lang="ru-RU"/>
              <a:t>- Число иностранных граждан, обучающихся в учебных заведениях</a:t>
            </a:r>
          </a:p>
          <a:p>
            <a:r>
              <a:rPr lang="ru-RU"/>
              <a:t>- Число выданных въездных виз</a:t>
            </a:r>
          </a:p>
          <a:p>
            <a:pPr>
              <a:buFontTx/>
              <a:buChar char="-"/>
            </a:pPr>
            <a:r>
              <a:rPr lang="ru-RU"/>
              <a:t> Число мигрантов, обладающих особым статусом (беженцы, вынужденные переселенцы, добровольные переселенцы и т.п.)</a:t>
            </a:r>
          </a:p>
          <a:p>
            <a:endParaRPr lang="ru-RU"/>
          </a:p>
          <a:p>
            <a:r>
              <a:rPr lang="ru-RU"/>
              <a:t>- Отдельно часто выделяют </a:t>
            </a:r>
            <a:r>
              <a:rPr lang="ru-RU" b="1"/>
              <a:t>Пограничную статистику </a:t>
            </a:r>
            <a:r>
              <a:rPr lang="ru-RU"/>
              <a:t>(с использованием миграционных карт, пограничного контроля, обследований пассажиров)</a:t>
            </a:r>
          </a:p>
          <a:p>
            <a:endParaRPr lang="ru-RU"/>
          </a:p>
          <a:p>
            <a:r>
              <a:rPr lang="ru-RU"/>
              <a:t>Также может быть использована информация о миграции, полученная страховыми компаниями (пенсионными, медицинскими), службами занятости, налоговыми службами.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23850" y="500063"/>
            <a:ext cx="86407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Административные системы</a:t>
            </a:r>
            <a:r>
              <a:rPr lang="ru-RU" sz="2000"/>
              <a:t>, накапливающие информацию по обращениям мигрантов – о выдаче видов на жительство или разрешений на работу, предоставлении убежища, гражданства, разрешений на выезд, различных виз, о приеме иностранных студентов, и пр., </a:t>
            </a:r>
          </a:p>
          <a:p>
            <a:r>
              <a:rPr lang="ru-RU" sz="2000"/>
              <a:t>- иные ведомственные системы сбора данных, в том числе, содержащие сведения по миграции.</a:t>
            </a:r>
          </a:p>
          <a:p>
            <a:endParaRPr lang="ru-RU" sz="2000"/>
          </a:p>
          <a:p>
            <a:r>
              <a:rPr lang="ru-RU" sz="2000"/>
              <a:t>Данные о процедурах (событиях и пр.), которые можно трактовать как </a:t>
            </a:r>
            <a:r>
              <a:rPr lang="ru-RU" sz="2000" b="1"/>
              <a:t>«потоки»</a:t>
            </a:r>
            <a:r>
              <a:rPr lang="ru-RU" sz="2000"/>
              <a:t>: количество поданных заявлений, принятых по ним решений (положительных и отказов), число выданных или аннулированных разрешений, число лиц, получивших гражданство (и пр.) за определенный период времени; число иностранцев, принятых в учебные заведения; </a:t>
            </a:r>
          </a:p>
          <a:p>
            <a:endParaRPr lang="ru-RU" sz="2000" b="1"/>
          </a:p>
          <a:p>
            <a:r>
              <a:rPr lang="ru-RU" sz="2000" b="1"/>
              <a:t>данные о «контингентах»: </a:t>
            </a:r>
            <a:r>
              <a:rPr lang="ru-RU" sz="2000"/>
              <a:t>(если применимо) – число лиц, проживающих по действующему виду на жительство, имеющих статус беженца (и пр.), иностранных студентов, на определенную дату (чаще - начало или конец</a:t>
            </a:r>
          </a:p>
          <a:p>
            <a:r>
              <a:rPr lang="ru-RU" sz="2000"/>
              <a:t>года)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08050"/>
            <a:ext cx="8218488" cy="5746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4500563" y="1341438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800000"/>
                </a:solidFill>
                <a:latin typeface="Trebuchet MS" pitchFamily="34" charset="0"/>
              </a:rPr>
              <a:t>2009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364163" y="1341438"/>
            <a:ext cx="790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800000"/>
                </a:solidFill>
                <a:latin typeface="Trebuchet MS" pitchFamily="34" charset="0"/>
              </a:rPr>
              <a:t>2008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303213" y="352425"/>
            <a:ext cx="529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Пример: форма 1-РД, раздел «Гражданство»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B58CCDB5-1408-4158-B648-EAA107E2FC88}" type="slidenum">
              <a:rPr lang="ru-RU" sz="1100">
                <a:solidFill>
                  <a:schemeClr val="tx2"/>
                </a:solidFill>
                <a:latin typeface="Trebuchet MS" pitchFamily="34" charset="0"/>
              </a:rPr>
              <a:pPr algn="r"/>
              <a:t>29</a:t>
            </a:fld>
            <a:endParaRPr lang="ru-RU" sz="1100">
              <a:solidFill>
                <a:schemeClr val="tx2"/>
              </a:solidFill>
              <a:latin typeface="Trebuchet MS" pitchFamily="34" charset="0"/>
            </a:endParaRPr>
          </a:p>
        </p:txBody>
      </p:sp>
      <p:graphicFrame>
        <p:nvGraphicFramePr>
          <p:cNvPr id="47185" name="Group 81"/>
          <p:cNvGraphicFramePr>
            <a:graphicFrameLocks noGrp="1"/>
          </p:cNvGraphicFramePr>
          <p:nvPr>
            <p:ph type="tbl" idx="4294967295"/>
          </p:nvPr>
        </p:nvGraphicFramePr>
        <p:xfrm>
          <a:off x="0" y="1916113"/>
          <a:ext cx="9144000" cy="4740594"/>
        </p:xfrm>
        <a:graphic>
          <a:graphicData uri="http://schemas.openxmlformats.org/drawingml/2006/table">
            <a:tbl>
              <a:tblPr/>
              <a:tblGrid>
                <a:gridCol w="1665288"/>
                <a:gridCol w="1184275"/>
                <a:gridCol w="963612"/>
                <a:gridCol w="1046163"/>
                <a:gridCol w="1050925"/>
                <a:gridCol w="949325"/>
                <a:gridCol w="1168400"/>
                <a:gridCol w="1116012"/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Таблица 2.12.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2008г.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Служебная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Туризм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Частная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ПМЖ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Транзит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Обслуж. персонал</a:t>
                      </a:r>
                      <a:endParaRPr kumimoji="0" lang="ru-RU" sz="1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ВСЕГО</a:t>
                      </a:r>
                      <a:endParaRPr kumimoji="0" lang="ru-RU" sz="14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Всего прибыло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4 112 477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2 295 074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15 133 982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24 895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382 761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1 726 951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23 676 140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граждан Казахстана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59 276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9 324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2 419 062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2 092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90 128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152 236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2 732 118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Всего выбыло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3 477 881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2 395 042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14 253 445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176 499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214 060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1 667 260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22 184 187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граждан Казахстана</a:t>
                      </a:r>
                      <a:endParaRPr kumimoji="0" lang="ru-RU" sz="16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50 794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30 831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2 232 162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54 369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53 096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152 492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2 573 744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Разность всего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634 596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-99 968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880 537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-151 604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168 701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59 691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1 491 953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Разность по РК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8 482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-21 507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186 900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-52 277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37 032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-256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158 374</a:t>
                      </a:r>
                      <a:endParaRPr kumimoji="0" lang="ru-RU" sz="1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2064" name="Text Box 82"/>
          <p:cNvSpPr txBox="1">
            <a:spLocks noChangeArrowheads="1"/>
          </p:cNvSpPr>
          <p:nvPr/>
        </p:nvSpPr>
        <p:spPr bwMode="auto">
          <a:xfrm>
            <a:off x="376238" y="495300"/>
            <a:ext cx="6672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/>
              <a:t>Пограничная статистика в России: 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ru-RU" sz="3600" smtClean="0"/>
              <a:t>Что такое постоянное (обычное) место жительства?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1378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400"/>
              <a:t>Это принадлежность индивида к населению некоторого географического (территориального) сообщества, присоединение к нему.</a:t>
            </a:r>
          </a:p>
          <a:p>
            <a:pPr marL="342900" indent="-342900"/>
            <a:endParaRPr lang="ru-RU" sz="2400"/>
          </a:p>
          <a:p>
            <a:pPr marL="342900" indent="-342900"/>
            <a:r>
              <a:rPr lang="ru-RU" sz="2400"/>
              <a:t>Критерий места проживания – 2 подхода:</a:t>
            </a:r>
          </a:p>
          <a:p>
            <a:pPr marL="342900" indent="-342900">
              <a:buFontTx/>
              <a:buAutoNum type="arabicPeriod"/>
            </a:pPr>
            <a:r>
              <a:rPr lang="ru-RU" sz="2400"/>
              <a:t>Юридическое (</a:t>
            </a:r>
            <a:r>
              <a:rPr lang="en-US" sz="2400"/>
              <a:t>de jure) – </a:t>
            </a:r>
            <a:r>
              <a:rPr lang="ru-RU" sz="2400"/>
              <a:t>наличие юридического разрешения на проживание на данной территории, учитываемого как «обычное (постоянное) место проживания.</a:t>
            </a:r>
          </a:p>
          <a:p>
            <a:pPr marL="342900" indent="-342900">
              <a:buFontTx/>
              <a:buAutoNum type="arabicPeriod"/>
            </a:pPr>
            <a:r>
              <a:rPr lang="ru-RU" sz="2400"/>
              <a:t>Фактическое (</a:t>
            </a:r>
            <a:r>
              <a:rPr lang="en-US" sz="2400"/>
              <a:t>de facto)</a:t>
            </a:r>
            <a:r>
              <a:rPr lang="ru-RU" sz="2400"/>
              <a:t> – проживание в данном месте в течение определенного времени.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179388" y="1052513"/>
            <a:ext cx="8221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Один и тот же мигрант может быть отражен в разных системах сбора данных, в основном – административных</a:t>
            </a:r>
          </a:p>
          <a:p>
            <a:endParaRPr lang="ru-RU" sz="2000"/>
          </a:p>
          <a:p>
            <a:endParaRPr lang="ru-RU" sz="2000"/>
          </a:p>
        </p:txBody>
      </p:sp>
      <p:sp>
        <p:nvSpPr>
          <p:cNvPr id="43011" name="Text Box 8"/>
          <p:cNvSpPr txBox="1">
            <a:spLocks noChangeArrowheads="1"/>
          </p:cNvSpPr>
          <p:nvPr/>
        </p:nvSpPr>
        <p:spPr bwMode="auto">
          <a:xfrm>
            <a:off x="1403350" y="260350"/>
            <a:ext cx="584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/>
              <a:t>Многообразие систем учета</a:t>
            </a:r>
          </a:p>
        </p:txBody>
      </p:sp>
      <p:pic>
        <p:nvPicPr>
          <p:cNvPr id="4301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89163"/>
            <a:ext cx="9169400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7894341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Основные проблемы статистики миграции</a:t>
            </a:r>
          </a:p>
          <a:p>
            <a:pPr marL="457200" indent="-457200">
              <a:buAutoNum type="arabicPeriod"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Проблемы текущего учета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1.1. Недоучет миграции, в т.ч. отдельных категорий мигрантов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1.2. Изменения процедур учета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1.3. Гармонизация с данными переписей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Проблемы переписей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2.1. Недоучет и переучет отдельных категорий населения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2.2. Сознательные искажения/приписки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2.3. Оценки миграции по данным переписей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Проблемы пересчета и публикации данных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8139123" cy="556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520" y="6211669"/>
            <a:ext cx="8496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Прибытия и выбытия, международная миграция, тыс. человек</a:t>
            </a:r>
          </a:p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Источник: Росстат, текущий учет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72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Масштабы миграции и изменение системы учета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891462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2051720" y="5229200"/>
            <a:ext cx="2592388" cy="6477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На срок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более 9 месяцев –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млн.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5229200"/>
            <a:ext cx="2592388" cy="1200150"/>
          </a:xfrm>
          <a:prstGeom prst="rect">
            <a:avLst/>
          </a:prstGeom>
          <a:gradFill>
            <a:gsLst>
              <a:gs pos="45000">
                <a:srgbClr val="FFC0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На срок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менее 9 месяцев – </a:t>
            </a:r>
            <a:r>
              <a:rPr lang="ru-RU" dirty="0">
                <a:latin typeface="Arial" pitchFamily="34" charset="0"/>
                <a:cs typeface="Arial" pitchFamily="34" charset="0"/>
              </a:rPr>
              <a:t>регистрируемая временная миграция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395536" y="4149080"/>
            <a:ext cx="1238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до 2011 г.</a:t>
            </a: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395536" y="5301208"/>
            <a:ext cx="1654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После 2011 г.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88640"/>
            <a:ext cx="737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Текущий учет внутренней миграции, категории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allAtOnce" animBg="1"/>
      <p:bldP spid="5" grpId="0" build="allAtOnce" animBg="1"/>
      <p:bldP spid="12294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425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46531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Распределение мигрантов в пределах России по виду регистрации, 2015 г., %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8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7544" y="6021288"/>
            <a:ext cx="85032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Число внутрироссийских мигрантов в 1989-2015 гг., тыс. человек</a:t>
            </a:r>
            <a:endParaRPr kumimoji="0" 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Источник: Росстат</a:t>
            </a:r>
            <a:r>
              <a:rPr kumimoji="0" lang="ru-RU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, текущий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у</a:t>
            </a:r>
            <a:r>
              <a:rPr kumimoji="0" lang="ru-RU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чет</a:t>
            </a: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2195736" y="1484784"/>
            <a:ext cx="2088232" cy="864096"/>
          </a:xfrm>
          <a:prstGeom prst="wedgeRectCallout">
            <a:avLst>
              <a:gd name="adj1" fmla="val -26896"/>
              <a:gd name="adj2" fmla="val 787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Замена прописки на регистрацию по МЖ и МП</a:t>
            </a:r>
            <a:endParaRPr lang="ru-RU" b="1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5220072" y="1340768"/>
            <a:ext cx="2160240" cy="936104"/>
          </a:xfrm>
          <a:prstGeom prst="wedgeRectCallout">
            <a:avLst>
              <a:gd name="adj1" fmla="val 43586"/>
              <a:gd name="adj2" fmla="val 1923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Регистрация по месту пребывания 9 мес. и более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772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Масштабы миграции и изменение системы учета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Прямоугольник 3"/>
          <p:cNvSpPr>
            <a:spLocks noChangeArrowheads="1"/>
          </p:cNvSpPr>
          <p:nvPr/>
        </p:nvSpPr>
        <p:spPr bwMode="auto">
          <a:xfrm>
            <a:off x="0" y="60270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Численность прибывших на 1000 человек в соответствующем возрасте, миграция в пределах России, 2003-2013 гг.</a:t>
            </a:r>
            <a:endParaRPr lang="ru-RU" sz="2400" dirty="0"/>
          </a:p>
        </p:txBody>
      </p:sp>
      <p:pic>
        <p:nvPicPr>
          <p:cNvPr id="4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683568" y="692696"/>
            <a:ext cx="7920880" cy="5445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520" y="0"/>
            <a:ext cx="3907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 и после 2011 года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889248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Каким был миграционный прирост населения России в 2009 году?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Численность и миграция населения России в 2009 году (Статбюллетень)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Табл. 1.3 Изменение численности постоянного населения по субъектам РФ по компонентам –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259,4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тыс.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Табл. 2.1. Общие итоги миграции населения РФ -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247,5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тыс. человек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Демографический ежегодник России – 2010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Табл. 1.4. Компоненты изменения общей численности населения –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259,4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тыс.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Табл. 7.1. Общие итоги миграции населения -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247,5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тыс. человек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Демографический ежегодник России – 2015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Табл. 1.2. Компоненты изменения общей численности населения –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345,2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тыс. человек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95536" y="908720"/>
            <a:ext cx="8424936" cy="4896544"/>
          </a:xfrm>
          <a:prstGeom prst="rect">
            <a:avLst/>
          </a:prstGeom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5827040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Разница между численностью населения по переписи 2010 г. и расчетной, к расчетной численности на дату переписи, Россия, %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Источник: расчеты по данным ВПН-2010 и оценкой на ее дату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833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Переписи: переучет отдельных категорий населения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Показатели миграции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pPr eaLnBrk="1" hangingPunct="1"/>
            <a:r>
              <a:rPr lang="ru-RU" b="1" smtClean="0"/>
              <a:t>Абсолютные</a:t>
            </a:r>
            <a:r>
              <a:rPr lang="ru-RU" smtClean="0"/>
              <a:t> – </a:t>
            </a:r>
            <a:r>
              <a:rPr lang="ru-RU" sz="2800" smtClean="0"/>
              <a:t>число </a:t>
            </a:r>
            <a:r>
              <a:rPr lang="ru-RU" sz="2800" b="1" smtClean="0"/>
              <a:t>прибывших</a:t>
            </a:r>
            <a:r>
              <a:rPr lang="ru-RU" sz="2800" smtClean="0"/>
              <a:t> (А), число </a:t>
            </a:r>
            <a:r>
              <a:rPr lang="ru-RU" sz="2800" b="1" smtClean="0"/>
              <a:t>выбывших</a:t>
            </a:r>
            <a:r>
              <a:rPr lang="ru-RU" sz="2800" smtClean="0"/>
              <a:t> (</a:t>
            </a:r>
            <a:r>
              <a:rPr lang="en-US" sz="2800" smtClean="0"/>
              <a:t>L</a:t>
            </a:r>
            <a:r>
              <a:rPr lang="ru-RU" sz="2800" smtClean="0"/>
              <a:t>), </a:t>
            </a:r>
          </a:p>
          <a:p>
            <a:pPr eaLnBrk="1" hangingPunct="1">
              <a:buFontTx/>
              <a:buNone/>
            </a:pPr>
            <a:r>
              <a:rPr lang="ru-RU" sz="2800" smtClean="0"/>
              <a:t>   </a:t>
            </a:r>
            <a:r>
              <a:rPr lang="ru-RU" sz="2800" b="1" smtClean="0"/>
              <a:t>сальдо миграции</a:t>
            </a:r>
            <a:r>
              <a:rPr lang="ru-RU" sz="2800" smtClean="0"/>
              <a:t> (= чистая миграция, нетто-миграция, миграционный прирост)</a:t>
            </a:r>
          </a:p>
          <a:p>
            <a:pPr eaLnBrk="1" hangingPunct="1">
              <a:buFontTx/>
              <a:buNone/>
            </a:pPr>
            <a:r>
              <a:rPr lang="ru-RU" sz="2800" smtClean="0"/>
              <a:t>					или</a:t>
            </a:r>
          </a:p>
          <a:p>
            <a:pPr eaLnBrk="1" hangingPunct="1">
              <a:buFontTx/>
              <a:buNone/>
            </a:pPr>
            <a:r>
              <a:rPr lang="en-US" smtClean="0"/>
              <a:t>     </a:t>
            </a:r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    </a:t>
            </a:r>
            <a:r>
              <a:rPr lang="ru-RU" sz="2800" b="1" smtClean="0"/>
              <a:t>миграционный оборот</a:t>
            </a:r>
            <a:r>
              <a:rPr lang="ru-RU" sz="2800" smtClean="0"/>
              <a:t> (= валовая  миграция, брутто-миграция)</a:t>
            </a: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5435600" y="2906713"/>
          <a:ext cx="2736850" cy="474662"/>
        </p:xfrm>
        <a:graphic>
          <a:graphicData uri="http://schemas.openxmlformats.org/presentationml/2006/ole">
            <p:oleObj spid="_x0000_s1026" name="Формула" r:id="rId3" imgW="1041120" imgH="177480" progId="Equation.3">
              <p:embed/>
            </p:oleObj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1403350" y="2924175"/>
          <a:ext cx="2058988" cy="433388"/>
        </p:xfrm>
        <a:graphic>
          <a:graphicData uri="http://schemas.openxmlformats.org/presentationml/2006/ole">
            <p:oleObj spid="_x0000_s1027" name="Формула" r:id="rId4" imgW="774360" imgH="164880" progId="Equation.3">
              <p:embed/>
            </p:oleObj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1116013" y="5445125"/>
          <a:ext cx="1655762" cy="385763"/>
        </p:xfrm>
        <a:graphic>
          <a:graphicData uri="http://schemas.openxmlformats.org/presentationml/2006/ole">
            <p:oleObj spid="_x0000_s1028" name="Формула" r:id="rId5" imgW="7743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748712" cy="9366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3600" smtClean="0">
                <a:solidFill>
                  <a:schemeClr val="tx1"/>
                </a:solidFill>
              </a:rPr>
              <a:t>Критерии идентификации (классификации) миграции (1):</a:t>
            </a:r>
            <a:br>
              <a:rPr lang="ru-RU" sz="3600" smtClean="0">
                <a:solidFill>
                  <a:schemeClr val="tx1"/>
                </a:solidFill>
              </a:rPr>
            </a:br>
            <a:endParaRPr lang="ru-RU" sz="3600" smtClean="0">
              <a:solidFill>
                <a:schemeClr val="tx1"/>
              </a:solidFill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50825" y="1268413"/>
            <a:ext cx="86423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По ДЛИТЕЛЬНОСТИ  ПРЕБЫВАНИЯ:</a:t>
            </a:r>
          </a:p>
          <a:p>
            <a:r>
              <a:rPr lang="ru-RU" sz="2400"/>
              <a:t>Временная (эпизодическая – деловые, рекреационные), маятниковая, полупостоянная (сезонная), постоянная (безвозвратная). </a:t>
            </a:r>
            <a:r>
              <a:rPr lang="ru-RU" sz="2000" noProof="1"/>
              <a:t>Международно признанный критерий – 1 год</a:t>
            </a:r>
          </a:p>
          <a:p>
            <a:endParaRPr lang="ru-RU" sz="2000"/>
          </a:p>
          <a:p>
            <a:r>
              <a:rPr lang="ru-RU" sz="2000" b="1"/>
              <a:t>Маятниковая миграция</a:t>
            </a:r>
            <a:r>
              <a:rPr lang="ru-RU" sz="2000"/>
              <a:t> – регулярные передвижения населения из одного н.п. в другой на работу или учебу и обратно. Регулярность!</a:t>
            </a:r>
          </a:p>
          <a:p>
            <a:r>
              <a:rPr lang="ru-RU" sz="2000"/>
              <a:t>Основные направления: </a:t>
            </a:r>
          </a:p>
          <a:p>
            <a:r>
              <a:rPr lang="ru-RU" sz="2000"/>
              <a:t>из села в город</a:t>
            </a:r>
          </a:p>
          <a:p>
            <a:r>
              <a:rPr lang="ru-RU" sz="2000"/>
              <a:t>из малого города в крупный</a:t>
            </a:r>
          </a:p>
          <a:p>
            <a:endParaRPr lang="ru-RU" sz="2000"/>
          </a:p>
          <a:p>
            <a:r>
              <a:rPr lang="ru-RU" sz="2000" b="1"/>
              <a:t>Временная миграция</a:t>
            </a:r>
            <a:r>
              <a:rPr lang="ru-RU" sz="2000"/>
              <a:t> – перемена места экономической активности без изменения ОМЖ на неопределенно продолжительное время.</a:t>
            </a:r>
          </a:p>
          <a:p>
            <a:r>
              <a:rPr lang="ru-RU" sz="2000"/>
              <a:t>Пример: сезонные перемещения (колебания потребности в рабочей силе или сезонные резервы рабочей силы). Дачники…</a:t>
            </a:r>
          </a:p>
          <a:p>
            <a:endParaRPr lang="ru-RU" sz="2000"/>
          </a:p>
          <a:p>
            <a:r>
              <a:rPr lang="ru-RU" sz="2000" b="1"/>
              <a:t>Эпизодические перемещения</a:t>
            </a:r>
            <a:r>
              <a:rPr lang="ru-RU" sz="2000"/>
              <a:t> – командировки, отдых, лечение и т.п.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54050"/>
            <a:ext cx="8361363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135937" cy="476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mtClean="0"/>
              <a:t>Миграция по потокам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32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ru-RU" sz="1600" i="1" smtClean="0"/>
              <a:t>Продолжение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7643813" cy="5761037"/>
          </a:xfrm>
        </p:spPr>
        <p:txBody>
          <a:bodyPr/>
          <a:lstStyle/>
          <a:p>
            <a:pPr eaLnBrk="1" hangingPunct="1"/>
            <a:r>
              <a:rPr lang="ru-RU" sz="2800" b="1" smtClean="0"/>
              <a:t>Относительные:</a:t>
            </a:r>
          </a:p>
          <a:p>
            <a:pPr eaLnBrk="1" hangingPunct="1">
              <a:buFontTx/>
              <a:buNone/>
            </a:pPr>
            <a:r>
              <a:rPr lang="ru-RU" sz="2800" smtClean="0"/>
              <a:t>Коэффициент </a:t>
            </a:r>
            <a:r>
              <a:rPr lang="ru-RU" sz="2800" b="1" smtClean="0"/>
              <a:t>миграционного прироста</a:t>
            </a:r>
            <a:r>
              <a:rPr lang="en-US" sz="2800" smtClean="0"/>
              <a:t> </a:t>
            </a:r>
            <a:endParaRPr lang="ru-RU" sz="2800" smtClean="0"/>
          </a:p>
          <a:p>
            <a:pPr eaLnBrk="1" hangingPunct="1">
              <a:buFontTx/>
              <a:buNone/>
            </a:pPr>
            <a:endParaRPr lang="ru-RU" sz="2800" smtClean="0"/>
          </a:p>
          <a:p>
            <a:pPr eaLnBrk="1" hangingPunct="1">
              <a:buFontTx/>
              <a:buNone/>
            </a:pPr>
            <a:r>
              <a:rPr lang="ru-RU" sz="2800" smtClean="0"/>
              <a:t>Коэффициент </a:t>
            </a:r>
            <a:r>
              <a:rPr lang="ru-RU" sz="2800" b="1" smtClean="0"/>
              <a:t>интенсивности прибытий</a:t>
            </a:r>
            <a:r>
              <a:rPr lang="ru-RU" sz="2800" smtClean="0"/>
              <a:t>  </a:t>
            </a:r>
          </a:p>
          <a:p>
            <a:pPr eaLnBrk="1" hangingPunct="1">
              <a:buFontTx/>
              <a:buNone/>
            </a:pPr>
            <a:endParaRPr lang="ru-RU" sz="2800" smtClean="0"/>
          </a:p>
          <a:p>
            <a:pPr eaLnBrk="1" hangingPunct="1">
              <a:buFontTx/>
              <a:buNone/>
            </a:pPr>
            <a:endParaRPr lang="ru-RU" sz="2800" smtClean="0"/>
          </a:p>
          <a:p>
            <a:pPr eaLnBrk="1" hangingPunct="1">
              <a:buFontTx/>
              <a:buNone/>
            </a:pPr>
            <a:r>
              <a:rPr lang="ru-RU" sz="2800" smtClean="0"/>
              <a:t>Коэффициент </a:t>
            </a:r>
            <a:r>
              <a:rPr lang="ru-RU" sz="2800" b="1" smtClean="0"/>
              <a:t>интенсивности выбытий</a:t>
            </a:r>
            <a:r>
              <a:rPr lang="ru-RU" sz="2800" smtClean="0"/>
              <a:t>  </a:t>
            </a:r>
          </a:p>
          <a:p>
            <a:pPr eaLnBrk="1" hangingPunct="1">
              <a:buFontTx/>
              <a:buNone/>
            </a:pPr>
            <a:endParaRPr lang="ru-RU" sz="2400" smtClean="0"/>
          </a:p>
          <a:p>
            <a:pPr eaLnBrk="1" hangingPunct="1">
              <a:buFontTx/>
              <a:buNone/>
            </a:pPr>
            <a:endParaRPr lang="ru-RU" sz="2400" smtClean="0"/>
          </a:p>
          <a:p>
            <a:pPr eaLnBrk="1" hangingPunct="1">
              <a:buFontTx/>
              <a:buNone/>
            </a:pPr>
            <a:r>
              <a:rPr lang="ru-RU" sz="2400" b="1" smtClean="0"/>
              <a:t>Коэффициент эффективности миграции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867400" y="2852738"/>
          <a:ext cx="2160588" cy="712787"/>
        </p:xfrm>
        <a:graphic>
          <a:graphicData uri="http://schemas.openxmlformats.org/presentationml/2006/ole">
            <p:oleObj spid="_x0000_s2050" name="Формула" r:id="rId3" imgW="1193760" imgH="39348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867400" y="4365625"/>
          <a:ext cx="2093913" cy="712788"/>
        </p:xfrm>
        <a:graphic>
          <a:graphicData uri="http://schemas.openxmlformats.org/presentationml/2006/ole">
            <p:oleObj spid="_x0000_s2051" name="Формула" r:id="rId4" imgW="1155600" imgH="393480" progId="Equation.3">
              <p:embed/>
            </p:oleObj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867400" y="1557338"/>
          <a:ext cx="2233613" cy="782637"/>
        </p:xfrm>
        <a:graphic>
          <a:graphicData uri="http://schemas.openxmlformats.org/presentationml/2006/ole">
            <p:oleObj spid="_x0000_s2052" name="Формула" r:id="rId5" imgW="1117440" imgH="393480" progId="Equation.3">
              <p:embed/>
            </p:oleObj>
          </a:graphicData>
        </a:graphic>
      </p:graphicFrame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058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5661025"/>
            <a:ext cx="21320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8604250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468313" y="1889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800" b="1" noProof="1"/>
              <a:t>Ранжирование регионов ЦФО по числу прибывших (абс.) и интенсивности прибытий (отн.) в 2009 г. (вся миграция)</a:t>
            </a:r>
          </a:p>
        </p:txBody>
      </p:sp>
      <p:sp>
        <p:nvSpPr>
          <p:cNvPr id="13316" name="Line 10"/>
          <p:cNvSpPr>
            <a:spLocks noChangeShapeType="1"/>
          </p:cNvSpPr>
          <p:nvPr/>
        </p:nvSpPr>
        <p:spPr bwMode="auto">
          <a:xfrm flipV="1">
            <a:off x="755650" y="1412875"/>
            <a:ext cx="4176713" cy="4679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91264" cy="12687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noProof="1" smtClean="0"/>
              <a:t>Показатели, характеризуюшие миграционные потоки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95288" y="1288048"/>
            <a:ext cx="82089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/>
            <a:r>
              <a:rPr lang="ru-RU" sz="2400" b="1" dirty="0"/>
              <a:t>Миграционный поток</a:t>
            </a:r>
            <a:r>
              <a:rPr lang="ru-RU" sz="2400" dirty="0"/>
              <a:t> – совокупное число мигрантов (или миграций), имеющих общие районы прибытия и выбытия в течение данного отрезка времени. Например, из общего числа прибывших в к.-л. регион можно выделить потоки прибывших из каждого другого региона</a:t>
            </a:r>
            <a:r>
              <a:rPr lang="ru-RU" sz="2400" dirty="0" smtClean="0"/>
              <a:t>.</a:t>
            </a:r>
          </a:p>
          <a:p>
            <a:pPr indent="450850"/>
            <a:endParaRPr lang="ru-RU" sz="2400" b="1" dirty="0" smtClean="0"/>
          </a:p>
          <a:p>
            <a:pPr indent="450850"/>
            <a:r>
              <a:rPr lang="ru-RU" sz="2400" b="1" dirty="0" smtClean="0"/>
              <a:t>Структурные показатели потоков</a:t>
            </a:r>
            <a:r>
              <a:rPr lang="ru-RU" sz="2400" dirty="0" smtClean="0"/>
              <a:t> – распределение мигрантов по полу, возрасту, квалификации, уровню образования и пр. (% от общего количества прибывших/выбывших). Обычно – в сравнении с соответствующими показателями для населения регионов вселения / выхода</a:t>
            </a:r>
          </a:p>
          <a:p>
            <a:pPr indent="450850"/>
            <a:endParaRPr lang="ru-RU" sz="2400" dirty="0"/>
          </a:p>
          <a:p>
            <a:pPr indent="450850"/>
            <a:endParaRPr lang="ru-RU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5805264"/>
            <a:ext cx="157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27784" y="5805264"/>
            <a:ext cx="44878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 – число мигрантов данного возраста</a:t>
            </a:r>
          </a:p>
          <a:p>
            <a:r>
              <a:rPr lang="ru-RU" sz="1600" dirty="0"/>
              <a:t>Р – число лиц данного возраста в населении</a:t>
            </a:r>
          </a:p>
          <a:p>
            <a:r>
              <a:rPr lang="ru-RU" sz="1600" dirty="0"/>
              <a:t>С - константа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Методы косвенной оценки миграции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0613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400" dirty="0"/>
              <a:t>Основаны на предположении о том, что численность населения любой территории между двумя датами является результатом естественного прироста (рождаемость минус смертность) и чистой миграции.</a:t>
            </a:r>
          </a:p>
          <a:p>
            <a:pPr marL="342900" indent="-342900"/>
            <a:endParaRPr lang="ru-RU" sz="2400" dirty="0"/>
          </a:p>
          <a:p>
            <a:pPr marL="342900" indent="-342900"/>
            <a:r>
              <a:rPr lang="ru-RU" sz="2400" dirty="0"/>
              <a:t>Выделяют</a:t>
            </a:r>
            <a:r>
              <a:rPr lang="ru-RU" sz="2400" dirty="0" smtClean="0"/>
              <a:t>:</a:t>
            </a:r>
          </a:p>
          <a:p>
            <a:pPr marL="342900" indent="-342900"/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/>
              <a:t>Метод статистики естественного движения</a:t>
            </a:r>
          </a:p>
          <a:p>
            <a:pPr marL="342900" indent="-342900">
              <a:buFontTx/>
              <a:buAutoNum type="arabicPeriod"/>
            </a:pP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/>
              <a:t>С помощью гипотез о вероятности дожития.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Миграция в расчете численности населения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86947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 smtClean="0"/>
              <a:t>Основные статистические публикации </a:t>
            </a:r>
            <a:r>
              <a:rPr lang="ru-RU" sz="4000" dirty="0" smtClean="0"/>
              <a:t>и источники данных о </a:t>
            </a:r>
            <a:r>
              <a:rPr lang="ru-RU" sz="4000" dirty="0" smtClean="0"/>
              <a:t>миграции в России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85375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000" dirty="0"/>
              <a:t>Население России за 100 лет. Статистический сборник. М.: Росстат, 1998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Демографический ежегодник (на сайте Росстата с 2001 г.)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Бюллетень «Численность и миграция населения РФ в … году (данные с 2008 г. – на сайте Росстата)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Продолжительность проживания населения в месте постоянного жительства. Итоги всероссийской переписи населения 2002 и 2010 гг.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Сайт Росстата (</a:t>
            </a:r>
            <a:r>
              <a:rPr lang="en-US" sz="2000" dirty="0">
                <a:hlinkClick r:id="rId2"/>
              </a:rPr>
              <a:t>www.gks.ru</a:t>
            </a:r>
            <a:r>
              <a:rPr lang="en-US" sz="2000" dirty="0"/>
              <a:t>)</a:t>
            </a:r>
            <a:r>
              <a:rPr lang="ru-RU" sz="2000" dirty="0"/>
              <a:t>, раздел «Базы данных» /ЕМИСС/. С 1997 г. информация о прибывших, выбывших и миграционном приросте по потокам (</a:t>
            </a:r>
            <a:r>
              <a:rPr lang="ru-RU" sz="2000" dirty="0" err="1"/>
              <a:t>внутрирегиональная</a:t>
            </a:r>
            <a:r>
              <a:rPr lang="ru-RU" sz="2000" dirty="0"/>
              <a:t>/межрегиональная/международная) и по регионам. По странам прибытия и выбытия.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Региональные демографические ежегодники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Региональные сборники «Численность и миграция в … области в … году»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База данных </a:t>
            </a:r>
            <a:r>
              <a:rPr lang="ru-RU" sz="2000" dirty="0" smtClean="0"/>
              <a:t>показателей муниципальных </a:t>
            </a:r>
            <a:r>
              <a:rPr lang="ru-RU" sz="2000" dirty="0"/>
              <a:t>образований на сайте Росстата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Статистические данные по форме 1-РД </a:t>
            </a:r>
            <a:r>
              <a:rPr lang="ru-RU" sz="2000" dirty="0">
                <a:solidFill>
                  <a:srgbClr val="FF0000"/>
                </a:solidFill>
              </a:rPr>
              <a:t>НО! </a:t>
            </a:r>
            <a:r>
              <a:rPr lang="ru-RU" sz="2000" dirty="0"/>
              <a:t>В связи с упразднением ФМС России в 2016 г. перспективы получения информации туманны…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Долгосрочный мигрант</a:t>
            </a:r>
            <a:r>
              <a:rPr lang="ru-RU" sz="2400" dirty="0"/>
              <a:t> - “лицо, которое переезжает в страну, отличную от страны его/её обычного проживания на период не менее 1 года (12 месяцев), и таким образом страна назначения определенно становится новой страной (местом) его/её обычного проживания. </a:t>
            </a:r>
          </a:p>
          <a:p>
            <a:endParaRPr lang="ru-RU" sz="2400" b="1" dirty="0"/>
          </a:p>
          <a:p>
            <a:r>
              <a:rPr lang="ru-RU" sz="2400" b="1" dirty="0"/>
              <a:t>Краткосрочные мигранты</a:t>
            </a:r>
            <a:r>
              <a:rPr lang="ru-RU" sz="2400" dirty="0"/>
              <a:t> – это люди, переезжающие в страну, не являющуюся местом их обычного проживания на период не менее трех и не более двенадцати месяцев.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Не относятся к этой категории поездки, связанные с отдыхом, каникулами, посещением друзей и родственников, деловыми командировками, лечением или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паломничеством.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Страной обычного проживания краткосрочного мигранта считается страна назначения на протяжении всего времени их пребывания в ней </a:t>
            </a:r>
            <a:r>
              <a:rPr lang="ru-RU" sz="1600" dirty="0"/>
              <a:t>(Рекомендации ООН по статистике международной миграции,1998) 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748712" cy="93662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4000" smtClean="0"/>
              <a:t>Критерии идентификации (классификации) миграции (2)</a:t>
            </a:r>
            <a:br>
              <a:rPr lang="ru-RU" sz="4000" smtClean="0"/>
            </a:br>
            <a:endParaRPr lang="ru-RU" sz="4000" smtClean="0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23850" y="1268413"/>
            <a:ext cx="842486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 b="1"/>
              <a:t>По ХАРАКТЕРУ ПЕРЕСЕЧЕННЫХ ГРАНИЦ</a:t>
            </a:r>
            <a:r>
              <a:rPr lang="ru-RU" sz="2200"/>
              <a:t>:</a:t>
            </a:r>
          </a:p>
          <a:p>
            <a:r>
              <a:rPr lang="ru-RU" sz="2200" b="1"/>
              <a:t>Внутренние</a:t>
            </a:r>
            <a:r>
              <a:rPr lang="ru-RU" sz="2200"/>
              <a:t> (в пределах  национальных границ государства, но с пересечением административных границ), </a:t>
            </a:r>
          </a:p>
          <a:p>
            <a:endParaRPr lang="ru-RU" sz="2200"/>
          </a:p>
          <a:p>
            <a:r>
              <a:rPr lang="ru-RU" sz="2200" b="1" noProof="1"/>
              <a:t>Международные</a:t>
            </a:r>
            <a:r>
              <a:rPr lang="ru-RU" sz="2200" noProof="1"/>
              <a:t> = внешние (эмиграция, иммиграция)</a:t>
            </a:r>
          </a:p>
          <a:p>
            <a:r>
              <a:rPr lang="ru-RU" sz="2200" noProof="1"/>
              <a:t>Большая роль государства в регулировании международной миграции - универсально признанный атрибут государственного суверинитета</a:t>
            </a:r>
          </a:p>
          <a:p>
            <a:endParaRPr lang="ru-RU" sz="2200" b="1"/>
          </a:p>
          <a:p>
            <a:r>
              <a:rPr lang="ru-RU" sz="2200" b="1"/>
              <a:t>Условность </a:t>
            </a:r>
            <a:r>
              <a:rPr lang="ru-RU" sz="2200"/>
              <a:t>- распад СССР, законы, регулирующие внутреннюю миграцию, особые режимные территории, анклавы (Калининградская область)</a:t>
            </a:r>
          </a:p>
          <a:p>
            <a:endParaRPr lang="ru-RU" sz="2200" b="1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2800" smtClean="0"/>
              <a:t>Классификация пространственной мобильности населения на основе критерия перемены места жительства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908175" y="1700213"/>
            <a:ext cx="5327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Пространственная мобильность населения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25209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Население, меняющее обычное (постоянное) МЖ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867400" y="2565400"/>
            <a:ext cx="25209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Население, не меняющее обычное (постоянное) МЖ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251520" y="3933825"/>
            <a:ext cx="1872208" cy="6463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Долговременная миграция</a:t>
            </a:r>
            <a:endParaRPr lang="ru-RU" dirty="0"/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2195736" y="3933056"/>
            <a:ext cx="14414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noProof="1"/>
              <a:t>Внутрипосе</a:t>
            </a:r>
            <a:r>
              <a:rPr lang="ru-RU" sz="1400" dirty="0"/>
              <a:t>-</a:t>
            </a:r>
            <a:r>
              <a:rPr lang="ru-RU" sz="1400" noProof="1"/>
              <a:t>ленные перемещения</a:t>
            </a: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4067175" y="3860800"/>
            <a:ext cx="10096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noProof="1"/>
              <a:t>Маятни-ковые переме-щения</a:t>
            </a: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5219700" y="3860800"/>
            <a:ext cx="1081088" cy="952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noProof="1"/>
              <a:t>Времен-ные переме-щения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6588125" y="3860800"/>
            <a:ext cx="10795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noProof="1"/>
              <a:t>Эпизоди-ческие переме-щения</a:t>
            </a: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7812088" y="3860800"/>
            <a:ext cx="115252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noProof="1"/>
              <a:t>Хроничес-кие переме-щения</a:t>
            </a:r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4572000" y="6092825"/>
            <a:ext cx="24479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/>
              <a:t>Сезонные перемещения</a:t>
            </a:r>
            <a:endParaRPr lang="ru-RU" sz="1400" noProof="1"/>
          </a:p>
        </p:txBody>
      </p:sp>
      <p:sp>
        <p:nvSpPr>
          <p:cNvPr id="16397" name="Text Box 18"/>
          <p:cNvSpPr txBox="1">
            <a:spLocks noChangeArrowheads="1"/>
          </p:cNvSpPr>
          <p:nvPr/>
        </p:nvSpPr>
        <p:spPr bwMode="auto">
          <a:xfrm>
            <a:off x="4572000" y="5157788"/>
            <a:ext cx="244792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/>
              <a:t>Циркулярные перемещения</a:t>
            </a:r>
            <a:endParaRPr lang="ru-RU" sz="1400" noProof="1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 flipH="1">
            <a:off x="1547813" y="2060575"/>
            <a:ext cx="2808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4356100" y="2060575"/>
            <a:ext cx="2663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971550" y="3500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1" name="Line 22"/>
          <p:cNvSpPr>
            <a:spLocks noChangeShapeType="1"/>
          </p:cNvSpPr>
          <p:nvPr/>
        </p:nvSpPr>
        <p:spPr bwMode="auto">
          <a:xfrm>
            <a:off x="2339975" y="3500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 flipH="1">
            <a:off x="4643438" y="3500438"/>
            <a:ext cx="17287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3" name="Line 25"/>
          <p:cNvSpPr>
            <a:spLocks noChangeShapeType="1"/>
          </p:cNvSpPr>
          <p:nvPr/>
        </p:nvSpPr>
        <p:spPr bwMode="auto">
          <a:xfrm flipH="1">
            <a:off x="5795963" y="3500438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4" name="Line 26"/>
          <p:cNvSpPr>
            <a:spLocks noChangeShapeType="1"/>
          </p:cNvSpPr>
          <p:nvPr/>
        </p:nvSpPr>
        <p:spPr bwMode="auto">
          <a:xfrm>
            <a:off x="7092950" y="3500438"/>
            <a:ext cx="714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5" name="Line 27"/>
          <p:cNvSpPr>
            <a:spLocks noChangeShapeType="1"/>
          </p:cNvSpPr>
          <p:nvPr/>
        </p:nvSpPr>
        <p:spPr bwMode="auto">
          <a:xfrm>
            <a:off x="7451725" y="3500438"/>
            <a:ext cx="10080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6" name="Line 28"/>
          <p:cNvSpPr>
            <a:spLocks noChangeShapeType="1"/>
          </p:cNvSpPr>
          <p:nvPr/>
        </p:nvSpPr>
        <p:spPr bwMode="auto">
          <a:xfrm>
            <a:off x="57959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7" name="Line 29"/>
          <p:cNvSpPr>
            <a:spLocks noChangeShapeType="1"/>
          </p:cNvSpPr>
          <p:nvPr/>
        </p:nvSpPr>
        <p:spPr bwMode="auto">
          <a:xfrm>
            <a:off x="5724525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8" name="Text Box 30"/>
          <p:cNvSpPr txBox="1">
            <a:spLocks noChangeArrowheads="1"/>
          </p:cNvSpPr>
          <p:nvPr/>
        </p:nvSpPr>
        <p:spPr bwMode="auto">
          <a:xfrm>
            <a:off x="323850" y="58769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6409" name="Text Box 31"/>
          <p:cNvSpPr txBox="1">
            <a:spLocks noChangeArrowheads="1"/>
          </p:cNvSpPr>
          <p:nvPr/>
        </p:nvSpPr>
        <p:spPr bwMode="auto">
          <a:xfrm>
            <a:off x="376238" y="5897563"/>
            <a:ext cx="3979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noProof="1"/>
              <a:t>Источник: Моисеенко В.М. Внутренняя миграция населения. М.: 2004, с. 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ru-RU" sz="3200" b="1" smtClean="0"/>
              <a:t>Статистика миграции и статистика естественного движения населения: отличия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250825" y="1700213"/>
            <a:ext cx="83550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Рождение и смерть</a:t>
            </a:r>
          </a:p>
          <a:p>
            <a:r>
              <a:rPr lang="ru-RU" sz="2400"/>
              <a:t>- однозначно определяемы, </a:t>
            </a:r>
          </a:p>
          <a:p>
            <a:r>
              <a:rPr lang="ru-RU" sz="2400"/>
              <a:t>- происходят единожды,</a:t>
            </a:r>
          </a:p>
          <a:p>
            <a:r>
              <a:rPr lang="ru-RU" sz="2400"/>
              <a:t>- легче поддаются учету , </a:t>
            </a:r>
          </a:p>
          <a:p>
            <a:r>
              <a:rPr lang="ru-RU" sz="2400"/>
              <a:t>- число событий совпадает с числом людей</a:t>
            </a:r>
          </a:p>
          <a:p>
            <a:endParaRPr lang="ru-RU" sz="2400"/>
          </a:p>
          <a:p>
            <a:r>
              <a:rPr lang="ru-RU" sz="2400" b="1"/>
              <a:t>Перемещения людей (миграция) </a:t>
            </a:r>
          </a:p>
          <a:p>
            <a:r>
              <a:rPr lang="ru-RU" sz="2400"/>
              <a:t>- многообразны (различаются расстояниями,  временем отсутствия или пребывания, целями) </a:t>
            </a:r>
          </a:p>
          <a:p>
            <a:r>
              <a:rPr lang="ru-RU" sz="2400"/>
              <a:t>- трудны для учета и  измерения (особенно, если учет делается по заявлению самого мигранта)</a:t>
            </a:r>
          </a:p>
          <a:p>
            <a:r>
              <a:rPr lang="ru-RU" sz="2400"/>
              <a:t>- повторяются, число  поездок  больше  числа людей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 eaLnBrk="1" hangingPunct="1"/>
            <a:r>
              <a:rPr lang="ru-RU" sz="4000" b="1" smtClean="0"/>
              <a:t>2 вопроса статистики миграции</a:t>
            </a:r>
            <a:r>
              <a:rPr lang="ru-RU" sz="4000" smtClean="0"/>
              <a:t>: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7137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000" b="1"/>
              <a:t>Сколько?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мигрантов прибыло в страну (регион, город) или выехало в обратном направлении на постоянное жительство? 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иностранных работников  было занято в стране (или сограждан работало  в других странах)? 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жителей страны родились за границей? 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граждан страны постоянно проживают за границей?  </a:t>
            </a:r>
          </a:p>
          <a:p>
            <a:pPr marL="342900" indent="-342900">
              <a:buFontTx/>
              <a:buChar char="•"/>
            </a:pPr>
            <a:r>
              <a:rPr lang="ru-RU" sz="2000"/>
              <a:t>человек ежегодно пересекают границы нашего государства ?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иностранцев получили гражданство нашей страны?    и т.д….</a:t>
            </a:r>
          </a:p>
          <a:p>
            <a:pPr marL="342900" indent="-342900"/>
            <a:endParaRPr lang="ru-RU" sz="2000"/>
          </a:p>
          <a:p>
            <a:pPr marL="342900" indent="-342900"/>
            <a:r>
              <a:rPr lang="ru-RU" sz="2000"/>
              <a:t>2. </a:t>
            </a:r>
            <a:r>
              <a:rPr lang="ru-RU" sz="2000" b="1"/>
              <a:t>Каков их состав?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полу и возрасту, семейному положению, этнической принадлежности, </a:t>
            </a:r>
            <a:r>
              <a:rPr lang="en-US" sz="2000"/>
              <a:t> </a:t>
            </a:r>
            <a:endParaRPr lang="ru-RU" sz="2000"/>
          </a:p>
          <a:p>
            <a:pPr marL="342900" indent="-342900">
              <a:buFontTx/>
              <a:buChar char="•"/>
            </a:pPr>
            <a:r>
              <a:rPr lang="ru-RU" sz="2000"/>
              <a:t>по странам (регионам) выхода и назначения,  гражданству,</a:t>
            </a:r>
          </a:p>
          <a:p>
            <a:pPr marL="342900" indent="-342900">
              <a:buFontTx/>
              <a:buChar char="•"/>
            </a:pPr>
            <a:r>
              <a:rPr lang="ru-RU" sz="2000"/>
              <a:t>причинам переезда, уровню квалификации и занятиям, уровню образования</a:t>
            </a:r>
            <a:r>
              <a:rPr lang="en-US" sz="2000"/>
              <a:t>. </a:t>
            </a:r>
            <a:r>
              <a:rPr lang="ru-RU" sz="2000"/>
              <a:t>и т.п.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2773</Words>
  <Application>Microsoft Office PowerPoint</Application>
  <PresentationFormat>Экран (4:3)</PresentationFormat>
  <Paragraphs>367</Paragraphs>
  <Slides>46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8" baseType="lpstr">
      <vt:lpstr>Тема Office</vt:lpstr>
      <vt:lpstr>Microsoft Equation 3.0</vt:lpstr>
      <vt:lpstr>Миграция населения: понятие, статистика и данные</vt:lpstr>
      <vt:lpstr>Понятие миграции</vt:lpstr>
      <vt:lpstr>Что такое постоянное (обычное) место жительства?</vt:lpstr>
      <vt:lpstr>Критерии идентификации (классификации) миграции (1): </vt:lpstr>
      <vt:lpstr>Слайд 5</vt:lpstr>
      <vt:lpstr>Критерии идентификации (классификации) миграции (2) </vt:lpstr>
      <vt:lpstr>Классификация пространственной мобильности населения на основе критерия перемены места жительства</vt:lpstr>
      <vt:lpstr>Статистика миграции и статистика естественного движения населения: отличия</vt:lpstr>
      <vt:lpstr>2 вопроса статистики миграции:</vt:lpstr>
      <vt:lpstr>Слайд 10</vt:lpstr>
      <vt:lpstr>5 концептуальных понятий международной миграции</vt:lpstr>
      <vt:lpstr>Определение мигранта в международной статистике по критерию времени:</vt:lpstr>
      <vt:lpstr>Виды статистики миграции, основные</vt:lpstr>
      <vt:lpstr>Переписи населения</vt:lpstr>
      <vt:lpstr>Слайд 15</vt:lpstr>
      <vt:lpstr>Слайд 16</vt:lpstr>
      <vt:lpstr>Слайд 17</vt:lpstr>
      <vt:lpstr>Методы измерения миграции по данным переписей</vt:lpstr>
      <vt:lpstr>Регистры населения</vt:lpstr>
      <vt:lpstr>Регистры иностранцев</vt:lpstr>
      <vt:lpstr>Выборочные обследования</vt:lpstr>
      <vt:lpstr>Слайд 22</vt:lpstr>
      <vt:lpstr>Форма N12 Листок статистического учета мигранта (к документам о регистрации но новому месту жительства)</vt:lpstr>
      <vt:lpstr>Последнее (предыдущее) место жительства</vt:lpstr>
      <vt:lpstr>Основные результаты перераспределения населения между федеральными округами за 1989-2002 гг.</vt:lpstr>
      <vt:lpstr>Ведомственная (административная) статистика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Показатели миграции</vt:lpstr>
      <vt:lpstr>Миграция по потокам</vt:lpstr>
      <vt:lpstr>Продолжение</vt:lpstr>
      <vt:lpstr>Слайд 42</vt:lpstr>
      <vt:lpstr>Показатели, характеризуюшие миграционные потоки</vt:lpstr>
      <vt:lpstr>Методы косвенной оценки миграции</vt:lpstr>
      <vt:lpstr>Миграция в расчете численности населения</vt:lpstr>
      <vt:lpstr>Основные статистические публикации и источники данных о миграции в России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населения: понятие, статистика и данные</dc:title>
  <dc:creator>Asus</dc:creator>
  <cp:lastModifiedBy>Asus</cp:lastModifiedBy>
  <cp:revision>8</cp:revision>
  <dcterms:created xsi:type="dcterms:W3CDTF">2017-03-12T18:07:19Z</dcterms:created>
  <dcterms:modified xsi:type="dcterms:W3CDTF">2017-03-12T21:13:18Z</dcterms:modified>
</cp:coreProperties>
</file>