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3384-7296-4FEB-9EAB-A6EBDBD52647}" type="datetimeFigureOut">
              <a:rPr lang="fr-FR" smtClean="0"/>
              <a:t>11/04/2022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38C2-CB74-49C1-BD6C-8DD7B017D3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91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3384-7296-4FEB-9EAB-A6EBDBD52647}" type="datetimeFigureOut">
              <a:rPr lang="fr-FR" smtClean="0"/>
              <a:t>11/04/2022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38C2-CB74-49C1-BD6C-8DD7B017D3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16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3384-7296-4FEB-9EAB-A6EBDBD52647}" type="datetimeFigureOut">
              <a:rPr lang="fr-FR" smtClean="0"/>
              <a:t>11/04/2022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38C2-CB74-49C1-BD6C-8DD7B017D3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30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3384-7296-4FEB-9EAB-A6EBDBD52647}" type="datetimeFigureOut">
              <a:rPr lang="fr-FR" smtClean="0"/>
              <a:t>11/04/2022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38C2-CB74-49C1-BD6C-8DD7B017D3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38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3384-7296-4FEB-9EAB-A6EBDBD52647}" type="datetimeFigureOut">
              <a:rPr lang="fr-FR" smtClean="0"/>
              <a:t>11/04/2022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38C2-CB74-49C1-BD6C-8DD7B017D3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12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3384-7296-4FEB-9EAB-A6EBDBD52647}" type="datetimeFigureOut">
              <a:rPr lang="fr-FR" smtClean="0"/>
              <a:t>11/04/2022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38C2-CB74-49C1-BD6C-8DD7B017D3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89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3384-7296-4FEB-9EAB-A6EBDBD52647}" type="datetimeFigureOut">
              <a:rPr lang="fr-FR" smtClean="0"/>
              <a:t>11/04/2022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38C2-CB74-49C1-BD6C-8DD7B017D3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4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3384-7296-4FEB-9EAB-A6EBDBD52647}" type="datetimeFigureOut">
              <a:rPr lang="fr-FR" smtClean="0"/>
              <a:t>11/04/2022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38C2-CB74-49C1-BD6C-8DD7B017D3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07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3384-7296-4FEB-9EAB-A6EBDBD52647}" type="datetimeFigureOut">
              <a:rPr lang="fr-FR" smtClean="0"/>
              <a:t>11/04/2022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38C2-CB74-49C1-BD6C-8DD7B017D3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07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3384-7296-4FEB-9EAB-A6EBDBD52647}" type="datetimeFigureOut">
              <a:rPr lang="fr-FR" smtClean="0"/>
              <a:t>11/04/2022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38C2-CB74-49C1-BD6C-8DD7B017D3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66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3384-7296-4FEB-9EAB-A6EBDBD52647}" type="datetimeFigureOut">
              <a:rPr lang="fr-FR" smtClean="0"/>
              <a:t>11/04/2022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38C2-CB74-49C1-BD6C-8DD7B017D3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55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E3384-7296-4FEB-9EAB-A6EBDBD52647}" type="datetimeFigureOut">
              <a:rPr lang="fr-FR" smtClean="0"/>
              <a:t>11/04/2022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38C2-CB74-49C1-BD6C-8DD7B017D3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598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links?url=http://www.w3.org/Protocols/rfc2616/rfc2616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4D4D4D"/>
                </a:solidFill>
              </a:rPr>
              <a:t>Codes réponse et messages d'erreur d'API REST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20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72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L'API REST répond à chaque demande par un code réponse HTTP.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Le </a:t>
            </a:r>
            <a:r>
              <a:rPr lang="fr-FR" dirty="0" smtClean="0">
                <a:hlinkClick r:id="rId2" tooltip="(S'ouvre dans un nouvel onglet ou une nouvelle fenêtre)"/>
              </a:rPr>
              <a:t>HTTP standard RFC 2616</a:t>
            </a:r>
            <a:r>
              <a:rPr lang="fr-FR" dirty="0" smtClean="0"/>
              <a:t> constitue la principale source d'informations donnant la signification des codes d'erreur.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110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Codes réponse REST 200 OK</a:t>
            </a:r>
            <a:br>
              <a:rPr lang="fr-FR" b="1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fr-FR" dirty="0"/>
              <a:t>Demande acceptée, la réponse contient le résultat. </a:t>
            </a:r>
          </a:p>
          <a:p>
            <a:pPr marL="0" indent="0">
              <a:lnSpc>
                <a:spcPct val="80000"/>
              </a:lnSpc>
              <a:buNone/>
            </a:pPr>
            <a:endParaRPr lang="fr-FR" dirty="0"/>
          </a:p>
          <a:p>
            <a:pPr marL="0" indent="0">
              <a:lnSpc>
                <a:spcPct val="80000"/>
              </a:lnSpc>
              <a:buNone/>
            </a:pPr>
            <a:r>
              <a:rPr lang="fr-FR" dirty="0"/>
              <a:t>Ce code réponse général peut être renvoyé pour n'importe quelle demande.</a:t>
            </a:r>
          </a:p>
          <a:p>
            <a:pPr marL="0" indent="0">
              <a:lnSpc>
                <a:spcPct val="80000"/>
              </a:lnSpc>
              <a:buNone/>
            </a:pPr>
            <a:endParaRPr lang="fr-FR" dirty="0"/>
          </a:p>
          <a:p>
            <a:pPr marL="0" indent="0">
              <a:lnSpc>
                <a:spcPct val="80000"/>
              </a:lnSpc>
              <a:buNone/>
            </a:pPr>
            <a:r>
              <a:rPr lang="fr-FR" dirty="0"/>
              <a:t>Pour les demandes GET, la ressource ou les données demandées se trouvent dans le corps de la réponse. Pour les demandes PUT ou DELETE, la demande a abouti et des informations sur le résultat (tels que les identificateurs de nouvelles ressources et les modifications du statut des ressources) se trouvent dans le corps de la réponse.</a:t>
            </a:r>
            <a:endParaRPr lang="en-US" altLang="fr-FR" b="1" dirty="0">
              <a:solidFill>
                <a:schemeClr val="bg2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90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</a:pPr>
            <a:r>
              <a:rPr lang="fr-FR" b="1" dirty="0" smtClean="0"/>
              <a:t>Codes réponse REST 201 CREATED</a:t>
            </a:r>
            <a:endParaRPr lang="fr-FR" b="1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fr-FR" dirty="0"/>
              <a:t>Ce code réponse est renvoyé par les opérations PUT ou POST et indique qu'une nouvelle ressource a été créée. </a:t>
            </a:r>
          </a:p>
          <a:p>
            <a:pPr marL="0" indent="0">
              <a:lnSpc>
                <a:spcPct val="80000"/>
              </a:lnSpc>
              <a:buNone/>
            </a:pPr>
            <a:endParaRPr lang="fr-FR" dirty="0"/>
          </a:p>
          <a:p>
            <a:pPr marL="0" indent="0">
              <a:lnSpc>
                <a:spcPct val="80000"/>
              </a:lnSpc>
              <a:buNone/>
            </a:pPr>
            <a:r>
              <a:rPr lang="fr-FR" dirty="0"/>
              <a:t>Le corps de la réponse peut, par exemple, contenir des informations sur une nouvelle ressource ou des informations de validation (par exemple, lorsqu'un actif est mis à jour).</a:t>
            </a:r>
            <a:endParaRPr lang="en-US" altLang="fr-FR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579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Codes réponse REST 204 NO CONTENT</a:t>
            </a:r>
            <a:br>
              <a:rPr lang="fr-FR" b="1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fr-FR" dirty="0"/>
              <a:t>Indique que la demande a été acceptée mais qu'il n'y avait aucun élément à renvoyer.</a:t>
            </a:r>
          </a:p>
          <a:p>
            <a:pPr marL="0" indent="0">
              <a:lnSpc>
                <a:spcPct val="80000"/>
              </a:lnSpc>
              <a:buNone/>
            </a:pPr>
            <a:endParaRPr lang="fr-FR" dirty="0"/>
          </a:p>
          <a:p>
            <a:pPr marL="0" indent="0">
              <a:lnSpc>
                <a:spcPct val="80000"/>
              </a:lnSpc>
              <a:buNone/>
            </a:pPr>
            <a:r>
              <a:rPr lang="fr-FR" dirty="0"/>
              <a:t>Cette réponse est renvoyée lorsque la demande a été traitée mais qu'aucune information supplémentaire sur le résultat a été renvoyée.</a:t>
            </a:r>
            <a:endParaRPr lang="en-US" altLang="fr-FR" b="1" dirty="0">
              <a:solidFill>
                <a:schemeClr val="bg2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632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Codes réponse REST 400 BAD REQUEST</a:t>
            </a:r>
            <a:br>
              <a:rPr lang="fr-FR" b="1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fr-FR" dirty="0"/>
              <a:t>La demande n'est pas valide. </a:t>
            </a:r>
          </a:p>
          <a:p>
            <a:pPr marL="0" indent="0">
              <a:lnSpc>
                <a:spcPct val="80000"/>
              </a:lnSpc>
              <a:buNone/>
            </a:pPr>
            <a:endParaRPr lang="fr-FR" dirty="0"/>
          </a:p>
          <a:p>
            <a:pPr marL="0" indent="0">
              <a:lnSpc>
                <a:spcPct val="80000"/>
              </a:lnSpc>
              <a:buNone/>
            </a:pPr>
            <a:r>
              <a:rPr lang="fr-FR" dirty="0"/>
              <a:t>Ce code est renvoyé lorsque le serveur tente de traiter la demande, mais que des aspects de cette demande ne sont pas valides ; par exemple, une ressource mal formatée ou une tentative de déployer un projet d'événement non valide dans le serveur Event </a:t>
            </a:r>
            <a:r>
              <a:rPr lang="fr-FR" dirty="0" err="1"/>
              <a:t>Runtime</a:t>
            </a:r>
            <a:r>
              <a:rPr lang="fr-FR" dirty="0"/>
              <a:t>. </a:t>
            </a:r>
          </a:p>
          <a:p>
            <a:pPr marL="0" indent="0">
              <a:lnSpc>
                <a:spcPct val="80000"/>
              </a:lnSpc>
              <a:buNone/>
            </a:pPr>
            <a:endParaRPr lang="fr-FR" dirty="0"/>
          </a:p>
          <a:p>
            <a:pPr marL="0" indent="0">
              <a:lnSpc>
                <a:spcPct val="80000"/>
              </a:lnSpc>
              <a:buNone/>
            </a:pPr>
            <a:r>
              <a:rPr lang="fr-FR" dirty="0"/>
              <a:t>Les informations sur la demande sont indiquées dans le corps de réponse et incluent un code d'erreur ainsi qu'un message d'erreur.</a:t>
            </a:r>
            <a:endParaRPr lang="en-US" altLang="fr-FR" b="1" dirty="0">
              <a:solidFill>
                <a:schemeClr val="bg2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254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Codes réponse REST 401 UNAUTHORIZED</a:t>
            </a:r>
            <a:br>
              <a:rPr lang="fr-FR" b="1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Renvoyé par le serveur d'applications lorsque la sécurité de l'application est activée et que des informations d'autorisation n'apparaissent pas dans la demande.</a:t>
            </a:r>
            <a:endParaRPr lang="en-US" altLang="fr-FR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709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Codes réponse REST 403 FORBIDDEN</a:t>
            </a:r>
            <a:r>
              <a:rPr lang="fr-FR" altLang="fr-FR" sz="2400" b="1" dirty="0" smtClean="0">
                <a:solidFill>
                  <a:schemeClr val="bg2"/>
                </a:solidFill>
              </a:rPr>
              <a:t/>
            </a:r>
            <a:br>
              <a:rPr lang="fr-FR" altLang="fr-FR" sz="2400" b="1" dirty="0" smtClean="0">
                <a:solidFill>
                  <a:schemeClr val="bg2"/>
                </a:solidFill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fr-FR" dirty="0"/>
              <a:t>Indique que le client a tenté d'accéder à une ressource à laquelle il n'a pas accès.</a:t>
            </a:r>
          </a:p>
          <a:p>
            <a:pPr marL="0" indent="0">
              <a:lnSpc>
                <a:spcPct val="80000"/>
              </a:lnSpc>
              <a:buNone/>
            </a:pPr>
            <a:endParaRPr lang="fr-FR" dirty="0"/>
          </a:p>
          <a:p>
            <a:pPr marL="0" indent="0">
              <a:lnSpc>
                <a:spcPct val="80000"/>
              </a:lnSpc>
              <a:buNone/>
            </a:pPr>
            <a:r>
              <a:rPr lang="fr-FR" dirty="0"/>
              <a:t> Ce code peut être renvoyé si l'utilisateur qui accède à la ressource distante ne dispose pas des privilèges suffisants, par exemple, s'il dispose du rôle </a:t>
            </a:r>
            <a:r>
              <a:rPr lang="fr-FR" dirty="0" err="1"/>
              <a:t>WBERestApiUsers</a:t>
            </a:r>
            <a:r>
              <a:rPr lang="fr-FR" dirty="0"/>
              <a:t> ou </a:t>
            </a:r>
            <a:r>
              <a:rPr lang="fr-FR" dirty="0" err="1"/>
              <a:t>WBERestApiPrivilegedUsers</a:t>
            </a:r>
            <a:r>
              <a:rPr lang="fr-FR" dirty="0"/>
              <a:t>. </a:t>
            </a:r>
          </a:p>
          <a:p>
            <a:pPr marL="0" indent="0">
              <a:lnSpc>
                <a:spcPct val="80000"/>
              </a:lnSpc>
              <a:buNone/>
            </a:pPr>
            <a:endParaRPr lang="fr-FR" dirty="0"/>
          </a:p>
          <a:p>
            <a:pPr marL="0" indent="0">
              <a:lnSpc>
                <a:spcPct val="80000"/>
              </a:lnSpc>
              <a:buNone/>
            </a:pPr>
            <a:r>
              <a:rPr lang="fr-FR" dirty="0"/>
              <a:t>Les utilisateurs qui tentent d'accéder à des projets d'événements privés, appartenant à d'autres utilisateurs, peuvent également voir cette erreur, mais uniquement s'ils ont le rôle </a:t>
            </a:r>
            <a:r>
              <a:rPr lang="fr-FR" dirty="0" err="1"/>
              <a:t>WBERestApiUsers</a:t>
            </a:r>
            <a:r>
              <a:rPr lang="fr-FR" dirty="0"/>
              <a:t> et non le rôle </a:t>
            </a:r>
            <a:r>
              <a:rPr lang="fr-FR" dirty="0" err="1"/>
              <a:t>WBERestApiPrivilegedUsers</a:t>
            </a:r>
            <a:r>
              <a:rPr lang="fr-FR" dirty="0"/>
              <a:t>.</a:t>
            </a:r>
            <a:endParaRPr lang="en-US" altLang="fr-FR" b="1" dirty="0">
              <a:solidFill>
                <a:schemeClr val="bg2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7387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500 INTERNAL SERVER ERROR</a:t>
            </a:r>
            <a:br>
              <a:rPr lang="fr-FR" b="1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fr-FR" dirty="0"/>
              <a:t>Une erreur interne s'est produite sur le serveur. </a:t>
            </a:r>
          </a:p>
          <a:p>
            <a:pPr marL="0" indent="0">
              <a:lnSpc>
                <a:spcPct val="80000"/>
              </a:lnSpc>
              <a:buNone/>
            </a:pPr>
            <a:endParaRPr lang="fr-FR" dirty="0"/>
          </a:p>
          <a:p>
            <a:pPr marL="0" indent="0">
              <a:lnSpc>
                <a:spcPct val="80000"/>
              </a:lnSpc>
              <a:buNone/>
            </a:pPr>
            <a:r>
              <a:rPr lang="fr-FR" dirty="0"/>
              <a:t>Il s'agit peut-être d'un incident lié à la demande ou d'un incident lié au code côté serveur. </a:t>
            </a:r>
          </a:p>
          <a:p>
            <a:pPr marL="0" indent="0">
              <a:lnSpc>
                <a:spcPct val="80000"/>
              </a:lnSpc>
              <a:buNone/>
            </a:pPr>
            <a:endParaRPr lang="fr-FR" dirty="0"/>
          </a:p>
          <a:p>
            <a:pPr marL="0" indent="0">
              <a:lnSpc>
                <a:spcPct val="80000"/>
              </a:lnSpc>
              <a:buNone/>
            </a:pPr>
            <a:r>
              <a:rPr lang="fr-FR"/>
              <a:t>Les informations sur l'erreur se trouvent dans le corps de la réponse.</a:t>
            </a:r>
            <a:endParaRPr lang="fr-FR" altLang="fr-FR" b="1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2947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476</Words>
  <Application>Microsoft Office PowerPoint</Application>
  <PresentationFormat>Grand écran</PresentationFormat>
  <Paragraphs>38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Codes réponse et messages d'erreur d'API REST</vt:lpstr>
      <vt:lpstr>Présentation PowerPoint</vt:lpstr>
      <vt:lpstr>Codes réponse REST 200 OK </vt:lpstr>
      <vt:lpstr>Codes réponse REST 201 CREATED</vt:lpstr>
      <vt:lpstr>Codes réponse REST 204 NO CONTENT </vt:lpstr>
      <vt:lpstr>Codes réponse REST 400 BAD REQUEST </vt:lpstr>
      <vt:lpstr>Codes réponse REST 401 UNAUTHORIZED </vt:lpstr>
      <vt:lpstr>Codes réponse REST 403 FORBIDDEN </vt:lpstr>
      <vt:lpstr>500 INTERNAL SERVER ERROR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Codes réponse et messages d'erreur d'API REST</dc:title>
  <dc:creator>Amira BEN AHMED</dc:creator>
  <cp:lastModifiedBy>Amira BEN AHMED</cp:lastModifiedBy>
  <cp:revision>2</cp:revision>
  <dcterms:created xsi:type="dcterms:W3CDTF">2022-04-11T06:54:03Z</dcterms:created>
  <dcterms:modified xsi:type="dcterms:W3CDTF">2022-04-11T07:04:09Z</dcterms:modified>
</cp:coreProperties>
</file>