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5" r:id="rId3"/>
    <p:sldId id="297" r:id="rId4"/>
    <p:sldId id="296" r:id="rId5"/>
    <p:sldId id="284" r:id="rId6"/>
    <p:sldId id="29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74" r:id="rId15"/>
    <p:sldId id="298" r:id="rId16"/>
    <p:sldId id="299" r:id="rId17"/>
    <p:sldId id="301" r:id="rId18"/>
    <p:sldId id="302" r:id="rId19"/>
    <p:sldId id="303" r:id="rId20"/>
    <p:sldId id="283" r:id="rId21"/>
    <p:sldId id="273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72" r:id="rId33"/>
    <p:sldId id="257" r:id="rId34"/>
    <p:sldId id="267" r:id="rId35"/>
    <p:sldId id="268" r:id="rId36"/>
    <p:sldId id="258" r:id="rId37"/>
    <p:sldId id="269" r:id="rId38"/>
    <p:sldId id="259" r:id="rId39"/>
    <p:sldId id="270" r:id="rId40"/>
    <p:sldId id="261" r:id="rId41"/>
    <p:sldId id="300" r:id="rId42"/>
    <p:sldId id="263" r:id="rId43"/>
    <p:sldId id="264" r:id="rId44"/>
    <p:sldId id="265" r:id="rId45"/>
    <p:sldId id="271" r:id="rId46"/>
    <p:sldId id="266" r:id="rId47"/>
    <p:sldId id="304" r:id="rId48"/>
    <p:sldId id="306" r:id="rId49"/>
    <p:sldId id="305" r:id="rId50"/>
    <p:sldId id="307" r:id="rId51"/>
    <p:sldId id="308" r:id="rId52"/>
    <p:sldId id="309" r:id="rId53"/>
    <p:sldId id="310" r:id="rId54"/>
    <p:sldId id="311" r:id="rId55"/>
    <p:sldId id="312" r:id="rId5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E53"/>
    <a:srgbClr val="FFE579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32" autoAdjust="0"/>
  </p:normalViewPr>
  <p:slideViewPr>
    <p:cSldViewPr snapToGrid="0" snapToObjects="1">
      <p:cViewPr varScale="1">
        <p:scale>
          <a:sx n="82" d="100"/>
          <a:sy n="82" d="100"/>
        </p:scale>
        <p:origin x="691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779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E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seq2seq</a:t>
            </a:r>
            <a:endParaRPr lang="ru-R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3AE7CF-32A2-DE4E-6B85-3BCFA65C3B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DBD72-3A1E-9C5F-60D0-59E66D112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Результаты экспериментов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5F060-1491-4AF2-F1FD-5C8C72039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Модель сравнивалась с двумя другими моделями: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seq2seq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, с механизмом внимания и без.</a:t>
            </a:r>
          </a:p>
          <a:p>
            <a:pPr marL="0" indent="0">
              <a:buNone/>
            </a:pPr>
            <a:endParaRPr lang="ru-R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ru-RU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Метрики: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BLEU-</a:t>
            </a:r>
            <a:r>
              <a:rPr lang="ru-RU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score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 (метрика схожести с эталонными переводами)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Гуманитарная оценка (читаемость и стиль)</a:t>
            </a:r>
          </a:p>
          <a:p>
            <a:pPr marL="0" indent="0">
              <a:buNone/>
            </a:pPr>
            <a:endParaRPr lang="ru-R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595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97C13D-C086-16DD-AB63-13785FE640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D573D-138D-6214-C081-00F4F6244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Результаты экспериментов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A2C61-E2A6-8686-B41B-8C4BEDC74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Модель с механизмом копирования дает </a:t>
            </a:r>
            <a:r>
              <a:rPr lang="ru-RU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на 6 пунктов выше BLEU-</a:t>
            </a:r>
            <a:r>
              <a:rPr lang="ru-RU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score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, чем стандартный Seq2Seq</a:t>
            </a:r>
          </a:p>
          <a:p>
            <a:endParaRPr lang="ru-R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Генерируемые тексты </a:t>
            </a:r>
            <a:r>
              <a:rPr lang="ru-RU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ближе к шекспировскому стилю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, чем при простом использовании словарей</a:t>
            </a:r>
          </a:p>
          <a:p>
            <a:endParaRPr lang="ru-R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Улучшена </a:t>
            </a:r>
            <a:r>
              <a:rPr lang="ru-RU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сохранность ключевых слов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, что важно для литературных текстов</a:t>
            </a:r>
          </a:p>
        </p:txBody>
      </p:sp>
    </p:spTree>
    <p:extLst>
      <p:ext uri="{BB962C8B-B14F-4D97-AF65-F5344CB8AC3E}">
        <p14:creationId xmlns:p14="http://schemas.microsoft.com/office/powerpoint/2010/main" val="1146801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D447EC-8F45-3951-8F70-2EF8EA9278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474E3-7E97-7467-6FC9-5DE977D13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Выводы и перспективы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F1251-9C86-F710-618B-F9B230469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Улучшенная генерация шекспировского стиля без потери важной информации</a:t>
            </a:r>
          </a:p>
          <a:p>
            <a:pPr>
              <a:buFont typeface="Wingdings" panose="05000000000000000000" pitchFamily="2" charset="2"/>
              <a:buChar char="ü"/>
            </a:pPr>
            <a:endParaRPr lang="ru-R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Возможность применения в других задачах стилизации текста (например, перевод текстов в стиль других авторов)</a:t>
            </a:r>
          </a:p>
          <a:p>
            <a:pPr>
              <a:buFont typeface="Wingdings" panose="05000000000000000000" pitchFamily="2" charset="2"/>
              <a:buChar char="ü"/>
            </a:pPr>
            <a:endParaRPr lang="ru-R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Автоматическое обучение без необходимости вручную разметить огромные корпуса</a:t>
            </a:r>
          </a:p>
        </p:txBody>
      </p:sp>
    </p:spTree>
    <p:extLst>
      <p:ext uri="{BB962C8B-B14F-4D97-AF65-F5344CB8AC3E}">
        <p14:creationId xmlns:p14="http://schemas.microsoft.com/office/powerpoint/2010/main" val="1026932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62EF88-8E06-4DF6-12CC-8B2308182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B87EB-0E5A-D6FB-17B2-9C98A267F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Выводы и перспективы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8D1CD-AF5C-A812-5F66-DDD0E3070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Для более точной генерации все еще требуется большое количество обучающих данных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ru-R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Нейросеть не всегда понимает контекстные особенности шекспировского английского (например, архаизмы, которые меняли смысл со временем)</a:t>
            </a:r>
          </a:p>
        </p:txBody>
      </p:sp>
    </p:spTree>
    <p:extLst>
      <p:ext uri="{BB962C8B-B14F-4D97-AF65-F5344CB8AC3E}">
        <p14:creationId xmlns:p14="http://schemas.microsoft.com/office/powerpoint/2010/main" val="2807862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E5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76A503-7611-7990-9A1B-3DFAEEBA24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BB173-5D69-4EAC-2F31-E4ADADB49D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LSTM</a:t>
            </a:r>
            <a:endParaRPr lang="ru-R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019F1B-D6D7-4D34-A50F-54D9F7ED9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3559631"/>
            <a:ext cx="8534400" cy="1752600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LSTM (Long Short-Term Memory) 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на пальцах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703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ACFBFC-BD19-7555-FB72-2E74D1156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693E4-79B9-7F28-47F2-AF90E3174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Что это такое?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27715-7569-7F9D-9809-76F0513F0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LSTM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 – это вид рекуррентных нейросетей (RNN), который лучше запоминает важную информацию и избавляется от ненужной.</a:t>
            </a:r>
          </a:p>
          <a:p>
            <a:pPr marL="0" indent="0">
              <a:buNone/>
            </a:pP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Главная проблема обычных RNN – они плохо работают с длинными текстами. Когда читаешь длинную книгу, то к концу можешь забыть, что было в начале. Обычные RNN сталкиваются с такой же проблемой, а LSTM решает её с помощью специальных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“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ячеек памяти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”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4637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1F7F56-5D52-3427-CB8C-2C8EFC2744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C81EC-61C1-529F-1BB2-924B46FB1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Как работает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LSTM?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2049C-0063-6B06-29E1-888CF7D5B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В обычной RNN информация просто передаётся от одного шага к другому, но старая информация быстро забывается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ru-RU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LSTM добавляет 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“</a:t>
            </a:r>
            <a:r>
              <a:rPr lang="ru-RU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долговременную память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”</a:t>
            </a:r>
            <a:b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Он использует три специальных механизма (гейта), которые решают, что запоминать, а что забывать</a:t>
            </a:r>
          </a:p>
        </p:txBody>
      </p:sp>
    </p:spTree>
    <p:extLst>
      <p:ext uri="{BB962C8B-B14F-4D97-AF65-F5344CB8AC3E}">
        <p14:creationId xmlns:p14="http://schemas.microsoft.com/office/powerpoint/2010/main" val="2502052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A61C93-5F58-114C-2773-46522800A8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CC92D-8B46-38CE-D5CB-68A4EA296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Забывающий гейт (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Forget Gate)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E200A-2E09-F529-0369-DBDFB341E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Решает, какие старые данные удалить из памяти.</a:t>
            </a:r>
          </a:p>
          <a:p>
            <a:pPr marL="0" indent="0">
              <a:buNone/>
            </a:pPr>
            <a:endParaRPr lang="ru-R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ru-R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Простыми словами: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Если слово не важно (например,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“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вчера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”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), модель его забывает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Если слово важно (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“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сегодня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”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“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очень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”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), оно остаётся в памяти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A62143D-9A9D-E3EB-DA78-980654BAF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037" y="2297098"/>
            <a:ext cx="4435556" cy="83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926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48FE51-3A79-1D9B-B089-CFDD9C1F29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24731-782C-55D3-804E-C1D3AE836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Входной гейт (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Input Gate)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C1D82-A125-E3E6-9174-260AC9428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Решает, какую новую информацию добавить в память.</a:t>
            </a:r>
          </a:p>
          <a:p>
            <a:pPr marL="0" indent="0">
              <a:buNone/>
            </a:pPr>
            <a:endParaRPr lang="ru-R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Простыми словами: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Если модель читает текст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“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Я люблю машинное обучение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”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, она может понять, что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“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люблю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”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 важно и добавить это в память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ru-R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653073E-162F-9DE1-B779-D48C3E08B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991" y="2385586"/>
            <a:ext cx="4314890" cy="72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254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9E3A13-760F-BB28-39A8-17CE4E9C5D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830D3-49DA-116D-C2BA-7F11FA9DA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Выходной гейт (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Output Gate)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31DED-1119-0EF2-8C73-F5A7054FF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Решает, какую информацию использовать для следующего шага.</a:t>
            </a:r>
            <a:endParaRPr lang="ru-R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Этот гейт помогает модели правильно выбрать слова при генерации текста или предсказании следующего слова.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428AB59-7822-C772-AD72-291B89903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0824" y="2809224"/>
            <a:ext cx="3907290" cy="61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338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102236-9910-E5F7-F4C0-2C633D2995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EECD2-D436-8AED-1844-DBABB0DC1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Что это?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694D9-C5EB-D153-FE42-3433E3456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Seq2Seq (</a:t>
            </a:r>
            <a:r>
              <a:rPr lang="ru-RU" sz="24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Sequence-to-Sequence</a:t>
            </a:r>
            <a:r>
              <a:rPr lang="ru-RU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) </a:t>
            </a:r>
            <a:r>
              <a:rPr lang="ru-RU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— это архитектура нейросети, которая преобразует одну последовательность в другую. </a:t>
            </a:r>
          </a:p>
          <a:p>
            <a:pPr marL="0" indent="0">
              <a:buNone/>
            </a:pPr>
            <a:endParaRPr lang="ru-RU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ru-RU" sz="24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Энкодер</a:t>
            </a:r>
            <a:r>
              <a:rPr lang="ru-RU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(</a:t>
            </a:r>
            <a:r>
              <a:rPr lang="ru-RU" sz="24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Encoder</a:t>
            </a:r>
            <a:r>
              <a:rPr lang="ru-RU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Принимает входную последовательность (например, предложение на английском)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Кодирует её в вектор фиксированной длины (контекстный вектор)</a:t>
            </a:r>
          </a:p>
          <a:p>
            <a:pPr marL="0" indent="0">
              <a:buNone/>
            </a:pPr>
            <a:r>
              <a:rPr lang="ru-RU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Декодер (</a:t>
            </a:r>
            <a:r>
              <a:rPr lang="ru-RU" sz="24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Decoder</a:t>
            </a:r>
            <a:r>
              <a:rPr lang="ru-RU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Берёт этот вектор и разворачивает его в выходную последовательность (например, перевод на французский)</a:t>
            </a:r>
          </a:p>
          <a:p>
            <a:pPr>
              <a:buFont typeface="Arial" panose="020B0604020202020204" pitchFamily="34" charset="0"/>
              <a:buChar char="•"/>
            </a:pPr>
            <a:endParaRPr lang="ru-RU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ru-RU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Вход: 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“</a:t>
            </a:r>
            <a:r>
              <a:rPr lang="ru-RU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Hello, </a:t>
            </a:r>
            <a:r>
              <a:rPr lang="ru-RU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how</a:t>
            </a:r>
            <a:r>
              <a:rPr lang="ru-RU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are</a:t>
            </a:r>
            <a:r>
              <a:rPr lang="ru-RU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you</a:t>
            </a:r>
            <a:r>
              <a:rPr lang="ru-RU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?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”</a:t>
            </a:r>
            <a:r>
              <a:rPr lang="ru-RU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→ [</a:t>
            </a:r>
            <a:r>
              <a:rPr lang="ru-RU" sz="24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Энкодер</a:t>
            </a:r>
            <a:r>
              <a:rPr lang="ru-RU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] → [Контекстный вектор] → [Декодер] → </a:t>
            </a:r>
          </a:p>
          <a:p>
            <a:pPr marL="0" indent="0">
              <a:buNone/>
            </a:pPr>
            <a:r>
              <a:rPr lang="ru-RU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Выход: 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“</a:t>
            </a:r>
            <a:r>
              <a:rPr lang="ru-RU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Bonjour</a:t>
            </a:r>
            <a:r>
              <a:rPr lang="ru-RU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ru-RU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comment</a:t>
            </a:r>
            <a:r>
              <a:rPr lang="ru-RU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ça</a:t>
            </a:r>
            <a:r>
              <a:rPr lang="ru-RU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va</a:t>
            </a:r>
            <a:r>
              <a:rPr lang="ru-RU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?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”</a:t>
            </a:r>
            <a:endParaRPr lang="ru-RU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6046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E5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BD8C2D-42DB-D9A5-249E-ECC4BC069E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C1875-843D-6C55-505C-B6FC3E2673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А как генерировать стихи?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08D57F-09E8-39BF-8ABF-13EDEEDCBB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8130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E5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581361-86F4-B954-D3E3-B6B4EBE678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57F69-5033-0B14-4C15-0B69BF406C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Нейронная поэзия: обучение генерации стихов с использованием слогов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B2DD40-D65D-A508-59E7-F17291ECFF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Генерация стихов в стиле Данте Алигьери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910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9CE241-1CDE-A9D9-3EF9-4C5B104981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6659E-4948-A4DD-CC78-18FCA1EF4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Задача исследования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9283B-D341-2222-4043-03CB53D89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89390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Автоматическая генерация поэзии — сложная задача, так как она требует не только правильной грамматики и смысловой целостности, но и учета </a:t>
            </a:r>
            <a:r>
              <a:rPr lang="ru-RU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ритма, рифмы и стилистики</a:t>
            </a:r>
            <a:r>
              <a:rPr lang="ru-RU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. Обычно NLP-модели работают с текстом на уровне слов или символов.</a:t>
            </a:r>
          </a:p>
          <a:p>
            <a:pPr marL="0" indent="0">
              <a:buNone/>
            </a:pPr>
            <a:endParaRPr lang="en-US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ru-RU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Поэзия отличается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ru-RU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ильными структурными ограничениями (размер строки, рифмовка, метр)</a:t>
            </a:r>
            <a:endParaRPr lang="en-US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эмоциональным содержанием и образностью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редкими словами и необычными грамматическими конструкциями, которые сложно воспроизвести алгоритму</a:t>
            </a:r>
          </a:p>
        </p:txBody>
      </p:sp>
    </p:spTree>
    <p:extLst>
      <p:ext uri="{BB962C8B-B14F-4D97-AF65-F5344CB8AC3E}">
        <p14:creationId xmlns:p14="http://schemas.microsoft.com/office/powerpoint/2010/main" val="4746178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3A9C90-BE09-78A5-FA1A-0E3CCBB131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D981E-C56A-5FB0-DDC3-C34E2FF77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Корпус данных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6BD9E-FA11-777B-8403-8DEADDA72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3638939"/>
            <a:ext cx="10972800" cy="28551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Зачем три разных корпуса?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Современные тексты помогают обучить базовую модель, чтобы она понимала грамматику и лексику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Проза Данте нужна для того, чтобы модель адаптировалась к стилю автора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Поэзия Данте используется для финального обучения, чтобы модель генерировала строки в стихотворной форме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3D187F04-08FF-0F17-2410-70287A4B63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933803"/>
              </p:ext>
            </p:extLst>
          </p:nvPr>
        </p:nvGraphicFramePr>
        <p:xfrm>
          <a:off x="709126" y="1342990"/>
          <a:ext cx="10655560" cy="2206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7780">
                  <a:extLst>
                    <a:ext uri="{9D8B030D-6E8A-4147-A177-3AD203B41FA5}">
                      <a16:colId xmlns:a16="http://schemas.microsoft.com/office/drawing/2014/main" val="1046729728"/>
                    </a:ext>
                  </a:extLst>
                </a:gridCol>
                <a:gridCol w="5327780">
                  <a:extLst>
                    <a:ext uri="{9D8B030D-6E8A-4147-A177-3AD203B41FA5}">
                      <a16:colId xmlns:a16="http://schemas.microsoft.com/office/drawing/2014/main" val="2246666287"/>
                    </a:ext>
                  </a:extLst>
                </a:gridCol>
              </a:tblGrid>
              <a:tr h="551673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Тип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Примеры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938742"/>
                  </a:ext>
                </a:extLst>
              </a:tr>
              <a:tr h="551673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Поэзия Данте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“</a:t>
                      </a:r>
                      <a:r>
                        <a:rPr lang="ru-RU" sz="2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Божественная комедия</a:t>
                      </a:r>
                      <a:r>
                        <a:rPr lang="en-US" sz="2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”</a:t>
                      </a:r>
                      <a:r>
                        <a:rPr lang="ru-RU" sz="2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(4811 терцин)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064554"/>
                  </a:ext>
                </a:extLst>
              </a:tr>
              <a:tr h="551673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Проза Данте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“</a:t>
                      </a:r>
                      <a:r>
                        <a:rPr lang="ru-RU" sz="2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О монархии</a:t>
                      </a:r>
                      <a:r>
                        <a:rPr lang="en-US" sz="2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”</a:t>
                      </a:r>
                      <a:r>
                        <a:rPr lang="ru-RU" sz="2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, </a:t>
                      </a:r>
                      <a:r>
                        <a:rPr lang="en-US" sz="2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“</a:t>
                      </a:r>
                      <a:r>
                        <a:rPr lang="ru-RU" sz="2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Пир</a:t>
                      </a:r>
                      <a:r>
                        <a:rPr lang="en-US" sz="2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”</a:t>
                      </a:r>
                      <a:r>
                        <a:rPr lang="ru-RU" sz="2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, </a:t>
                      </a:r>
                      <a:r>
                        <a:rPr lang="en-US" sz="2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“</a:t>
                      </a:r>
                      <a:r>
                        <a:rPr lang="ru-RU" sz="2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Новая жизнь</a:t>
                      </a:r>
                      <a:r>
                        <a:rPr lang="en-US" sz="2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”</a:t>
                      </a:r>
                      <a:endParaRPr lang="ru-RU" sz="24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438069"/>
                  </a:ext>
                </a:extLst>
              </a:tr>
              <a:tr h="551673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Современные итальянские тексты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PAISA’ Corpus</a:t>
                      </a:r>
                      <a:endParaRPr lang="ru-RU" sz="24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881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62114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727C6C-50C1-A318-F583-7C34A30EED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444E1-60B0-321D-9361-8110380AA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Разбиение текста на слоги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12C1A-C761-34A2-11AA-57E4443A0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8939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Почему слоги, а не слова или буквы?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В итальянской поэзии важен метр, а он определяется слогами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Слова могут иметь разное ударение, а слоговая разбивка помогает учитывать это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На уровне букв невозможно учесть смысл слов</a:t>
            </a:r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EBF7334A-0BDE-D2CC-0C23-7605CB6550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650483"/>
              </p:ext>
            </p:extLst>
          </p:nvPr>
        </p:nvGraphicFramePr>
        <p:xfrm>
          <a:off x="709126" y="4287414"/>
          <a:ext cx="10655560" cy="220669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327780">
                  <a:extLst>
                    <a:ext uri="{9D8B030D-6E8A-4147-A177-3AD203B41FA5}">
                      <a16:colId xmlns:a16="http://schemas.microsoft.com/office/drawing/2014/main" val="1046729728"/>
                    </a:ext>
                  </a:extLst>
                </a:gridCol>
                <a:gridCol w="5327780">
                  <a:extLst>
                    <a:ext uri="{9D8B030D-6E8A-4147-A177-3AD203B41FA5}">
                      <a16:colId xmlns:a16="http://schemas.microsoft.com/office/drawing/2014/main" val="2246666287"/>
                    </a:ext>
                  </a:extLst>
                </a:gridCol>
              </a:tblGrid>
              <a:tr h="551673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Слово</a:t>
                      </a:r>
                      <a:endParaRPr lang="ru-RU" sz="24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Разбиение</a:t>
                      </a:r>
                      <a:endParaRPr lang="ru-RU" sz="24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938742"/>
                  </a:ext>
                </a:extLst>
              </a:tr>
              <a:tr h="55167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INFERNO</a:t>
                      </a:r>
                      <a:endParaRPr lang="ru-RU" sz="24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IN-FER-NO</a:t>
                      </a:r>
                      <a:endParaRPr lang="ru-RU" sz="24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064554"/>
                  </a:ext>
                </a:extLst>
              </a:tr>
              <a:tr h="55167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VITA</a:t>
                      </a:r>
                      <a:endParaRPr lang="ru-RU" sz="24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VI-TA</a:t>
                      </a:r>
                      <a:endParaRPr lang="ru-RU" sz="24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438069"/>
                  </a:ext>
                </a:extLst>
              </a:tr>
              <a:tr h="55167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CANTICO</a:t>
                      </a:r>
                      <a:endParaRPr lang="ru-RU" sz="24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CAN-TI-CO</a:t>
                      </a:r>
                      <a:endParaRPr lang="ru-RU" sz="24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881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10058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0E3694-D85E-7D47-AD0A-37273BDBC4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14FB7-0247-8F8F-C57C-D4D486067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Архитектура модели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30E29-EE3F-CB14-8729-59DEE63E1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8939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Используется нейросетевая языковая модель на основе LSTM (</a:t>
            </a:r>
            <a:r>
              <a:rPr lang="ru-RU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долгократкосрочная</a:t>
            </a:r>
            <a:r>
              <a:rPr lang="ru-RU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память).</a:t>
            </a:r>
          </a:p>
          <a:p>
            <a:pPr marL="0" indent="0">
              <a:buNone/>
            </a:pPr>
            <a:endParaRPr lang="ru-RU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ru-RU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Что делает модель?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Принимает последовательность слогов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Генерирует следующий слог, учитывая контекст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Процесс повторяется, пока не будет построена целая строфа</a:t>
            </a:r>
          </a:p>
        </p:txBody>
      </p:sp>
    </p:spTree>
    <p:extLst>
      <p:ext uri="{BB962C8B-B14F-4D97-AF65-F5344CB8AC3E}">
        <p14:creationId xmlns:p14="http://schemas.microsoft.com/office/powerpoint/2010/main" val="1433223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678F79-70AD-AB32-118F-D17A42D15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B412C-54ED-43D6-DDC2-9DB99431F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Дополнительные механизмы в модели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DCD21-C284-76BF-8A12-25EAF95BA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1365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Контроль рифмы</a:t>
            </a:r>
          </a:p>
          <a:p>
            <a:r>
              <a:rPr lang="ru-RU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В конце каждой строки нейросеть должна подбирать рифмующееся слово</a:t>
            </a:r>
          </a:p>
          <a:p>
            <a:r>
              <a:rPr lang="ru-RU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Если рифмы нет, модель получает штраф</a:t>
            </a:r>
          </a:p>
          <a:p>
            <a:pPr marL="0" indent="0">
              <a:buNone/>
            </a:pPr>
            <a:r>
              <a:rPr lang="ru-RU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Фильтрация редких слов</a:t>
            </a:r>
          </a:p>
          <a:p>
            <a:r>
              <a:rPr lang="ru-RU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Используются </a:t>
            </a:r>
            <a:r>
              <a:rPr lang="ru-RU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эмбеддинги</a:t>
            </a:r>
            <a:r>
              <a:rPr lang="ru-RU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, чтобы нейросеть не терялась при встрече с архаизмами</a:t>
            </a:r>
          </a:p>
          <a:p>
            <a:pPr marL="0" indent="0">
              <a:buNone/>
            </a:pPr>
            <a:r>
              <a:rPr lang="ru-RU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Контроль структуры строф</a:t>
            </a:r>
          </a:p>
          <a:p>
            <a:r>
              <a:rPr lang="ru-RU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Каждое стихотворение делится на терцины (трехстишия)</a:t>
            </a:r>
          </a:p>
          <a:p>
            <a:r>
              <a:rPr lang="ru-RU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Нейросеть обучена понимать, что терцина состоит из трех строк</a:t>
            </a:r>
          </a:p>
        </p:txBody>
      </p:sp>
    </p:spTree>
    <p:extLst>
      <p:ext uri="{BB962C8B-B14F-4D97-AF65-F5344CB8AC3E}">
        <p14:creationId xmlns:p14="http://schemas.microsoft.com/office/powerpoint/2010/main" val="42077287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A140B5-4D4A-21EB-79A1-55658F24F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55685-C494-104E-4A72-214887808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Обучение модели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A56653A8-6FFA-E1F9-C156-776DD5B9F5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0551261"/>
              </p:ext>
            </p:extLst>
          </p:nvPr>
        </p:nvGraphicFramePr>
        <p:xfrm>
          <a:off x="609602" y="2757195"/>
          <a:ext cx="10643115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69491">
                  <a:extLst>
                    <a:ext uri="{9D8B030D-6E8A-4147-A177-3AD203B41FA5}">
                      <a16:colId xmlns:a16="http://schemas.microsoft.com/office/drawing/2014/main" val="624032642"/>
                    </a:ext>
                  </a:extLst>
                </a:gridCol>
                <a:gridCol w="3623609">
                  <a:extLst>
                    <a:ext uri="{9D8B030D-6E8A-4147-A177-3AD203B41FA5}">
                      <a16:colId xmlns:a16="http://schemas.microsoft.com/office/drawing/2014/main" val="4253754192"/>
                    </a:ext>
                  </a:extLst>
                </a:gridCol>
                <a:gridCol w="4250015">
                  <a:extLst>
                    <a:ext uri="{9D8B030D-6E8A-4147-A177-3AD203B41FA5}">
                      <a16:colId xmlns:a16="http://schemas.microsoft.com/office/drawing/2014/main" val="2898904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Этап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Тип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Цель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70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Базовое обучение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Современные тексты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Освоение грамматики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844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Стилизация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Проза Данте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Изучение его лексики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043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Генерация стихов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“</a:t>
                      </a:r>
                      <a:r>
                        <a:rPr lang="ru-RU" sz="2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Божественная комедия</a:t>
                      </a:r>
                      <a:r>
                        <a:rPr lang="en-US" sz="2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”</a:t>
                      </a:r>
                      <a:endParaRPr lang="ru-RU" sz="24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Формирование ритма и рифмы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077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37786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04FC39-E222-B18C-654B-36538DF9FF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0FDE3-A6A6-64FB-790A-D423CDF5C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Оценка качества генерации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2ABFB-0779-3FA8-385F-B32D0A4F5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5515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Автоматическая оценка (BLEU, </a:t>
            </a:r>
            <a:r>
              <a:rPr lang="ru-RU" sz="28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perplexity</a:t>
            </a:r>
            <a:r>
              <a:rPr lang="ru-RU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BLEU-</a:t>
            </a:r>
            <a:r>
              <a:rPr lang="ru-RU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score</a:t>
            </a:r>
            <a:r>
              <a:rPr lang="ru-RU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показывает, насколько сгенерированный текст похож на оригинальный</a:t>
            </a:r>
            <a:endParaRPr lang="en-US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Wingdings" panose="05000000000000000000" pitchFamily="2" charset="2"/>
              <a:buChar char="à"/>
            </a:pPr>
            <a:endParaRPr lang="en-US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</a:t>
            </a:r>
            <a:r>
              <a:rPr lang="ru-RU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модель показала высокий BLEU-</a:t>
            </a:r>
            <a:r>
              <a:rPr lang="ru-RU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score</a:t>
            </a:r>
            <a:r>
              <a:rPr lang="ru-RU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по сравнению с традиционными методами генерации текстов</a:t>
            </a:r>
            <a:endParaRPr lang="en-US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ru-RU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4347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2938D5-E20A-E4E2-61D8-AAAC1733E7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A36D2-16A7-71CC-9C86-BE9AA777F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Оценка качества генерации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AEC08-E17D-8820-4CAD-24BDAF3B0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5515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Оценка экспертами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Экспертам предлагались реальные стихи Данте и сгенерированные строки</a:t>
            </a:r>
            <a:endParaRPr lang="en-US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Они должны были определить, какие строки написал человек</a:t>
            </a:r>
          </a:p>
          <a:p>
            <a:pPr marL="0" indent="0">
              <a:buNone/>
            </a:pPr>
            <a:endParaRPr lang="en-US" sz="2800" dirty="0">
              <a:latin typeface="Calibri Light" panose="020F0302020204030204" pitchFamily="34" charset="0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ru-RU" sz="2800" dirty="0"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 </a:t>
            </a:r>
            <a:r>
              <a:rPr lang="ru-RU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56,25% случаев </a:t>
            </a:r>
            <a:r>
              <a:rPr lang="ru-RU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— эксперты не смогли отличить нейросетевые стихи от оригинала</a:t>
            </a:r>
          </a:p>
        </p:txBody>
      </p:sp>
    </p:spTree>
    <p:extLst>
      <p:ext uri="{BB962C8B-B14F-4D97-AF65-F5344CB8AC3E}">
        <p14:creationId xmlns:p14="http://schemas.microsoft.com/office/powerpoint/2010/main" val="1229006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6EC17C-3FAE-1024-A024-1A383129F0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209BD-5293-1F06-2278-E7735B570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Как работает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seq2seq?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F88BD-9CFA-BC52-DF1A-3C1A9CED4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753946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Энкодер</a:t>
            </a:r>
            <a:r>
              <a:rPr lang="ru-RU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последовательно обрабатывает входные токены, передавая информацию дальше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В конце он выдаёт контекстный вектор — краткое представление всего входного текста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Декодер принимает этот вектор и пошагово генерирует выходную последовательность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ru-RU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Проблемы:</a:t>
            </a:r>
          </a:p>
          <a:p>
            <a:r>
              <a:rPr lang="ru-RU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Если предложение длинное, вся информация должна быть сжата в один вектор → Потеря деталей</a:t>
            </a:r>
          </a:p>
          <a:p>
            <a:r>
              <a:rPr lang="ru-RU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Важные слова могут 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“</a:t>
            </a:r>
            <a:r>
              <a:rPr lang="ru-RU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затеряться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”</a:t>
            </a:r>
            <a:r>
              <a:rPr lang="ru-RU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в контекстном векторе</a:t>
            </a:r>
          </a:p>
          <a:p>
            <a:r>
              <a:rPr lang="ru-RU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Модель плохо работает с длинными текстами</a:t>
            </a:r>
          </a:p>
        </p:txBody>
      </p:sp>
    </p:spTree>
    <p:extLst>
      <p:ext uri="{BB962C8B-B14F-4D97-AF65-F5344CB8AC3E}">
        <p14:creationId xmlns:p14="http://schemas.microsoft.com/office/powerpoint/2010/main" val="11383425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23938C-7A3C-B253-CA1D-B45A1EB8F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FAE43-E250-4530-AEEA-BAD965BC6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Примеры генерации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08BFA-9C8C-CAEA-79E7-CC884BFCD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7639"/>
            <a:ext cx="10972800" cy="50484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Оригинал Данте:</a:t>
            </a:r>
          </a:p>
          <a:p>
            <a:pPr marL="0" indent="0">
              <a:buNone/>
            </a:pPr>
            <a:r>
              <a:rPr lang="ru-RU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“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Nel mezzo del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cammin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di nostra vita”</a:t>
            </a:r>
            <a:endParaRPr lang="ru-RU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28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lang="ru-RU" sz="28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На полпути жизненного пути нашего)</a:t>
            </a:r>
          </a:p>
          <a:p>
            <a:pPr marL="0" indent="0">
              <a:buNone/>
            </a:pPr>
            <a:endParaRPr lang="ru-RU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ru-RU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Сгенерированное нейросетью:</a:t>
            </a:r>
          </a:p>
          <a:p>
            <a:pPr marL="0" indent="0">
              <a:buNone/>
            </a:pPr>
            <a:r>
              <a:rPr lang="ru-RU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“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Nel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sogno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della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notte senza fine”</a:t>
            </a:r>
            <a:endParaRPr lang="ru-RU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28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lang="ru-RU" sz="28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В ночном сне без конца)</a:t>
            </a:r>
          </a:p>
        </p:txBody>
      </p:sp>
    </p:spTree>
    <p:extLst>
      <p:ext uri="{BB962C8B-B14F-4D97-AF65-F5344CB8AC3E}">
        <p14:creationId xmlns:p14="http://schemas.microsoft.com/office/powerpoint/2010/main" val="30613771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67A1ED-D851-7565-11E4-8502F7CC3C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88927-8DE4-0440-FE93-AE014E41F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Выводы</a:t>
            </a:r>
            <a:r>
              <a:rPr dirty="0">
                <a:latin typeface="Calibri Light" panose="020F0302020204030204" pitchFamily="34" charset="0"/>
                <a:cs typeface="Calibri Light" panose="020F0302020204030204" pitchFamily="34" charset="0"/>
              </a:rPr>
              <a:t> и </a:t>
            </a:r>
            <a:r>
              <a:rPr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перспективы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1EF30-9869-0FE8-47B9-F5543D70B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Разработана новая техника генерации поэзии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Нейросеть учитывает ритм, рифму и стиль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Люди часто не могут отличить сгенерированные строки от настоящих</a:t>
            </a:r>
          </a:p>
          <a:p>
            <a:pPr>
              <a:buFont typeface="Wingdings" panose="05000000000000000000" pitchFamily="2" charset="2"/>
              <a:buChar char="ü"/>
            </a:pPr>
            <a:endParaRPr lang="ru-R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Иногда генерация бессмысленных строк (например, слишком абстрактные образы)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Нейросеть не всегда сохраняет общую смысловую связность строф</a:t>
            </a:r>
          </a:p>
        </p:txBody>
      </p:sp>
    </p:spTree>
    <p:extLst>
      <p:ext uri="{BB962C8B-B14F-4D97-AF65-F5344CB8AC3E}">
        <p14:creationId xmlns:p14="http://schemas.microsoft.com/office/powerpoint/2010/main" val="37382984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E5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8B6895-09EA-57CC-E35D-F80AFDA091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8A621-9B5C-CDC8-E885-C329A779C5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>
                <a:latin typeface="Calibri Light" panose="020F0302020204030204" pitchFamily="34" charset="0"/>
                <a:cs typeface="Calibri Light" panose="020F0302020204030204" pitchFamily="34" charset="0"/>
              </a:rPr>
              <a:t>BACON: </a:t>
            </a:r>
            <a:r>
              <a:rPr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Генерация</a:t>
            </a:r>
            <a:r>
              <a:rPr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п</a:t>
            </a:r>
            <a:r>
              <a:rPr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оэзии</a:t>
            </a:r>
            <a:r>
              <a:rPr dirty="0">
                <a:latin typeface="Calibri Light" panose="020F0302020204030204" pitchFamily="34" charset="0"/>
                <a:cs typeface="Calibri Light" panose="020F0302020204030204" pitchFamily="34" charset="0"/>
              </a:rPr>
              <a:t> в 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с</a:t>
            </a:r>
            <a:r>
              <a:rPr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тиле</a:t>
            </a:r>
            <a:r>
              <a:rPr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п</a:t>
            </a:r>
            <a:r>
              <a:rPr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исателей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AFE782-D4A2-CACB-EF60-2C304117DF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Исследование</a:t>
            </a:r>
            <a:r>
              <a:rPr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глубокого</a:t>
            </a:r>
            <a:r>
              <a:rPr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обучения</a:t>
            </a:r>
            <a:r>
              <a:rPr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для</a:t>
            </a:r>
            <a:r>
              <a:rPr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переноса</a:t>
            </a:r>
            <a:r>
              <a:rPr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авторского</a:t>
            </a:r>
            <a:r>
              <a:rPr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стиля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8231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Введение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BACON (Bidirectional Attention-based Creative text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OrganizatioN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  <a:endParaRPr lang="ru-R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Цель</a:t>
            </a:r>
            <a:r>
              <a:rPr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исследования</a:t>
            </a:r>
            <a:r>
              <a:rPr b="1" dirty="0"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генерация</a:t>
            </a:r>
            <a:r>
              <a:rPr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поэзии</a:t>
            </a:r>
            <a:r>
              <a:rPr dirty="0">
                <a:latin typeface="Calibri Light" panose="020F0302020204030204" pitchFamily="34" charset="0"/>
                <a:cs typeface="Calibri Light" panose="020F0302020204030204" pitchFamily="34" charset="0"/>
              </a:rPr>
              <a:t> в </a:t>
            </a:r>
            <a:r>
              <a:rPr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стиле</a:t>
            </a:r>
            <a:r>
              <a:rPr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известных</a:t>
            </a:r>
            <a:r>
              <a:rPr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авторов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Использование</a:t>
            </a:r>
            <a:r>
              <a:rPr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глубокого</a:t>
            </a:r>
            <a:r>
              <a:rPr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обучения</a:t>
            </a:r>
            <a:r>
              <a:rPr dirty="0">
                <a:latin typeface="Calibri Light" panose="020F0302020204030204" pitchFamily="34" charset="0"/>
                <a:cs typeface="Calibri Light" panose="020F0302020204030204" pitchFamily="34" charset="0"/>
              </a:rPr>
              <a:t> (GPT-2, GPT-3, BERT)</a:t>
            </a:r>
            <a:endParaRPr lang="ru-R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BB4A14-4D90-FC62-26E5-61488AF277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1FE4B-41D3-86AB-4E4A-CFBB6543B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Задача исследования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A971E-CD90-1E63-B684-C7C68AED9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Генерация поэзии, которая сохраняет лексический, синтаксический и стилистический характер произведений конкретного автора</a:t>
            </a:r>
          </a:p>
          <a:p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Применение механизмов автоматического стилистического переноса для текстов с высокой креативностью (поэзия)</a:t>
            </a:r>
          </a:p>
          <a:p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Разработка нейросетевой архитектуры, учитывающей особенности рифмы, ритма и семантической связности строк</a:t>
            </a:r>
          </a:p>
        </p:txBody>
      </p:sp>
    </p:spTree>
    <p:extLst>
      <p:ext uri="{BB962C8B-B14F-4D97-AF65-F5344CB8AC3E}">
        <p14:creationId xmlns:p14="http://schemas.microsoft.com/office/powerpoint/2010/main" val="22313927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BCD4F-EE9B-F136-C75A-91909D569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F2DD9-6196-6CAD-AA18-F16E841FB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Основные вызовы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D6603-EE4E-4FE4-E1C2-3D0D8C6E5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Стилистическое соответствие 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– стандартные языковые модели (GPT-2, GPT-3) генерируют правдоподобный текст, но не всегда сохраняют стиль автора</a:t>
            </a:r>
          </a:p>
          <a:p>
            <a:endParaRPr lang="ru-R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ru-RU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Контроль структуры 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– поэзия требует строгих ограничений по ритму, рифме и длине строк</a:t>
            </a:r>
          </a:p>
          <a:p>
            <a:endParaRPr lang="ru-R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ru-RU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Смысловая целостность 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– генеративные модели склонны к бессвязному или случайному тексту</a:t>
            </a:r>
          </a:p>
        </p:txBody>
      </p:sp>
    </p:spTree>
    <p:extLst>
      <p:ext uri="{BB962C8B-B14F-4D97-AF65-F5344CB8AC3E}">
        <p14:creationId xmlns:p14="http://schemas.microsoft.com/office/powerpoint/2010/main" val="35053423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Архитектура</a:t>
            </a:r>
            <a:r>
              <a:rPr dirty="0">
                <a:latin typeface="Calibri Light" panose="020F0302020204030204" pitchFamily="34" charset="0"/>
                <a:cs typeface="Calibri Light" panose="020F0302020204030204" pitchFamily="34" charset="0"/>
              </a:rPr>
              <a:t> BACON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Генеративный трансформер (GPT-2 / GPT-3) – создает стихотворные строки</a:t>
            </a:r>
          </a:p>
          <a:p>
            <a:endParaRPr lang="ru-R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Стилистический контроллер (BERT-</a:t>
            </a:r>
            <a:r>
              <a:rPr lang="ru-RU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Encoder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) – оценивает соответствие стиля заданному поэту</a:t>
            </a:r>
          </a:p>
          <a:p>
            <a:endParaRPr lang="ru-R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Фильтр рифм и структуры – отбрасывает варианты, не соответствующие заданному ритму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FA06B2-CD7F-80D1-481C-FFE6A39A5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99B9B-ED15-04F1-CCAE-FCFA1EACB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Схема работы модели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18A64-37B5-D532-83D2-A0B800C6C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Подготовка данных: сбор и предобработка стихов целевого автора (</a:t>
            </a:r>
            <a:r>
              <a:rPr lang="ru-RU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токенизация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, разметка рифмы, выделение шаблонов)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Генерация текста: первичная генерация строк и строф с помощью GPT-2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Фильтрация:</a:t>
            </a:r>
          </a:p>
          <a:p>
            <a:pPr marL="914400" lvl="1" indent="-514350">
              <a:buFont typeface="+mj-lt"/>
              <a:buAutoNum type="arabicPeriod"/>
            </a:pP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Проверка рифмы</a:t>
            </a:r>
          </a:p>
          <a:p>
            <a:pPr marL="914400" lvl="1" indent="-514350">
              <a:buFont typeface="+mj-lt"/>
              <a:buAutoNum type="arabicPeriod"/>
            </a:pP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Оценка стилистической схожести с автором</a:t>
            </a:r>
          </a:p>
          <a:p>
            <a:pPr marL="914400" lvl="1" indent="-514350">
              <a:buFont typeface="+mj-lt"/>
              <a:buAutoNum type="arabicPeriod"/>
            </a:pP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Проверка логической связности строк</a:t>
            </a:r>
          </a:p>
          <a:p>
            <a:pPr marL="914400" lvl="1" indent="-514350">
              <a:buFont typeface="+mj-lt"/>
              <a:buAutoNum type="arabicPeriod"/>
            </a:pP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Итеративное улучшение: доработанный текст проходит через несколько циклов улучшения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2548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Корпус</a:t>
            </a:r>
            <a:r>
              <a:rPr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данных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Calibri Light" panose="020F0302020204030204" pitchFamily="34" charset="0"/>
                <a:cs typeface="Calibri Light" panose="020F0302020204030204" pitchFamily="34" charset="0"/>
              </a:rPr>
              <a:t>5000-10000 </a:t>
            </a:r>
            <a:r>
              <a:rPr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строк</a:t>
            </a:r>
            <a:r>
              <a:rPr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стихов</a:t>
            </a:r>
            <a:r>
              <a:rPr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на</a:t>
            </a:r>
            <a:r>
              <a:rPr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автора</a:t>
            </a:r>
            <a:endParaRPr lang="ru-R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Авторы</a:t>
            </a:r>
            <a:r>
              <a:rPr dirty="0"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endParaRPr lang="ru-R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Уильям</a:t>
            </a:r>
            <a:r>
              <a:rPr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Шекспир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 (сонеты)</a:t>
            </a:r>
          </a:p>
          <a:p>
            <a:pPr lvl="1"/>
            <a:r>
              <a:rPr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Эдгар</a:t>
            </a:r>
            <a:r>
              <a:rPr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Аллан</a:t>
            </a:r>
            <a:r>
              <a:rPr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По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 (готическая поэзия)</a:t>
            </a:r>
          </a:p>
          <a:p>
            <a:pPr lvl="1"/>
            <a:r>
              <a:rPr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Эмили</a:t>
            </a:r>
            <a:r>
              <a:rPr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Дикинсон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 (короткие стихи с необычной пунктуацией)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E00638-1F21-87FE-9494-87C9B3539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A8605-1DF2-303F-FE1D-E96BBA47C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Разметка</a:t>
            </a:r>
            <a:r>
              <a:rPr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данных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362FD-DE34-58B2-1BDC-22BEB18FC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Чтобы улучшить генерацию, авторы вручную разметили стихи: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Рифма: AABB, ABAB, ABCB и др.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Длина строк: ограничение по количеству слогов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Частотный анализ словаря – сохранение ключевых слов автора</a:t>
            </a:r>
          </a:p>
          <a:p>
            <a:pPr marL="0" indent="0">
              <a:buNone/>
            </a:pP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Дополнительно использовался </a:t>
            </a:r>
            <a:r>
              <a:rPr lang="ru-RU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embedding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-метод (word2vec) для выделения характерных слов, которые чаще всего встречаются у конкретного поэта.</a:t>
            </a:r>
          </a:p>
        </p:txBody>
      </p:sp>
    </p:spTree>
    <p:extLst>
      <p:ext uri="{BB962C8B-B14F-4D97-AF65-F5344CB8AC3E}">
        <p14:creationId xmlns:p14="http://schemas.microsoft.com/office/powerpoint/2010/main" val="4188930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9600E2-0FE9-D432-EC5E-7873539D7F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1F09F-0583-A6B5-C214-C39CB21E2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Механизм внимания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65B58-CC54-A110-D5D9-B8BB69238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Вместо использования одного контекстного вектора </a:t>
            </a:r>
            <a:r>
              <a:rPr lang="ru-RU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Attention</a:t>
            </a:r>
            <a:r>
              <a:rPr lang="ru-RU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позволяет модели </a:t>
            </a:r>
            <a:r>
              <a:rPr lang="ru-RU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выбирать, какие части входного текста важны </a:t>
            </a:r>
            <a:r>
              <a:rPr lang="ru-RU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для каждого шага декодера.</a:t>
            </a:r>
          </a:p>
          <a:p>
            <a:pPr marL="0" indent="0">
              <a:buNone/>
            </a:pPr>
            <a:endParaRPr lang="ru-RU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ru-RU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На каждом шаге генерации декодер: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Смотрит на всю входную последовательность (а не только на один контекстный вектор)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Вычисляет веса внимания – насколько каждое входное слово важно для текущего шага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Использует эти веса, чтобы создать взвешенный контекст из всех скрытых состояний </a:t>
            </a:r>
            <a:r>
              <a:rPr lang="ru-RU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энкодера</a:t>
            </a:r>
            <a:endParaRPr lang="ru-RU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Генерирует следующее слово с учетом этого контекста</a:t>
            </a:r>
          </a:p>
        </p:txBody>
      </p:sp>
    </p:spTree>
    <p:extLst>
      <p:ext uri="{BB962C8B-B14F-4D97-AF65-F5344CB8AC3E}">
        <p14:creationId xmlns:p14="http://schemas.microsoft.com/office/powerpoint/2010/main" val="16584709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Этапы</a:t>
            </a:r>
            <a:r>
              <a:rPr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генерации</a:t>
            </a:r>
            <a:r>
              <a:rPr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стихов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08051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Выбор стилистического шаблона</a:t>
            </a:r>
          </a:p>
          <a:p>
            <a:pPr marL="914400" lvl="1" indent="-514350">
              <a:buFont typeface="+mj-lt"/>
              <a:buAutoNum type="arabicPeriod"/>
            </a:pP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Определяется длина строфы (например, 4 строки)</a:t>
            </a:r>
          </a:p>
          <a:p>
            <a:pPr marL="914400" lvl="1" indent="-514350">
              <a:buFont typeface="+mj-lt"/>
              <a:buAutoNum type="arabicPeriod"/>
            </a:pP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Выбирается схема рифмовки (например, ABAB)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914400" lvl="1" indent="-514350">
              <a:buFont typeface="+mj-lt"/>
              <a:buAutoNum type="arabicPeriod"/>
            </a:pPr>
            <a:endParaRPr lang="ru-R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Генерация строк GPT-2</a:t>
            </a:r>
          </a:p>
          <a:p>
            <a:pPr marL="914400" lvl="1" indent="-514350">
              <a:buFont typeface="+mj-lt"/>
              <a:buAutoNum type="arabicPeriod"/>
            </a:pP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Используется авторский корпус как контекст</a:t>
            </a:r>
          </a:p>
          <a:p>
            <a:pPr marL="914400" lvl="1" indent="-514350">
              <a:buFont typeface="+mj-lt"/>
              <a:buAutoNum type="arabicPeriod"/>
            </a:pP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Генерируются возможные строки (20-50 вариантов)</a:t>
            </a:r>
          </a:p>
          <a:p>
            <a:pPr marL="0" indent="0">
              <a:buNone/>
            </a:pP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96E10A-DA94-557B-8EAF-8E54600CF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CD87D-111B-6FE8-2015-76262D1C0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Этапы</a:t>
            </a:r>
            <a:r>
              <a:rPr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генерации</a:t>
            </a:r>
            <a:r>
              <a:rPr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стихов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2F104-008E-E2FB-0148-B2E1DFB24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0805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3.	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Фильтрация и исправление ошибок</a:t>
            </a:r>
          </a:p>
          <a:p>
            <a:pPr marL="914400" lvl="1" indent="-514350">
              <a:buFont typeface="+mj-lt"/>
              <a:buAutoNum type="arabicPeriod"/>
            </a:pP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Проверка рифмы: отбрасываются строки, не соответствующие заданному паттерну</a:t>
            </a:r>
          </a:p>
          <a:p>
            <a:pPr marL="914400" lvl="1" indent="-514350">
              <a:buFont typeface="+mj-lt"/>
              <a:buAutoNum type="arabicPeriod"/>
            </a:pP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Лексическая проверка: удаление современных слов, не свойственных стилю автора</a:t>
            </a:r>
          </a:p>
          <a:p>
            <a:pPr marL="0" indent="0"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4.	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Финальная стилистическая проверка BERT</a:t>
            </a:r>
          </a:p>
          <a:p>
            <a:pPr marL="914400" lvl="1" indent="-514350">
              <a:buFont typeface="+mj-lt"/>
              <a:buAutoNum type="arabicPeriod"/>
            </a:pP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Каждое стихотворение оценивается BERT-моделью на соответствие стилистическим особенностям автора</a:t>
            </a:r>
          </a:p>
          <a:p>
            <a:pPr marL="914400" lvl="1" indent="-514350">
              <a:buFont typeface="+mj-lt"/>
              <a:buAutoNum type="arabicPeriod"/>
            </a:pP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Оставляются наиболее качественные варианты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1080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Автоматическая</a:t>
            </a:r>
            <a:r>
              <a:rPr dirty="0"/>
              <a:t> </a:t>
            </a:r>
            <a:r>
              <a:rPr dirty="0" err="1"/>
              <a:t>оценка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BLEU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 – оценивает сходство с оригинальными стихами (чем выше, тем лучше)</a:t>
            </a:r>
          </a:p>
          <a:p>
            <a:endParaRPr lang="ru-R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ru-RU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Perplexity</a:t>
            </a:r>
            <a:r>
              <a:rPr lang="ru-RU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(PPL) 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– измеряет уверенность модели в предсказании слов (чем ниже, тем лучше)</a:t>
            </a:r>
          </a:p>
          <a:p>
            <a:endParaRPr lang="ru-R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ru-RU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Distinct</a:t>
            </a:r>
            <a:r>
              <a:rPr lang="ru-RU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-N 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– показывает разнообразие сгенерированных текстов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Результаты</a:t>
            </a:r>
            <a:r>
              <a:rPr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экспериментов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dirty="0">
                <a:latin typeface="Calibri Light" panose="020F0302020204030204" pitchFamily="34" charset="0"/>
                <a:cs typeface="Calibri Light" panose="020F0302020204030204" pitchFamily="34" charset="0"/>
              </a:rPr>
              <a:t>BLEU</a:t>
            </a:r>
            <a:r>
              <a:rPr dirty="0">
                <a:latin typeface="Calibri Light" panose="020F0302020204030204" pitchFamily="34" charset="0"/>
                <a:cs typeface="Calibri Light" panose="020F0302020204030204" pitchFamily="34" charset="0"/>
              </a:rPr>
              <a:t>: BACON &gt; GPT-3 &gt; GPT-2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(BACON 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точнее передавал стиль)</a:t>
            </a: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Perplexity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: BACON ≈ GPT-3 &lt; GPT-2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 (BACON и GPT-3 показывали лучший баланс)</a:t>
            </a: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b="1" dirty="0">
                <a:latin typeface="Calibri Light" panose="020F0302020204030204" pitchFamily="34" charset="0"/>
                <a:cs typeface="Calibri Light" panose="020F0302020204030204" pitchFamily="34" charset="0"/>
              </a:rPr>
              <a:t>Distinct-N</a:t>
            </a:r>
            <a:r>
              <a:rPr dirty="0">
                <a:latin typeface="Calibri Light" panose="020F0302020204030204" pitchFamily="34" charset="0"/>
                <a:cs typeface="Calibri Light" panose="020F0302020204030204" pitchFamily="34" charset="0"/>
              </a:rPr>
              <a:t>: BACON &gt; GPT-3 &gt; GPT-2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 (BACON создавал более разнообразные стихи)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Оценка</a:t>
            </a:r>
            <a:r>
              <a:rPr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экспертами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Стилистическое соответствие 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– насколько текст похож на оригинальные стихи автора</a:t>
            </a:r>
          </a:p>
          <a:p>
            <a:r>
              <a:rPr lang="ru-RU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Рифма и ритм 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– точность соблюдения стихотворных форм</a:t>
            </a:r>
          </a:p>
          <a:p>
            <a:r>
              <a:rPr lang="ru-RU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Связность содержания 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– логическая последовательность строк</a:t>
            </a:r>
          </a:p>
          <a:p>
            <a:r>
              <a:rPr lang="ru-RU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Оригинальность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 – наличие интересных литературных приемов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28A8CE-6FF3-8D01-B739-08781BC6E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BEC07-636F-716C-A501-40A315A25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Оценка</a:t>
            </a:r>
            <a:r>
              <a:rPr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экспертами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9E3EC-46C8-731E-A018-757905F6F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BACON </a:t>
            </a:r>
            <a:r>
              <a:rPr lang="ru-RU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лучше всего подражает стилю Шекспира и По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, но иногда теряет смысловую логичность</a:t>
            </a:r>
          </a:p>
          <a:p>
            <a:pPr marL="0" indent="0">
              <a:buNone/>
            </a:pPr>
            <a:endParaRPr lang="ru-R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GPT-3 создает </a:t>
            </a:r>
            <a:r>
              <a:rPr lang="ru-RU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более осмысленные, но менее стилистически точные 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стихи</a:t>
            </a:r>
          </a:p>
          <a:p>
            <a:pPr marL="0" indent="0">
              <a:buNone/>
            </a:pPr>
            <a:endParaRPr lang="ru-R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GPT-2 часто </a:t>
            </a:r>
            <a:r>
              <a:rPr lang="ru-RU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повторяет шаблоны 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и менее выразителен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8623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Выводы</a:t>
            </a:r>
            <a:r>
              <a:rPr dirty="0">
                <a:latin typeface="Calibri Light" panose="020F0302020204030204" pitchFamily="34" charset="0"/>
                <a:cs typeface="Calibri Light" panose="020F0302020204030204" pitchFamily="34" charset="0"/>
              </a:rPr>
              <a:t> и </a:t>
            </a:r>
            <a:r>
              <a:rPr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перспективы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Высокая</a:t>
            </a:r>
            <a:r>
              <a:rPr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стилистическая</a:t>
            </a:r>
            <a:r>
              <a:rPr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точность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Улучшенная</a:t>
            </a:r>
            <a:r>
              <a:rPr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рифмовка</a:t>
            </a:r>
            <a:r>
              <a:rPr dirty="0">
                <a:latin typeface="Calibri Light" panose="020F0302020204030204" pitchFamily="34" charset="0"/>
                <a:cs typeface="Calibri Light" panose="020F0302020204030204" pitchFamily="34" charset="0"/>
              </a:rPr>
              <a:t> и </a:t>
            </a:r>
            <a:r>
              <a:rPr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ритм</a:t>
            </a:r>
            <a:endParaRPr lang="ru-R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Иногда</a:t>
            </a:r>
            <a:r>
              <a:rPr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стихи</a:t>
            </a:r>
            <a:r>
              <a:rPr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механические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dirty="0">
                <a:latin typeface="Calibri Light" panose="020F0302020204030204" pitchFamily="34" charset="0"/>
                <a:cs typeface="Calibri Light" panose="020F0302020204030204" pitchFamily="34" charset="0"/>
              </a:rPr>
              <a:t>Недостаточная </a:t>
            </a:r>
            <a:r>
              <a:rPr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смысловая</a:t>
            </a:r>
            <a:r>
              <a:rPr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связность</a:t>
            </a:r>
            <a:r>
              <a:rPr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строк</a:t>
            </a:r>
            <a:endParaRPr lang="ru-R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Добавление </a:t>
            </a:r>
            <a:r>
              <a:rPr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механизма</a:t>
            </a:r>
            <a:r>
              <a:rPr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семантической</a:t>
            </a:r>
            <a:r>
              <a:rPr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целостности</a:t>
            </a:r>
            <a:endParaRPr lang="ru-R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Разработка модели, умеющей имитировать разных поэтов без переобучения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E5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BCF30A-F681-E82E-DF3A-E3DAFB5960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EA0F0-964C-9186-F43B-2FFB080DB9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Сравнение моделей по качеству генерации текстов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00A52A-4C90-2735-E3B1-32ACC783D3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3418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C0B1DA-9997-8E0B-23E9-B93E522DED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3200" b="1" i="0" dirty="0" err="1">
                <a:solidFill>
                  <a:srgbClr val="33333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Промт</a:t>
            </a:r>
            <a:r>
              <a:rPr lang="ru-RU" sz="3200" b="1" i="0" dirty="0">
                <a:solidFill>
                  <a:srgbClr val="33333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  <a:r>
              <a:rPr lang="ru-RU" sz="3200" b="0" i="0" dirty="0">
                <a:solidFill>
                  <a:srgbClr val="33333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 Представь, что Чехов ведет свой </a:t>
            </a:r>
            <a:r>
              <a:rPr lang="ru-RU" sz="3200" b="0" i="0" dirty="0" err="1">
                <a:solidFill>
                  <a:srgbClr val="33333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твиттер</a:t>
            </a:r>
            <a:r>
              <a:rPr lang="ru-RU" sz="3200" b="0" i="0" dirty="0">
                <a:solidFill>
                  <a:srgbClr val="33333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-аккаунт. Напиши </a:t>
            </a:r>
            <a:r>
              <a:rPr lang="ru-RU" sz="3200" b="0" i="0" dirty="0" err="1">
                <a:solidFill>
                  <a:srgbClr val="33333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твиттер</a:t>
            </a:r>
            <a:r>
              <a:rPr lang="ru-RU" sz="3200" b="0" i="0" dirty="0">
                <a:solidFill>
                  <a:srgbClr val="33333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-тред (5-7 твитов), в котором Антон Павлович делится своими наблюдениями за случаем с хамелеоном на городском рынке, используя характерный для писателя юмор и лаконичность.</a:t>
            </a:r>
            <a:endParaRPr lang="ru-RU" sz="3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807344E-30C3-F857-299C-8385EC2A38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24751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469127-B61A-8EC6-5AC7-CB6DC28D6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61264"/>
            <a:ext cx="10972800" cy="1143000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en-US" b="0" i="0" dirty="0">
                <a:solidFill>
                  <a:srgbClr val="33333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GPT-4o</a:t>
            </a:r>
            <a:endParaRPr lang="ru-R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C6C668B6-CCD9-707A-3256-8811765718D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597" y="976853"/>
            <a:ext cx="9755881" cy="5881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3211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E5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1B709E-D35E-7F46-1EE2-C68A1E097B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0691C-3B03-8959-4B2A-2630708127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Shakespearizing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Modern Language Using Copy-Enriched Sequence-to-Sequence Models</a:t>
            </a:r>
            <a:endParaRPr lang="ru-R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4B4B1F-448C-537A-1B4A-C5137AE5E1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Стилизация современного английского языка под Уильяма Шекспира с использованием методов глубокого обучения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6130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2BCDF-58AA-8EED-B274-BB4A5683D4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C8B14-8E96-1D5B-BF53-0818590D1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61264"/>
            <a:ext cx="10972800" cy="1143000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en-US" b="0" i="0" dirty="0">
                <a:solidFill>
                  <a:srgbClr val="33333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GPT-4o mini</a:t>
            </a: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7B73A638-B9BC-6E9C-943E-0E224D7DA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717" y="976851"/>
            <a:ext cx="9235581" cy="5881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63FB389D-EC77-CC62-EBB8-F3E354129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07298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DB2670-5FC5-E2F7-62CA-D49D21BBE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3C93D4-2DB5-DD0C-F88A-78C4769DE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61264"/>
            <a:ext cx="10972800" cy="1143000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en-US" b="0" i="0" dirty="0">
                <a:solidFill>
                  <a:srgbClr val="33333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Claude-3.5 Sonnet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A21C7C-EB95-AEFE-FF9E-4D3AB9644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FA342E01-3F7F-1B79-7AFB-C57BBCD26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636" y="976851"/>
            <a:ext cx="9420729" cy="5881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5627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E53F9D-C6E5-683E-902C-CC12B0A54C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E19312-BE39-DE93-29DE-2CF39B328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61264"/>
            <a:ext cx="10972800" cy="1143000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en-US" b="0" i="0" dirty="0">
                <a:solidFill>
                  <a:srgbClr val="33333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Claude-3 Opus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6665EC-0639-4C36-3D7C-359095955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7C5C1494-0F62-5930-99A1-C39D34799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829" y="800572"/>
            <a:ext cx="8058343" cy="605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8685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B9A0A6-82BA-F0CA-BC93-28B1EABB2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1705FA-6E77-C4FF-F0A9-6BBDB64EA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61264"/>
            <a:ext cx="10972800" cy="1143000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en-US" b="0" i="0" dirty="0">
                <a:solidFill>
                  <a:srgbClr val="33333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Gemini 1.5 Pro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69B351-A8B9-4E9C-E5A1-A8D6C8E48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578425EC-22E4-5C82-7BBD-B1A6D4DFB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72" y="920056"/>
            <a:ext cx="10472057" cy="593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2220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108633-8F84-8E79-772D-DD7123051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8A90CE-5B53-44B7-3352-64D9BC4A1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61264"/>
            <a:ext cx="10972800" cy="1143000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en-US" b="0" i="0" dirty="0">
                <a:solidFill>
                  <a:srgbClr val="33333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Gemma2 27B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2286EA-D3BC-3890-39A0-1EAB28BAB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299CB64F-E3D3-A3C2-594E-E567C7110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236" y="745188"/>
            <a:ext cx="8123529" cy="6112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9226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19EE22-BE8C-F571-F650-D8329CC153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1F7FD2-16AB-3E8A-F817-C38C629D8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61264"/>
            <a:ext cx="10972800" cy="1143000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en-US" b="0" i="0" dirty="0" err="1">
                <a:solidFill>
                  <a:srgbClr val="33333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Mixtral</a:t>
            </a:r>
            <a:r>
              <a:rPr lang="en-US" b="0" i="0" dirty="0">
                <a:solidFill>
                  <a:srgbClr val="33333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8x22b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1032FF-D5AD-C96A-4BA4-60B9E81FB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3554" name="Picture 2" descr=" ">
            <a:extLst>
              <a:ext uri="{FF2B5EF4-FFF2-40B4-BE49-F238E27FC236}">
                <a16:creationId xmlns:a16="http://schemas.microsoft.com/office/drawing/2014/main" id="{30AE8F0A-0DD6-7B1E-FC37-05DA985E5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88" y="840433"/>
            <a:ext cx="10172625" cy="6007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8353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D99E0E-E552-CB43-F85E-1AD8A3C51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A45B3-DBBB-E9B2-8841-72B46391E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Идея исследования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DF431-F2AD-8398-B064-C93882637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Переформулирование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 текста в другой стиль (в данном случае, превращение современного английского в шекспировский) — сложная задача, поскольку требует не только замены слов, но и учета грамматической структуры, лексики и ритма. Традиционные методы либо слишком упрощены (подстановка слов по словарю), либо требуют больших объемов разметки данных.</a:t>
            </a:r>
          </a:p>
          <a:p>
            <a:pPr marL="0" indent="0">
              <a:buNone/>
            </a:pPr>
            <a:r>
              <a:rPr lang="ru-RU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Давайте подключим нейросети?</a:t>
            </a:r>
          </a:p>
        </p:txBody>
      </p:sp>
    </p:spTree>
    <p:extLst>
      <p:ext uri="{BB962C8B-B14F-4D97-AF65-F5344CB8AC3E}">
        <p14:creationId xmlns:p14="http://schemas.microsoft.com/office/powerpoint/2010/main" val="3564794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DE0A21-C825-5B7B-7A83-97D00696C3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11B6E-E671-4F2E-975A-E97D193D2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Корпус данных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C0038-9E30-6398-66EA-DAA8512BC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Авторы используют корпус параллельных текстов, где предложения из современных произведений сопоставлены с их шекспировскими эквивалентами. Данные собраны из проекта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“</a:t>
            </a:r>
            <a:r>
              <a:rPr lang="ru-RU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Shakespearean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Translations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”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 и дополнены примерами из пьес Шекспира</a:t>
            </a:r>
          </a:p>
          <a:p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Для увеличения объема данных используется метод автоматического сопоставления современных и старых английских выражений через словари и правила лексической замены</a:t>
            </a:r>
          </a:p>
        </p:txBody>
      </p:sp>
    </p:spTree>
    <p:extLst>
      <p:ext uri="{BB962C8B-B14F-4D97-AF65-F5344CB8AC3E}">
        <p14:creationId xmlns:p14="http://schemas.microsoft.com/office/powerpoint/2010/main" val="2725722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749040-704B-98EA-6D89-78315C0224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0DBCC-0488-B0BC-F173-82D576A5A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Архитектура модели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71E4A-1124-6C95-272D-9C6771F8D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Базовая модель основана на стандартной Seq2Seq с механизмом внимания, но включает механизм копирования.</a:t>
            </a:r>
          </a:p>
          <a:p>
            <a:pPr marL="0" indent="0">
              <a:buNone/>
            </a:pPr>
            <a:r>
              <a:rPr lang="ru-RU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Что такое механизм копирования?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Он позволяет модели не только генерировать новые слова, но и копировать части исходного текста, которые важны для смысла или ритма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Например, если в современном тексте есть имя собственное, числительное или уникальный термин, модель с большей вероятностью скопирует его вместо попытки перефразирования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1396037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911BF5-3287-F219-A5ED-C4FBCE68ED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AA3BB-70F8-EE82-4EDD-7EB376481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Финальная модель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6259C-8BC9-55E1-85B3-B31065D7D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Вход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: современное английское предложение</a:t>
            </a:r>
          </a:p>
          <a:p>
            <a:pPr>
              <a:buFont typeface="Arial" panose="020B0604020202020204" pitchFamily="34" charset="0"/>
              <a:buChar char="•"/>
            </a:pPr>
            <a:endParaRPr lang="ru-R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Выход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: его эквивалент в шекспировском стиле</a:t>
            </a:r>
          </a:p>
          <a:p>
            <a:pPr>
              <a:buFont typeface="Arial" panose="020B0604020202020204" pitchFamily="34" charset="0"/>
              <a:buChar char="•"/>
            </a:pPr>
            <a:endParaRPr lang="ru-R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Модель обучается на корпусе, учитывая как грамматические структуры, так и специфику словоупотребления</a:t>
            </a:r>
          </a:p>
        </p:txBody>
      </p:sp>
    </p:spTree>
    <p:extLst>
      <p:ext uri="{BB962C8B-B14F-4D97-AF65-F5344CB8AC3E}">
        <p14:creationId xmlns:p14="http://schemas.microsoft.com/office/powerpoint/2010/main" val="2467305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1980</Words>
  <Application>Microsoft Office PowerPoint</Application>
  <PresentationFormat>Широкоэкранный</PresentationFormat>
  <Paragraphs>288</Paragraphs>
  <Slides>55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55</vt:i4>
      </vt:variant>
    </vt:vector>
  </HeadingPairs>
  <TitlesOfParts>
    <vt:vector size="60" baseType="lpstr">
      <vt:lpstr>Arial</vt:lpstr>
      <vt:lpstr>Calibri</vt:lpstr>
      <vt:lpstr>Calibri Light</vt:lpstr>
      <vt:lpstr>Wingdings</vt:lpstr>
      <vt:lpstr>Office Theme</vt:lpstr>
      <vt:lpstr>seq2seq</vt:lpstr>
      <vt:lpstr>Что это?</vt:lpstr>
      <vt:lpstr>Как работает seq2seq?</vt:lpstr>
      <vt:lpstr>Механизм внимания</vt:lpstr>
      <vt:lpstr>Shakespearizing Modern Language Using Copy-Enriched Sequence-to-Sequence Models</vt:lpstr>
      <vt:lpstr>Идея исследования</vt:lpstr>
      <vt:lpstr>Корпус данных</vt:lpstr>
      <vt:lpstr>Архитектура модели</vt:lpstr>
      <vt:lpstr>Финальная модель</vt:lpstr>
      <vt:lpstr>Результаты экспериментов</vt:lpstr>
      <vt:lpstr>Результаты экспериментов</vt:lpstr>
      <vt:lpstr>Выводы и перспективы</vt:lpstr>
      <vt:lpstr>Выводы и перспективы</vt:lpstr>
      <vt:lpstr>LSTM</vt:lpstr>
      <vt:lpstr>Что это такое?</vt:lpstr>
      <vt:lpstr>Как работает LSTM?</vt:lpstr>
      <vt:lpstr>Забывающий гейт (Forget Gate)</vt:lpstr>
      <vt:lpstr>Входной гейт (Input Gate)</vt:lpstr>
      <vt:lpstr>Выходной гейт (Output Gate)</vt:lpstr>
      <vt:lpstr>А как генерировать стихи?</vt:lpstr>
      <vt:lpstr>Нейронная поэзия: обучение генерации стихов с использованием слогов</vt:lpstr>
      <vt:lpstr>Задача исследования</vt:lpstr>
      <vt:lpstr>Корпус данных</vt:lpstr>
      <vt:lpstr>Разбиение текста на слоги</vt:lpstr>
      <vt:lpstr>Архитектура модели</vt:lpstr>
      <vt:lpstr>Дополнительные механизмы в модели</vt:lpstr>
      <vt:lpstr>Обучение модели</vt:lpstr>
      <vt:lpstr>Оценка качества генерации</vt:lpstr>
      <vt:lpstr>Оценка качества генерации</vt:lpstr>
      <vt:lpstr>Примеры генерации</vt:lpstr>
      <vt:lpstr>Выводы и перспективы</vt:lpstr>
      <vt:lpstr>BACON: Генерация поэзии в стиле писателей</vt:lpstr>
      <vt:lpstr>Введение</vt:lpstr>
      <vt:lpstr>Задача исследования</vt:lpstr>
      <vt:lpstr>Основные вызовы</vt:lpstr>
      <vt:lpstr>Архитектура BACON</vt:lpstr>
      <vt:lpstr>Схема работы модели</vt:lpstr>
      <vt:lpstr>Корпус данных</vt:lpstr>
      <vt:lpstr>Разметка данных</vt:lpstr>
      <vt:lpstr>Этапы генерации стихов</vt:lpstr>
      <vt:lpstr>Этапы генерации стихов</vt:lpstr>
      <vt:lpstr>Автоматическая оценка</vt:lpstr>
      <vt:lpstr>Результаты экспериментов</vt:lpstr>
      <vt:lpstr>Оценка экспертами</vt:lpstr>
      <vt:lpstr>Оценка экспертами</vt:lpstr>
      <vt:lpstr>Выводы и перспективы</vt:lpstr>
      <vt:lpstr>Сравнение моделей по качеству генерации текстов</vt:lpstr>
      <vt:lpstr>Промт: Представь, что Чехов ведет свой твиттер-аккаунт. Напиши твиттер-тред (5-7 твитов), в котором Антон Павлович делится своими наблюдениями за случаем с хамелеоном на городском рынке, используя характерный для писателя юмор и лаконичность.</vt:lpstr>
      <vt:lpstr>GPT-4o</vt:lpstr>
      <vt:lpstr>GPT-4o mini</vt:lpstr>
      <vt:lpstr>Claude-3.5 Sonnet</vt:lpstr>
      <vt:lpstr>Claude-3 Opus</vt:lpstr>
      <vt:lpstr>Gemini 1.5 Pro</vt:lpstr>
      <vt:lpstr>Gemma2 27B</vt:lpstr>
      <vt:lpstr>Mixtral 8x22b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Анастасия Максимова</dc:creator>
  <cp:keywords/>
  <dc:description>generated using python-pptx</dc:description>
  <cp:lastModifiedBy>Анастасия Максимова</cp:lastModifiedBy>
  <cp:revision>15</cp:revision>
  <dcterms:created xsi:type="dcterms:W3CDTF">2013-01-27T09:14:16Z</dcterms:created>
  <dcterms:modified xsi:type="dcterms:W3CDTF">2025-03-19T08:01:32Z</dcterms:modified>
  <cp:category/>
</cp:coreProperties>
</file>