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7" r:id="rId3"/>
    <p:sldId id="259" r:id="rId4"/>
    <p:sldId id="263" r:id="rId5"/>
    <p:sldId id="262" r:id="rId6"/>
    <p:sldId id="266" r:id="rId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5FB944E-C9A2-4DE1-AEF2-D367B9CAFD8A}">
          <p14:sldIdLst>
            <p14:sldId id="258"/>
            <p14:sldId id="267"/>
            <p14:sldId id="259"/>
            <p14:sldId id="263"/>
            <p14:sldId id="262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Средний стиль 3 -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C07FC-CE3C-4ED5-821D-34A8CD9442D4}" type="datetimeFigureOut">
              <a:rPr lang="uk-UA" smtClean="0"/>
              <a:t>11.02.2020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5F2C5-A064-4A13-8FF4-13608923D0B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31845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11.02.2020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876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11.02.2020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035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11.02.2020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799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031" y="828767"/>
            <a:ext cx="10515600" cy="1000035"/>
          </a:xfrm>
        </p:spPr>
        <p:txBody>
          <a:bodyPr/>
          <a:lstStyle>
            <a:lvl1pPr algn="ctr">
              <a:defRPr>
                <a:solidFill>
                  <a:srgbClr val="008900"/>
                </a:solidFill>
              </a:defRPr>
            </a:lvl1pPr>
          </a:lstStyle>
          <a:p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031" y="1828802"/>
            <a:ext cx="10515600" cy="439169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3175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11.02.2020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88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11.02.2020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929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11.02.2020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616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11.02.2020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918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11.02.2020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950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11.02.2020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879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11.02.2020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690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69295-5B8D-477C-AED0-E50655D34250}" type="datetimeFigureOut">
              <a:rPr lang="uk-UA" smtClean="0"/>
              <a:t>11.02.2020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0730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ebref.ru/css/type/text" TargetMode="External"/><Relationship Id="rId3" Type="http://schemas.openxmlformats.org/officeDocument/2006/relationships/hyperlink" Target="http://htmlbook.ru/css/height" TargetMode="External"/><Relationship Id="rId7" Type="http://schemas.openxmlformats.org/officeDocument/2006/relationships/hyperlink" Target="http://htmlbook.ru/css/outline" TargetMode="External"/><Relationship Id="rId2" Type="http://schemas.openxmlformats.org/officeDocument/2006/relationships/hyperlink" Target="http://htmlbook.ru/css/width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htmlbook.ru/css/border" TargetMode="External"/><Relationship Id="rId5" Type="http://schemas.openxmlformats.org/officeDocument/2006/relationships/hyperlink" Target="http://htmlbook.ru/css/padding" TargetMode="External"/><Relationship Id="rId4" Type="http://schemas.openxmlformats.org/officeDocument/2006/relationships/hyperlink" Target="http://htmlbook.ru/css/margin" TargetMode="External"/><Relationship Id="rId9" Type="http://schemas.openxmlformats.org/officeDocument/2006/relationships/hyperlink" Target="https://webref.ru/css/displa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61963D6-857B-407D-B4E0-6531EE514D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78" b="28750"/>
          <a:stretch/>
        </p:blipFill>
        <p:spPr>
          <a:xfrm>
            <a:off x="1737101" y="1790700"/>
            <a:ext cx="8717797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9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122DD53-3586-4DBB-A058-F23B87A456C8}"/>
              </a:ext>
            </a:extLst>
          </p:cNvPr>
          <p:cNvSpPr/>
          <p:nvPr/>
        </p:nvSpPr>
        <p:spPr>
          <a:xfrm>
            <a:off x="829465" y="1540484"/>
            <a:ext cx="58189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b="1" dirty="0">
                <a:latin typeface="Consolas" panose="020B0609020204030204" pitchFamily="49" charset="0"/>
              </a:rPr>
              <a:t>div </a:t>
            </a:r>
            <a:r>
              <a:rPr lang="uk-UA" sz="3600" b="1" dirty="0">
                <a:latin typeface="Consolas" panose="020B0609020204030204" pitchFamily="49" charset="0"/>
              </a:rPr>
              <a:t>контейнери</a:t>
            </a:r>
            <a:endParaRPr lang="uk-UA" altLang="uk-UA" sz="3600" b="1" dirty="0">
              <a:latin typeface="Consolas" panose="020B0609020204030204" pitchFamily="49" charset="0"/>
            </a:endParaRPr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6329A27A-F3EE-4B64-A976-5126BC350795}"/>
              </a:ext>
            </a:extLst>
          </p:cNvPr>
          <p:cNvSpPr/>
          <p:nvPr/>
        </p:nvSpPr>
        <p:spPr>
          <a:xfrm>
            <a:off x="829465" y="2526090"/>
            <a:ext cx="1053306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dirty="0">
                <a:latin typeface="Consolas" panose="020B0609020204030204" pitchFamily="49" charset="0"/>
              </a:rPr>
              <a:t>Один із найважливіших тегів.</a:t>
            </a:r>
          </a:p>
          <a:p>
            <a:endParaRPr lang="uk-UA" sz="1600" dirty="0">
              <a:latin typeface="Consolas" panose="020B0609020204030204" pitchFamily="49" charset="0"/>
            </a:endParaRPr>
          </a:p>
          <a:p>
            <a:r>
              <a:rPr lang="uk-UA" sz="1600" dirty="0">
                <a:latin typeface="Consolas" panose="020B0609020204030204" pitchFamily="49" charset="0"/>
              </a:rPr>
              <a:t>Елемент &lt;</a:t>
            </a:r>
            <a:r>
              <a:rPr lang="uk-UA" sz="1600" dirty="0">
                <a:solidFill>
                  <a:schemeClr val="accent2"/>
                </a:solidFill>
                <a:latin typeface="Consolas" panose="020B0609020204030204" pitchFamily="49" charset="0"/>
              </a:rPr>
              <a:t>div</a:t>
            </a:r>
            <a:r>
              <a:rPr lang="uk-UA" sz="1600" dirty="0">
                <a:latin typeface="Consolas" panose="020B0609020204030204" pitchFamily="49" charset="0"/>
              </a:rPr>
              <a:t>&gt; є блоковим елементом і призначений для виділення фрагмента документа з метою зміни виду вмісту. Як правило, вид блоку описується за допомогою стилів. </a:t>
            </a:r>
          </a:p>
          <a:p>
            <a:endParaRPr lang="uk-UA" sz="1600" dirty="0">
              <a:latin typeface="Consolas" panose="020B0609020204030204" pitchFamily="49" charset="0"/>
            </a:endParaRPr>
          </a:p>
          <a:p>
            <a:r>
              <a:rPr lang="uk-UA" sz="1600" dirty="0">
                <a:latin typeface="Consolas" panose="020B0609020204030204" pitchFamily="49" charset="0"/>
              </a:rPr>
              <a:t>Як і при використанні інших блочних елементів, вміст тегу &lt;</a:t>
            </a:r>
            <a:r>
              <a:rPr lang="uk-UA" sz="1600" dirty="0">
                <a:solidFill>
                  <a:schemeClr val="accent2"/>
                </a:solidFill>
                <a:latin typeface="Consolas" panose="020B0609020204030204" pitchFamily="49" charset="0"/>
              </a:rPr>
              <a:t>div</a:t>
            </a:r>
            <a:r>
              <a:rPr lang="uk-UA" sz="1600" dirty="0">
                <a:latin typeface="Consolas" panose="020B0609020204030204" pitchFamily="49" charset="0"/>
              </a:rPr>
              <a:t>&gt; завжди починається з нового рядка. </a:t>
            </a:r>
          </a:p>
          <a:p>
            <a:endParaRPr lang="uk-UA" sz="1600" dirty="0">
              <a:latin typeface="Consolas" panose="020B0609020204030204" pitchFamily="49" charset="0"/>
            </a:endParaRPr>
          </a:p>
          <a:p>
            <a:r>
              <a:rPr lang="uk-UA" sz="1600" dirty="0">
                <a:latin typeface="Consolas" panose="020B0609020204030204" pitchFamily="49" charset="0"/>
              </a:rPr>
              <a:t>Не забувайте про те, що цей тег не буде видно, якщо не задати йому значення </a:t>
            </a:r>
            <a:r>
              <a:rPr lang="en-US" sz="1600" b="1" dirty="0">
                <a:latin typeface="Consolas" panose="020B0609020204030204" pitchFamily="49" charset="0"/>
              </a:rPr>
              <a:t>height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uk-UA" sz="1600" dirty="0">
                <a:latin typeface="Consolas" panose="020B0609020204030204" pitchFamily="49" charset="0"/>
              </a:rPr>
              <a:t>та </a:t>
            </a:r>
            <a:r>
              <a:rPr lang="en-US" sz="1600" b="1" dirty="0">
                <a:latin typeface="Consolas" panose="020B0609020204030204" pitchFamily="49" charset="0"/>
              </a:rPr>
              <a:t>width</a:t>
            </a:r>
            <a:r>
              <a:rPr lang="uk-UA" sz="1600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latin typeface="Consolas" panose="020B0609020204030204" pitchFamily="49" charset="0"/>
              </a:rPr>
              <a:t>background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uk-UA" sz="1600" dirty="0">
                <a:latin typeface="Consolas" panose="020B0609020204030204" pitchFamily="49" charset="0"/>
              </a:rPr>
              <a:t>або значення у відсотковому вигляді та не вкласти в цей контейнер наприклад зображення котре буде мати якісь значення по ширині та висоті, або не задати йому контент.</a:t>
            </a:r>
          </a:p>
        </p:txBody>
      </p:sp>
    </p:spTree>
    <p:extLst>
      <p:ext uri="{BB962C8B-B14F-4D97-AF65-F5344CB8AC3E}">
        <p14:creationId xmlns:p14="http://schemas.microsoft.com/office/powerpoint/2010/main" val="300950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122DD53-3586-4DBB-A058-F23B87A456C8}"/>
              </a:ext>
            </a:extLst>
          </p:cNvPr>
          <p:cNvSpPr/>
          <p:nvPr/>
        </p:nvSpPr>
        <p:spPr>
          <a:xfrm>
            <a:off x="662295" y="1718129"/>
            <a:ext cx="4237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>
                <a:latin typeface="Consolas" panose="020B0609020204030204" pitchFamily="49" charset="0"/>
              </a:rPr>
              <a:t>Висота</a:t>
            </a:r>
            <a:r>
              <a:rPr lang="ru-RU" sz="3600" b="1" dirty="0">
                <a:latin typeface="Consolas" panose="020B0609020204030204" pitchFamily="49" charset="0"/>
              </a:rPr>
              <a:t> та ширина</a:t>
            </a:r>
            <a:endParaRPr lang="uk-UA" sz="7200" b="1" dirty="0">
              <a:latin typeface="Consolas" panose="020B0609020204030204" pitchFamily="49" charset="0"/>
            </a:endParaRPr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D1495CB9-3779-4414-B931-F30CA765EAF3}"/>
              </a:ext>
            </a:extLst>
          </p:cNvPr>
          <p:cNvSpPr/>
          <p:nvPr/>
        </p:nvSpPr>
        <p:spPr>
          <a:xfrm>
            <a:off x="662295" y="3856762"/>
            <a:ext cx="108674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width</a:t>
            </a:r>
            <a:r>
              <a:rPr lang="uk-UA" sz="1600" dirty="0">
                <a:latin typeface="Consolas" panose="020B0609020204030204" pitchFamily="49" charset="0"/>
              </a:rPr>
              <a:t> – ш</a:t>
            </a:r>
            <a:r>
              <a:rPr lang="ru-RU" sz="1600" dirty="0">
                <a:latin typeface="Consolas" panose="020B0609020204030204" pitchFamily="49" charset="0"/>
              </a:rPr>
              <a:t>и</a:t>
            </a:r>
            <a:r>
              <a:rPr lang="uk-UA" sz="1600" dirty="0" err="1">
                <a:latin typeface="Consolas" panose="020B0609020204030204" pitchFamily="49" charset="0"/>
              </a:rPr>
              <a:t>рина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height – </a:t>
            </a:r>
            <a:r>
              <a:rPr lang="uk-UA" sz="1600" dirty="0">
                <a:latin typeface="Consolas" panose="020B0609020204030204" pitchFamily="49" charset="0"/>
              </a:rPr>
              <a:t>висота</a:t>
            </a:r>
            <a:br>
              <a:rPr lang="uk-UA" sz="1600" dirty="0">
                <a:latin typeface="Consolas" panose="020B0609020204030204" pitchFamily="49" charset="0"/>
              </a:rPr>
            </a:br>
            <a:br>
              <a:rPr lang="uk-UA" sz="1600" dirty="0">
                <a:latin typeface="Consolas" panose="020B0609020204030204" pitchFamily="49" charset="0"/>
              </a:rPr>
            </a:br>
            <a:r>
              <a:rPr lang="uk-UA" sz="1600" dirty="0">
                <a:latin typeface="Consolas" panose="020B0609020204030204" pitchFamily="49" charset="0"/>
              </a:rPr>
              <a:t>Ці властивості можуть приймати значення у пікселях, відсотках, та значення </a:t>
            </a:r>
            <a:r>
              <a:rPr lang="en-US" sz="1600" dirty="0">
                <a:latin typeface="Consolas" panose="020B0609020204030204" pitchFamily="49" charset="0"/>
              </a:rPr>
              <a:t>auto</a:t>
            </a:r>
            <a:r>
              <a:rPr lang="uk-UA" sz="1600" dirty="0">
                <a:latin typeface="Consolas" panose="020B0609020204030204" pitchFamily="49" charset="0"/>
              </a:rPr>
              <a:t>, або </a:t>
            </a:r>
            <a:r>
              <a:rPr lang="en-US" sz="1600" dirty="0">
                <a:latin typeface="Consolas" panose="020B0609020204030204" pitchFamily="49" charset="0"/>
              </a:rPr>
              <a:t>inherit</a:t>
            </a:r>
            <a:r>
              <a:rPr lang="ru-RU" sz="1600" dirty="0">
                <a:latin typeface="Consolas" panose="020B0609020204030204" pitchFamily="49" charset="0"/>
              </a:rPr>
              <a:t>.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uk-UA" sz="1600" dirty="0">
                <a:latin typeface="Consolas" panose="020B0609020204030204" pitchFamily="49" charset="0"/>
              </a:rPr>
              <a:t>І вони задають розміри для блочних елементів сторінки.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A4E226D-C6C7-4B3D-A633-62E321258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770" y="1096193"/>
            <a:ext cx="3080935" cy="190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5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122DD53-3586-4DBB-A058-F23B87A456C8}"/>
              </a:ext>
            </a:extLst>
          </p:cNvPr>
          <p:cNvSpPr/>
          <p:nvPr/>
        </p:nvSpPr>
        <p:spPr>
          <a:xfrm>
            <a:off x="829465" y="1607159"/>
            <a:ext cx="58189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b="1" dirty="0">
                <a:latin typeface="Consolas" panose="020B0609020204030204" pitchFamily="49" charset="0"/>
              </a:rPr>
              <a:t>Margin </a:t>
            </a:r>
            <a:r>
              <a:rPr lang="en-US" sz="3600" b="1" dirty="0" err="1">
                <a:latin typeface="Consolas" panose="020B0609020204030204" pitchFamily="49" charset="0"/>
              </a:rPr>
              <a:t>i</a:t>
            </a:r>
            <a:r>
              <a:rPr lang="en-US" sz="3600" b="1" dirty="0">
                <a:latin typeface="Consolas" panose="020B0609020204030204" pitchFamily="49" charset="0"/>
              </a:rPr>
              <a:t> Padding</a:t>
            </a:r>
            <a:endParaRPr lang="uk-UA" altLang="uk-UA" sz="3600" b="1" dirty="0">
              <a:latin typeface="Consolas" panose="020B0609020204030204" pitchFamily="49" charset="0"/>
            </a:endParaRPr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6329A27A-F3EE-4B64-A976-5126BC350795}"/>
              </a:ext>
            </a:extLst>
          </p:cNvPr>
          <p:cNvSpPr/>
          <p:nvPr/>
        </p:nvSpPr>
        <p:spPr>
          <a:xfrm>
            <a:off x="829465" y="2459415"/>
            <a:ext cx="10533069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Margin </a:t>
            </a:r>
            <a:r>
              <a:rPr lang="ru-RU" sz="1600" dirty="0">
                <a:latin typeface="Consolas" panose="020B0609020204030204" pitchFamily="49" charset="0"/>
              </a:rPr>
              <a:t>- </a:t>
            </a:r>
            <a:r>
              <a:rPr lang="uk-UA" sz="1600" dirty="0">
                <a:latin typeface="Consolas" panose="020B0609020204030204" pitchFamily="49" charset="0"/>
              </a:rPr>
              <a:t>встановлює</a:t>
            </a:r>
            <a:r>
              <a:rPr lang="ru-RU" sz="1600" dirty="0">
                <a:latin typeface="Consolas" panose="020B0609020204030204" pitchFamily="49" charset="0"/>
              </a:rPr>
              <a:t> величину </a:t>
            </a:r>
            <a:r>
              <a:rPr lang="uk-UA" sz="1600" dirty="0">
                <a:latin typeface="Consolas" panose="020B0609020204030204" pitchFamily="49" charset="0"/>
              </a:rPr>
              <a:t>відступу від кожного краю елемента. Відступом є простір від </a:t>
            </a:r>
            <a:r>
              <a:rPr lang="ru-RU" sz="1600" dirty="0">
                <a:latin typeface="Consolas" panose="020B0609020204030204" pitchFamily="49" charset="0"/>
              </a:rPr>
              <a:t>кордону поточного </a:t>
            </a:r>
            <a:r>
              <a:rPr lang="uk-UA" sz="1600" dirty="0">
                <a:latin typeface="Consolas" panose="020B0609020204030204" pitchFamily="49" charset="0"/>
              </a:rPr>
              <a:t>елемента до внутрішньої межі його батьківського елементу.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Padding </a:t>
            </a:r>
            <a:r>
              <a:rPr lang="ru-RU" sz="1600" dirty="0">
                <a:latin typeface="Consolas" panose="020B0609020204030204" pitchFamily="49" charset="0"/>
              </a:rPr>
              <a:t>- </a:t>
            </a:r>
            <a:r>
              <a:rPr lang="ru-RU" sz="1600" dirty="0" err="1">
                <a:latin typeface="Consolas" panose="020B0609020204030204" pitchFamily="49" charset="0"/>
              </a:rPr>
              <a:t>встановлює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значення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полів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навколо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вмісту</a:t>
            </a:r>
            <a:r>
              <a:rPr lang="ru-RU" sz="1600" dirty="0">
                <a:latin typeface="Consolas" panose="020B0609020204030204" pitchFamily="49" charset="0"/>
              </a:rPr>
              <a:t> (</a:t>
            </a:r>
            <a:r>
              <a:rPr lang="uk-UA" sz="1600" dirty="0">
                <a:latin typeface="Consolas" panose="020B0609020204030204" pitchFamily="49" charset="0"/>
              </a:rPr>
              <a:t>контенту</a:t>
            </a:r>
            <a:r>
              <a:rPr lang="ru-RU" sz="1600" dirty="0">
                <a:latin typeface="Consolas" panose="020B0609020204030204" pitchFamily="49" charset="0"/>
              </a:rPr>
              <a:t>) </a:t>
            </a:r>
            <a:r>
              <a:rPr lang="ru-RU" sz="1600" dirty="0" err="1">
                <a:latin typeface="Consolas" panose="020B0609020204030204" pitchFamily="49" charset="0"/>
              </a:rPr>
              <a:t>елементу</a:t>
            </a:r>
            <a:r>
              <a:rPr lang="ru-RU" sz="1600" dirty="0">
                <a:latin typeface="Consolas" panose="020B0609020204030204" pitchFamily="49" charset="0"/>
              </a:rPr>
              <a:t>. Полем </a:t>
            </a:r>
            <a:r>
              <a:rPr lang="ru-RU" sz="1600" dirty="0" err="1">
                <a:latin typeface="Consolas" panose="020B0609020204030204" pitchFamily="49" charset="0"/>
              </a:rPr>
              <a:t>називається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відстань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від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внутрішнього</a:t>
            </a:r>
            <a:r>
              <a:rPr lang="ru-RU" sz="1600" dirty="0">
                <a:latin typeface="Consolas" panose="020B0609020204030204" pitchFamily="49" charset="0"/>
              </a:rPr>
              <a:t> краю рамки </a:t>
            </a:r>
            <a:r>
              <a:rPr lang="ru-RU" sz="1600" dirty="0" err="1">
                <a:latin typeface="Consolas" panose="020B0609020204030204" pitchFamily="49" charset="0"/>
              </a:rPr>
              <a:t>елемента</a:t>
            </a:r>
            <a:r>
              <a:rPr lang="ru-RU" sz="1600" dirty="0">
                <a:latin typeface="Consolas" panose="020B0609020204030204" pitchFamily="49" charset="0"/>
              </a:rPr>
              <a:t> до </a:t>
            </a:r>
            <a:r>
              <a:rPr lang="ru-RU" sz="1600" dirty="0" err="1">
                <a:latin typeface="Consolas" panose="020B0609020204030204" pitchFamily="49" charset="0"/>
              </a:rPr>
              <a:t>уявного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прямокутника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що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обмежує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його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вміст</a:t>
            </a:r>
            <a:r>
              <a:rPr lang="uk-UA" sz="1600" dirty="0">
                <a:latin typeface="Consolas" panose="020B0609020204030204" pitchFamily="49" charset="0"/>
              </a:rPr>
              <a:t>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uk-UA" dirty="0">
              <a:latin typeface="Consolas" panose="020B06090202040302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A6FEA5-40C8-48DD-A7F2-DB972BA32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880" y="3092543"/>
            <a:ext cx="2057331" cy="203982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13BD719-D325-4B18-BA07-2B3752532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40" y="3057524"/>
            <a:ext cx="2066087" cy="207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7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122DD53-3586-4DBB-A058-F23B87A456C8}"/>
              </a:ext>
            </a:extLst>
          </p:cNvPr>
          <p:cNvSpPr/>
          <p:nvPr/>
        </p:nvSpPr>
        <p:spPr>
          <a:xfrm>
            <a:off x="763581" y="1635734"/>
            <a:ext cx="7265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uk-UA" sz="3600" b="1" dirty="0">
                <a:latin typeface="Consolas" panose="020B0609020204030204" pitchFamily="49" charset="0"/>
              </a:rPr>
              <a:t>Рамки, </a:t>
            </a:r>
            <a:r>
              <a:rPr lang="en-US" sz="3600" b="1" dirty="0">
                <a:latin typeface="Consolas" panose="020B0609020204030204" pitchFamily="49" charset="0"/>
              </a:rPr>
              <a:t>border</a:t>
            </a:r>
            <a:r>
              <a:rPr lang="uk-UA" sz="3600" b="1" dirty="0">
                <a:latin typeface="Consolas" panose="020B0609020204030204" pitchFamily="49" charset="0"/>
              </a:rPr>
              <a:t> &amp; </a:t>
            </a:r>
            <a:r>
              <a:rPr lang="en-US" sz="3600" b="1" dirty="0">
                <a:latin typeface="Consolas" panose="020B0609020204030204" pitchFamily="49" charset="0"/>
              </a:rPr>
              <a:t>outline</a:t>
            </a:r>
            <a:endParaRPr lang="uk-UA" altLang="uk-UA" sz="3600" b="1" dirty="0">
              <a:latin typeface="Consolas" panose="020B0609020204030204" pitchFamily="49" charset="0"/>
            </a:endParaRPr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FF828967-06C0-4E2A-9431-C95A59533E03}"/>
              </a:ext>
            </a:extLst>
          </p:cNvPr>
          <p:cNvSpPr/>
          <p:nvPr/>
        </p:nvSpPr>
        <p:spPr>
          <a:xfrm>
            <a:off x="763581" y="2813447"/>
            <a:ext cx="1058069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dirty="0">
                <a:latin typeface="Consolas" panose="020B0609020204030204" pitchFamily="49" charset="0"/>
              </a:rPr>
              <a:t>Властивість </a:t>
            </a:r>
            <a:r>
              <a:rPr lang="uk-UA" sz="1600" dirty="0" err="1">
                <a:latin typeface="Consolas" panose="020B0609020204030204" pitchFamily="49" charset="0"/>
              </a:rPr>
              <a:t>border</a:t>
            </a:r>
            <a:r>
              <a:rPr lang="uk-UA" sz="1600" dirty="0">
                <a:latin typeface="Consolas" panose="020B0609020204030204" pitchFamily="49" charset="0"/>
              </a:rPr>
              <a:t> дозволяє одночасно встановити товщину, стиль і колір межі навколо елемента. Значення можуть йти в будь-якому порядку, розділяючись пробілом, браузер сам визначить, яке з них відповідає потрібному властивості. </a:t>
            </a:r>
          </a:p>
          <a:p>
            <a:r>
              <a:rPr lang="uk-UA" sz="1600" dirty="0">
                <a:latin typeface="Consolas" panose="020B0609020204030204" pitchFamily="49" charset="0"/>
              </a:rPr>
              <a:t>Також можна все записувати і окремими властивостями як: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uk-UA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600" b="1" dirty="0">
                <a:latin typeface="Consolas" panose="020B0609020204030204" pitchFamily="49" charset="0"/>
              </a:rPr>
              <a:t> </a:t>
            </a:r>
            <a:r>
              <a:rPr lang="uk-UA" sz="1600" b="1" dirty="0" err="1">
                <a:latin typeface="Consolas" panose="020B0609020204030204" pitchFamily="49" charset="0"/>
              </a:rPr>
              <a:t>border-width</a:t>
            </a:r>
            <a:r>
              <a:rPr lang="uk-UA" sz="1600" dirty="0">
                <a:latin typeface="Consolas" panose="020B0609020204030204" pitchFamily="49" charset="0"/>
              </a:rPr>
              <a:t> – визначає товщину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600" dirty="0">
                <a:latin typeface="Consolas" panose="020B0609020204030204" pitchFamily="49" charset="0"/>
              </a:rPr>
              <a:t> </a:t>
            </a:r>
            <a:r>
              <a:rPr lang="uk-UA" sz="1600" b="1" dirty="0" err="1">
                <a:latin typeface="Consolas" panose="020B0609020204030204" pitchFamily="49" charset="0"/>
              </a:rPr>
              <a:t>border-style</a:t>
            </a:r>
            <a:r>
              <a:rPr lang="uk-UA" sz="1600" dirty="0">
                <a:latin typeface="Consolas" panose="020B0609020204030204" pitchFamily="49" charset="0"/>
              </a:rPr>
              <a:t> – визначає стиль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600" dirty="0">
                <a:latin typeface="Consolas" panose="020B0609020204030204" pitchFamily="49" charset="0"/>
              </a:rPr>
              <a:t> </a:t>
            </a:r>
            <a:r>
              <a:rPr lang="uk-UA" sz="1600" b="1" dirty="0" err="1">
                <a:latin typeface="Consolas" panose="020B0609020204030204" pitchFamily="49" charset="0"/>
              </a:rPr>
              <a:t>border</a:t>
            </a:r>
            <a:r>
              <a:rPr lang="uk-UA" sz="1600" b="1" dirty="0">
                <a:latin typeface="Consolas" panose="020B0609020204030204" pitchFamily="49" charset="0"/>
              </a:rPr>
              <a:t>-</a:t>
            </a:r>
            <a:r>
              <a:rPr lang="en-US" sz="1600" b="1" dirty="0">
                <a:latin typeface="Consolas" panose="020B0609020204030204" pitchFamily="49" charset="0"/>
              </a:rPr>
              <a:t>color</a:t>
            </a:r>
            <a:r>
              <a:rPr lang="uk-UA" sz="1600" dirty="0">
                <a:latin typeface="Consolas" panose="020B0609020204030204" pitchFamily="49" charset="0"/>
              </a:rPr>
              <a:t> – визначає колір</a:t>
            </a:r>
          </a:p>
          <a:p>
            <a:r>
              <a:rPr lang="uk-UA" sz="1600" dirty="0">
                <a:latin typeface="Consolas" panose="020B0609020204030204" pitchFamily="49" charset="0"/>
              </a:rPr>
              <a:t> 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Outline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одночасно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встановлює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колір</a:t>
            </a:r>
            <a:r>
              <a:rPr lang="ru-RU" sz="1600" dirty="0">
                <a:latin typeface="Consolas" panose="020B0609020204030204" pitchFamily="49" charset="0"/>
              </a:rPr>
              <a:t>, стиль і </a:t>
            </a:r>
            <a:r>
              <a:rPr lang="ru-RU" sz="1600" dirty="0" err="1">
                <a:latin typeface="Consolas" panose="020B0609020204030204" pitchFamily="49" charset="0"/>
              </a:rPr>
              <a:t>товщину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зовнішнього</a:t>
            </a:r>
            <a:r>
              <a:rPr lang="ru-RU" sz="1600" dirty="0">
                <a:latin typeface="Consolas" panose="020B0609020204030204" pitchFamily="49" charset="0"/>
              </a:rPr>
              <a:t> кордону на </a:t>
            </a:r>
            <a:r>
              <a:rPr lang="ru-RU" sz="1600" dirty="0" err="1">
                <a:latin typeface="Consolas" panose="020B0609020204030204" pitchFamily="49" charset="0"/>
              </a:rPr>
              <a:t>всіх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чотирьох</a:t>
            </a:r>
            <a:r>
              <a:rPr lang="ru-RU" sz="1600" dirty="0">
                <a:latin typeface="Consolas" panose="020B0609020204030204" pitchFamily="49" charset="0"/>
              </a:rPr>
              <a:t> сторонах </a:t>
            </a:r>
            <a:r>
              <a:rPr lang="ru-RU" sz="1600" dirty="0" err="1">
                <a:latin typeface="Consolas" panose="020B0609020204030204" pitchFamily="49" charset="0"/>
              </a:rPr>
              <a:t>елементу</a:t>
            </a:r>
            <a:r>
              <a:rPr lang="uk-UA" sz="1600" dirty="0">
                <a:latin typeface="Consolas" panose="020B0609020204030204" pitchFamily="49" charset="0"/>
              </a:rPr>
              <a:t>. І не впливає на його розмір і положення. На відмінну від </a:t>
            </a:r>
            <a:r>
              <a:rPr lang="en-US" sz="1600" dirty="0">
                <a:latin typeface="Consolas" panose="020B0609020204030204" pitchFamily="49" charset="0"/>
              </a:rPr>
              <a:t>border </a:t>
            </a:r>
            <a:r>
              <a:rPr lang="uk-UA" sz="1600" dirty="0">
                <a:latin typeface="Consolas" panose="020B0609020204030204" pitchFamily="49" charset="0"/>
              </a:rPr>
              <a:t>властивість </a:t>
            </a:r>
            <a:r>
              <a:rPr lang="en-US" sz="1600" dirty="0">
                <a:latin typeface="Consolas" panose="020B0609020204030204" pitchFamily="49" charset="0"/>
              </a:rPr>
              <a:t>outline </a:t>
            </a:r>
            <a:r>
              <a:rPr lang="uk-UA" sz="1600" dirty="0">
                <a:latin typeface="Consolas" panose="020B0609020204030204" pitchFamily="49" charset="0"/>
              </a:rPr>
              <a:t>не може задаватись на одній із чотирьох сторін елементу.</a:t>
            </a:r>
          </a:p>
          <a:p>
            <a:pPr>
              <a:defRPr/>
            </a:pPr>
            <a:endParaRPr lang="uk-UA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34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122DD53-3586-4DBB-A058-F23B87A456C8}"/>
              </a:ext>
            </a:extLst>
          </p:cNvPr>
          <p:cNvSpPr/>
          <p:nvPr/>
        </p:nvSpPr>
        <p:spPr>
          <a:xfrm>
            <a:off x="763580" y="1566624"/>
            <a:ext cx="7732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uk-UA" altLang="uk-UA" sz="3600" b="1" dirty="0">
                <a:latin typeface="Consolas" panose="020B0609020204030204" pitchFamily="49" charset="0"/>
              </a:rPr>
              <a:t>Додаткові джерела інформації</a:t>
            </a:r>
            <a:r>
              <a:rPr lang="ru-RU" altLang="uk-UA" sz="3600" b="1" dirty="0">
                <a:latin typeface="Consolas" panose="020B0609020204030204" pitchFamily="49" charset="0"/>
              </a:rPr>
              <a:t>:</a:t>
            </a:r>
            <a:endParaRPr lang="uk-UA" altLang="uk-UA" sz="3600" b="1" dirty="0">
              <a:latin typeface="Consolas" panose="020B0609020204030204" pitchFamily="49" charset="0"/>
            </a:endParaRPr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6C91354C-57C6-48F7-BBEB-2ADD7D28ACB5}"/>
              </a:ext>
            </a:extLst>
          </p:cNvPr>
          <p:cNvSpPr/>
          <p:nvPr/>
        </p:nvSpPr>
        <p:spPr>
          <a:xfrm>
            <a:off x="763580" y="2496741"/>
            <a:ext cx="9047169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>
                <a:solidFill>
                  <a:srgbClr val="0070C0"/>
                </a:solidFill>
                <a:latin typeface="Consolas" panose="020B0609020204030204" pitchFamily="49" charset="0"/>
              </a:rPr>
              <a:t>https://webref.ru</a:t>
            </a:r>
            <a:r>
              <a:rPr lang="uk-UA" sz="1600" u="sng" dirty="0">
                <a:solidFill>
                  <a:srgbClr val="0070C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/css/width</a:t>
            </a:r>
            <a:endParaRPr lang="en-US" sz="1600" u="sng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600" u="sng" dirty="0">
                <a:solidFill>
                  <a:srgbClr val="0070C0"/>
                </a:solidFill>
                <a:latin typeface="Consolas" panose="020B0609020204030204" pitchFamily="49" charset="0"/>
              </a:rPr>
              <a:t>https://webref.ru</a:t>
            </a:r>
            <a:r>
              <a:rPr lang="uk-UA" sz="1600" u="sng" dirty="0">
                <a:solidFill>
                  <a:srgbClr val="0070C0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/css/height</a:t>
            </a:r>
            <a:endParaRPr lang="uk-UA" sz="1600" u="sng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600" u="sng" dirty="0">
                <a:solidFill>
                  <a:srgbClr val="0070C0"/>
                </a:solidFill>
                <a:latin typeface="Consolas" panose="020B0609020204030204" pitchFamily="49" charset="0"/>
              </a:rPr>
              <a:t>https://webref.ru</a:t>
            </a:r>
            <a:r>
              <a:rPr lang="uk-UA" sz="1600" u="sng" dirty="0">
                <a:solidFill>
                  <a:srgbClr val="0070C0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ru-RU" sz="1600" u="sng" dirty="0" err="1">
                <a:solidFill>
                  <a:srgbClr val="0070C0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</a:t>
            </a:r>
            <a:r>
              <a:rPr lang="uk-UA" sz="1600" u="sng" dirty="0">
                <a:solidFill>
                  <a:srgbClr val="0070C0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ru-RU" sz="1600" u="sng" dirty="0" err="1">
                <a:solidFill>
                  <a:srgbClr val="0070C0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margin</a:t>
            </a:r>
            <a:endParaRPr lang="uk-UA" sz="1600" u="sng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600" u="sng" dirty="0">
                <a:solidFill>
                  <a:srgbClr val="0070C0"/>
                </a:solidFill>
                <a:latin typeface="Consolas" panose="020B0609020204030204" pitchFamily="49" charset="0"/>
              </a:rPr>
              <a:t>https://webref.ru</a:t>
            </a:r>
            <a:r>
              <a:rPr lang="uk-UA" sz="1600" u="sng" dirty="0">
                <a:solidFill>
                  <a:srgbClr val="0070C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ru-RU" sz="1600" u="sng" dirty="0" err="1">
                <a:solidFill>
                  <a:srgbClr val="0070C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</a:t>
            </a:r>
            <a:r>
              <a:rPr lang="uk-UA" sz="1600" u="sng" dirty="0">
                <a:solidFill>
                  <a:srgbClr val="0070C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ru-RU" sz="1600" u="sng" dirty="0" err="1">
                <a:solidFill>
                  <a:srgbClr val="0070C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padding</a:t>
            </a:r>
            <a:endParaRPr lang="uk-UA" sz="1600" u="sng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600" u="sng" dirty="0">
                <a:solidFill>
                  <a:srgbClr val="0070C0"/>
                </a:solidFill>
                <a:latin typeface="Consolas" panose="020B0609020204030204" pitchFamily="49" charset="0"/>
              </a:rPr>
              <a:t>https://webref.ru</a:t>
            </a:r>
            <a:r>
              <a:rPr lang="uk-UA" sz="1600" u="sng" dirty="0">
                <a:solidFill>
                  <a:srgbClr val="0070C0"/>
                </a:solidFill>
                <a:latin typeface="Consolas" panose="020B06090202040302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ru-RU" sz="1600" u="sng" dirty="0" err="1">
                <a:solidFill>
                  <a:srgbClr val="0070C0"/>
                </a:solidFill>
                <a:latin typeface="Consolas" panose="020B06090202040302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</a:t>
            </a:r>
            <a:r>
              <a:rPr lang="uk-UA" sz="1600" u="sng" dirty="0">
                <a:solidFill>
                  <a:srgbClr val="0070C0"/>
                </a:solidFill>
                <a:latin typeface="Consolas" panose="020B06090202040302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ru-RU" sz="1600" u="sng" dirty="0" err="1">
                <a:solidFill>
                  <a:srgbClr val="0070C0"/>
                </a:solidFill>
                <a:latin typeface="Consolas" panose="020B06090202040302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border</a:t>
            </a:r>
            <a:endParaRPr lang="uk-UA" sz="1600" u="sng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600" u="sng" dirty="0">
                <a:solidFill>
                  <a:srgbClr val="0070C0"/>
                </a:solidFill>
                <a:latin typeface="Consolas" panose="020B0609020204030204" pitchFamily="49" charset="0"/>
              </a:rPr>
              <a:t>https://webref.ru</a:t>
            </a:r>
            <a:r>
              <a:rPr lang="uk-UA" sz="1600" u="sng" dirty="0">
                <a:solidFill>
                  <a:srgbClr val="0070C0"/>
                </a:solidFill>
                <a:latin typeface="Consolas" panose="020B06090202040302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ru-RU" sz="1600" u="sng" dirty="0" err="1">
                <a:solidFill>
                  <a:srgbClr val="0070C0"/>
                </a:solidFill>
                <a:latin typeface="Consolas" panose="020B06090202040302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</a:t>
            </a:r>
            <a:r>
              <a:rPr lang="uk-UA" sz="1600" u="sng" dirty="0">
                <a:solidFill>
                  <a:srgbClr val="0070C0"/>
                </a:solidFill>
                <a:latin typeface="Consolas" panose="020B06090202040302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ru-RU" sz="1600" u="sng" dirty="0" err="1">
                <a:solidFill>
                  <a:srgbClr val="0070C0"/>
                </a:solidFill>
                <a:latin typeface="Consolas" panose="020B06090202040302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outline</a:t>
            </a:r>
            <a:endParaRPr lang="en-US" sz="1600" u="sng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600" u="sng" dirty="0">
                <a:solidFill>
                  <a:srgbClr val="0070C0"/>
                </a:solidFill>
                <a:latin typeface="Consolas" panose="020B0609020204030204" pitchFamily="49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https://webref.ru/css/type/text</a:t>
            </a:r>
            <a:endParaRPr lang="ru-RU" sz="1600" u="sng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600" u="sng" dirty="0">
                <a:solidFill>
                  <a:srgbClr val="0070C0"/>
                </a:solidFill>
                <a:latin typeface="Consolas" panose="020B0609020204030204" pitchFamily="49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https://webref.ru/css/display</a:t>
            </a:r>
            <a:endParaRPr lang="uk-UA" sz="1600" u="sng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uk-UA" u="sng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6460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7F86A577-0D88-4692-A849-D90E5E5E444C}" vid="{86A5FD52-A2BB-4200-AD13-5F6A9A12F3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2765</TotalTime>
  <Words>388</Words>
  <Application>Microsoft Office PowerPoint</Application>
  <PresentationFormat>Широкий екран</PresentationFormat>
  <Paragraphs>39</Paragraphs>
  <Slides>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Тема1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Word</dc:title>
  <dc:creator>User</dc:creator>
  <cp:lastModifiedBy>Taras Kundyk</cp:lastModifiedBy>
  <cp:revision>202</cp:revision>
  <dcterms:created xsi:type="dcterms:W3CDTF">2017-09-06T16:48:50Z</dcterms:created>
  <dcterms:modified xsi:type="dcterms:W3CDTF">2020-02-11T12:10:35Z</dcterms:modified>
</cp:coreProperties>
</file>