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5FB944E-C9A2-4DE1-AEF2-D367B9CAFD8A}">
          <p14:sldIdLst>
            <p14:sldId id="258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07FC-CE3C-4ED5-821D-34A8CD9442D4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5F2C5-A064-4A13-8FF4-13608923D0B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1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035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799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31" y="828767"/>
            <a:ext cx="10515600" cy="1000035"/>
          </a:xfrm>
        </p:spPr>
        <p:txBody>
          <a:bodyPr/>
          <a:lstStyle>
            <a:lvl1pPr algn="ctr">
              <a:defRPr>
                <a:solidFill>
                  <a:srgbClr val="008900"/>
                </a:solidFill>
              </a:defRPr>
            </a:lvl1pPr>
          </a:lstStyle>
          <a:p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31" y="1828802"/>
            <a:ext cx="10515600" cy="439169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17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8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616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918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879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69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9295-5B8D-477C-AED0-E50655D34250}" type="datetimeFigureOut">
              <a:rPr lang="uk-UA" smtClean="0"/>
              <a:t>09.07.2021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AC66-6B7A-4036-896B-15D0B3D921E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730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tmlbook.ru/html/br" TargetMode="External"/><Relationship Id="rId13" Type="http://schemas.openxmlformats.org/officeDocument/2006/relationships/hyperlink" Target="http://htmlbook.ru/html/li" TargetMode="External"/><Relationship Id="rId3" Type="http://schemas.openxmlformats.org/officeDocument/2006/relationships/hyperlink" Target="https://webref.ru/html/!--" TargetMode="External"/><Relationship Id="rId7" Type="http://schemas.openxmlformats.org/officeDocument/2006/relationships/hyperlink" Target="http://htmlbook.ru/html/blockquote" TargetMode="External"/><Relationship Id="rId12" Type="http://schemas.openxmlformats.org/officeDocument/2006/relationships/hyperlink" Target="https://webref.ru/html/ul" TargetMode="External"/><Relationship Id="rId2" Type="http://schemas.openxmlformats.org/officeDocument/2006/relationships/hyperlink" Target="https://webref.ru/html/!doctyp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mlbook.ru/html/b" TargetMode="External"/><Relationship Id="rId11" Type="http://schemas.openxmlformats.org/officeDocument/2006/relationships/hyperlink" Target="http://htmlbook.ru/html/ol" TargetMode="External"/><Relationship Id="rId5" Type="http://schemas.openxmlformats.org/officeDocument/2006/relationships/hyperlink" Target="https://webref.ru/html/a" TargetMode="External"/><Relationship Id="rId15" Type="http://schemas.openxmlformats.org/officeDocument/2006/relationships/hyperlink" Target="https://www.w3schools.com/tags/default.asp" TargetMode="External"/><Relationship Id="rId10" Type="http://schemas.openxmlformats.org/officeDocument/2006/relationships/hyperlink" Target="https://webref.ru/html/img" TargetMode="External"/><Relationship Id="rId4" Type="http://schemas.openxmlformats.org/officeDocument/2006/relationships/hyperlink" Target="https://webref.ru/html/h1" TargetMode="External"/><Relationship Id="rId9" Type="http://schemas.openxmlformats.org/officeDocument/2006/relationships/hyperlink" Target="http://htmlbook.ru/html/del" TargetMode="External"/><Relationship Id="rId14" Type="http://schemas.openxmlformats.org/officeDocument/2006/relationships/hyperlink" Target="https://webref.ru/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08BA38-7234-40FE-88F2-E2F12ADF6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66" y="1974960"/>
            <a:ext cx="3546068" cy="35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662295" y="1718129"/>
            <a:ext cx="34772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uk-UA" altLang="uk-UA" sz="3600" b="1" dirty="0">
                <a:latin typeface="Consolas" panose="020B0609020204030204" pitchFamily="49" charset="0"/>
              </a:rPr>
              <a:t>Що таке </a:t>
            </a:r>
            <a:r>
              <a:rPr lang="en-US" altLang="uk-UA" sz="3600" b="1" dirty="0">
                <a:latin typeface="Consolas" panose="020B0609020204030204" pitchFamily="49" charset="0"/>
              </a:rPr>
              <a:t>HTML?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1495CB9-3779-4414-B931-F30CA765EAF3}"/>
              </a:ext>
            </a:extLst>
          </p:cNvPr>
          <p:cNvSpPr/>
          <p:nvPr/>
        </p:nvSpPr>
        <p:spPr>
          <a:xfrm>
            <a:off x="662295" y="3856762"/>
            <a:ext cx="10867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uk-UA" dirty="0">
                <a:latin typeface="Consolas" panose="020B0609020204030204" pitchFamily="49" charset="0"/>
              </a:rPr>
              <a:t>HTML (</a:t>
            </a:r>
            <a:r>
              <a:rPr lang="uk-UA" altLang="uk-UA" dirty="0">
                <a:latin typeface="Consolas" panose="020B0609020204030204" pitchFamily="49" charset="0"/>
              </a:rPr>
              <a:t>від англ.</a:t>
            </a:r>
            <a:r>
              <a:rPr lang="en-US" altLang="uk-UA" dirty="0">
                <a:latin typeface="Consolas" panose="020B0609020204030204" pitchFamily="49" charset="0"/>
              </a:rPr>
              <a:t> Hyper Text Markup Language - «</a:t>
            </a:r>
            <a:r>
              <a:rPr lang="uk-UA" altLang="uk-UA" dirty="0">
                <a:latin typeface="Consolas" panose="020B0609020204030204" pitchFamily="49" charset="0"/>
              </a:rPr>
              <a:t>мова розмітки гіпертексту») - стандартна мова розмітки документів у Всесвітній павутині. Більшість веб-сторінок створюються за допомогою мови </a:t>
            </a:r>
            <a:r>
              <a:rPr lang="en-US" altLang="uk-UA" dirty="0">
                <a:latin typeface="Consolas" panose="020B0609020204030204" pitchFamily="49" charset="0"/>
              </a:rPr>
              <a:t>HTML (</a:t>
            </a:r>
            <a:r>
              <a:rPr lang="uk-UA" altLang="uk-UA" dirty="0">
                <a:latin typeface="Consolas" panose="020B0609020204030204" pitchFamily="49" charset="0"/>
              </a:rPr>
              <a:t>або </a:t>
            </a:r>
            <a:r>
              <a:rPr lang="en-US" altLang="uk-UA" dirty="0">
                <a:latin typeface="Consolas" panose="020B0609020204030204" pitchFamily="49" charset="0"/>
              </a:rPr>
              <a:t>XHTML). </a:t>
            </a:r>
            <a:r>
              <a:rPr lang="uk-UA" altLang="uk-UA" dirty="0">
                <a:latin typeface="Consolas" panose="020B0609020204030204" pitchFamily="49" charset="0"/>
              </a:rPr>
              <a:t>Мова </a:t>
            </a:r>
            <a:r>
              <a:rPr lang="en-US" altLang="uk-UA" dirty="0">
                <a:latin typeface="Consolas" panose="020B0609020204030204" pitchFamily="49" charset="0"/>
              </a:rPr>
              <a:t>HTML </a:t>
            </a:r>
            <a:r>
              <a:rPr lang="uk-UA" altLang="uk-UA" dirty="0">
                <a:latin typeface="Consolas" panose="020B0609020204030204" pitchFamily="49" charset="0"/>
              </a:rPr>
              <a:t>інтерпретується браузерами і відображається у вигляді документа в зручній для людини формі.</a:t>
            </a:r>
            <a:endParaRPr lang="uk-UA" dirty="0"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F73866-C84C-48A8-AD80-D444D0257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890" y="902888"/>
            <a:ext cx="2276815" cy="22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5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636791" y="1711789"/>
            <a:ext cx="22108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uk-UA" altLang="uk-UA" sz="3600" b="1" dirty="0">
                <a:latin typeface="Consolas" panose="020B0609020204030204" pitchFamily="49" charset="0"/>
              </a:rPr>
              <a:t>Браузери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1DB6DB-26DA-42D0-954C-7EE26254B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034955"/>
            <a:ext cx="4953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0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277025" y="1721314"/>
            <a:ext cx="581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uk-UA" altLang="uk-UA" sz="3600" b="1" dirty="0">
                <a:latin typeface="Consolas" panose="020B0609020204030204" pitchFamily="49" charset="0"/>
              </a:rPr>
              <a:t>Середовище розробки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CBA92FC3-07DD-4BD7-AC1F-2B4CA30B2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1" y="2995765"/>
            <a:ext cx="1308166" cy="130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D8AC4337-7E65-402A-8E9E-8197FD71B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6" y="2993352"/>
            <a:ext cx="130333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83880CBB-E79F-4F3C-BAF9-4469D95B3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498" y="4518785"/>
            <a:ext cx="17970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uk-UA" sz="1800" dirty="0">
                <a:latin typeface="Consolas" panose="020B0609020204030204" pitchFamily="49" charset="0"/>
              </a:rPr>
              <a:t>Sublime text</a:t>
            </a:r>
            <a:endParaRPr lang="uk-UA" altLang="uk-UA" sz="1800" dirty="0">
              <a:latin typeface="Consolas" panose="020B0609020204030204" pitchFamily="49" charset="0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E835F4C-CFD8-41BE-8DBC-14F614564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248" y="4513958"/>
            <a:ext cx="13033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uk-UA" sz="1800" dirty="0">
                <a:latin typeface="Consolas" panose="020B0609020204030204" pitchFamily="49" charset="0"/>
              </a:rPr>
              <a:t>Brackets</a:t>
            </a:r>
            <a:endParaRPr lang="uk-UA" altLang="uk-UA" sz="1800" dirty="0">
              <a:latin typeface="Consolas" panose="020B0609020204030204" pitchFamily="49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B0B8D5-7E5C-4BE1-A652-83314A9E0C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76" y="3122219"/>
            <a:ext cx="1106858" cy="1106858"/>
          </a:xfrm>
          <a:prstGeom prst="rect">
            <a:avLst/>
          </a:prstGeom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95A69404-3C3F-4AE6-ACA1-BB1E88047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932" y="4513958"/>
            <a:ext cx="1909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uk-UA" sz="1800" dirty="0">
                <a:latin typeface="Consolas" panose="020B0609020204030204" pitchFamily="49" charset="0"/>
              </a:rPr>
              <a:t>Visual Studio Code</a:t>
            </a:r>
            <a:endParaRPr lang="uk-UA" altLang="uk-UA" sz="1800" dirty="0">
              <a:latin typeface="Consolas" panose="020B0609020204030204" pitchFamily="49" charset="0"/>
            </a:endParaRPr>
          </a:p>
        </p:txBody>
      </p:sp>
      <p:pic>
        <p:nvPicPr>
          <p:cNvPr id="24" name="Графіка 23">
            <a:extLst>
              <a:ext uri="{FF2B5EF4-FFF2-40B4-BE49-F238E27FC236}">
                <a16:creationId xmlns:a16="http://schemas.microsoft.com/office/drawing/2014/main" id="{9E1D1496-471F-445D-B8E3-A8EB5EEECE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090084" y="3021566"/>
            <a:ext cx="1308165" cy="1308165"/>
          </a:xfrm>
          <a:prstGeom prst="rect">
            <a:avLst/>
          </a:prstGeom>
        </p:spPr>
      </p:pic>
      <p:sp>
        <p:nvSpPr>
          <p:cNvPr id="25" name="TextBox 11">
            <a:extLst>
              <a:ext uri="{FF2B5EF4-FFF2-40B4-BE49-F238E27FC236}">
                <a16:creationId xmlns:a16="http://schemas.microsoft.com/office/drawing/2014/main" id="{2F222389-3093-498D-8521-AA23CD877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0084" y="4513958"/>
            <a:ext cx="1204145" cy="37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uk-UA" sz="1800" dirty="0">
                <a:latin typeface="Consolas" panose="020B0609020204030204" pitchFamily="49" charset="0"/>
              </a:rPr>
              <a:t>WebStorm</a:t>
            </a:r>
          </a:p>
        </p:txBody>
      </p:sp>
      <p:pic>
        <p:nvPicPr>
          <p:cNvPr id="26" name="Місце для вмісту 3">
            <a:extLst>
              <a:ext uri="{FF2B5EF4-FFF2-40B4-BE49-F238E27FC236}">
                <a16:creationId xmlns:a16="http://schemas.microsoft.com/office/drawing/2014/main" id="{DE364CD1-A8C0-4614-B815-33B37516B8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7771" y="3026393"/>
            <a:ext cx="1303338" cy="1303338"/>
          </a:xfrm>
          <a:prstGeom prst="rect">
            <a:avLst/>
          </a:prstGeom>
        </p:spPr>
      </p:pic>
      <p:sp>
        <p:nvSpPr>
          <p:cNvPr id="27" name="TextBox 8">
            <a:extLst>
              <a:ext uri="{FF2B5EF4-FFF2-40B4-BE49-F238E27FC236}">
                <a16:creationId xmlns:a16="http://schemas.microsoft.com/office/drawing/2014/main" id="{F484B428-C273-4B63-A71E-05A1656F9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69" y="4518785"/>
            <a:ext cx="10723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uk-UA" altLang="uk-UA" sz="1800" dirty="0">
                <a:latin typeface="Consolas" panose="020B0609020204030204" pitchFamily="49" charset="0"/>
              </a:rPr>
              <a:t>Блокнот</a:t>
            </a:r>
          </a:p>
        </p:txBody>
      </p:sp>
    </p:spTree>
    <p:extLst>
      <p:ext uri="{BB962C8B-B14F-4D97-AF65-F5344CB8AC3E}">
        <p14:creationId xmlns:p14="http://schemas.microsoft.com/office/powerpoint/2010/main" val="24654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581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uk-UA" sz="3600" b="1" dirty="0">
                <a:latin typeface="Consolas" panose="020B0609020204030204" pitchFamily="49" charset="0"/>
              </a:rPr>
              <a:t>Синтаксис тегу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pic>
        <p:nvPicPr>
          <p:cNvPr id="4" name="Місце для вмісту 2">
            <a:extLst>
              <a:ext uri="{FF2B5EF4-FFF2-40B4-BE49-F238E27FC236}">
                <a16:creationId xmlns:a16="http://schemas.microsoft.com/office/drawing/2014/main" id="{7886A1C7-D5F4-4574-B8DE-1FBBB7EB1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6437" y="2459038"/>
            <a:ext cx="82391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0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30934"/>
            <a:ext cx="7265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3600" b="1" dirty="0">
                <a:latin typeface="Consolas" panose="020B0609020204030204" pitchFamily="49" charset="0"/>
              </a:rPr>
              <a:t>Загальна структура сторінки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FF828967-06C0-4E2A-9431-C95A59533E03}"/>
              </a:ext>
            </a:extLst>
          </p:cNvPr>
          <p:cNvSpPr/>
          <p:nvPr/>
        </p:nvSpPr>
        <p:spPr>
          <a:xfrm>
            <a:off x="763581" y="2176999"/>
            <a:ext cx="105806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 dirty="0">
                <a:latin typeface="Consolas" panose="020B0609020204030204" pitchFamily="49" charset="0"/>
              </a:rPr>
              <a:t>В</a:t>
            </a:r>
            <a:r>
              <a:rPr lang="uk-UA" sz="1400" dirty="0">
                <a:latin typeface="Consolas" panose="020B0609020204030204" pitchFamily="49" charset="0"/>
              </a:rPr>
              <a:t>се те, що ми будем писати у </a:t>
            </a:r>
            <a:r>
              <a:rPr lang="en-US" sz="1400" dirty="0">
                <a:latin typeface="Consolas" panose="020B0609020204030204" pitchFamily="49" charset="0"/>
              </a:rPr>
              <a:t>html</a:t>
            </a:r>
            <a:r>
              <a:rPr lang="uk-UA" sz="1400" dirty="0">
                <a:latin typeface="Consolas" panose="020B0609020204030204" pitchFamily="49" charset="0"/>
              </a:rPr>
              <a:t>-файлі, буде зчитувати браузер, ми повинні оголосити який далі буде тип файлу. Тому перш</a:t>
            </a:r>
            <a:r>
              <a:rPr lang="ru-RU" sz="1400" dirty="0">
                <a:latin typeface="Consolas" panose="020B0609020204030204" pitchFamily="49" charset="0"/>
              </a:rPr>
              <a:t>им</a:t>
            </a:r>
            <a:r>
              <a:rPr lang="uk-UA" sz="1400" dirty="0">
                <a:latin typeface="Consolas" panose="020B0609020204030204" pitchFamily="49" charset="0"/>
              </a:rPr>
              <a:t> елементом </a:t>
            </a:r>
            <a:r>
              <a:rPr lang="ru-RU" sz="1400" dirty="0">
                <a:latin typeface="Consolas" panose="020B0609020204030204" pitchFamily="49" charset="0"/>
              </a:rPr>
              <a:t>буде </a:t>
            </a:r>
            <a:r>
              <a:rPr lang="uk-UA" sz="1400" b="1" dirty="0">
                <a:latin typeface="Consolas" panose="020B0609020204030204" pitchFamily="49" charset="0"/>
              </a:rPr>
              <a:t>завжди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uk-UA" sz="1400" b="1" dirty="0">
                <a:latin typeface="Consolas" panose="020B0609020204030204" pitchFamily="49" charset="0"/>
              </a:rPr>
              <a:t>&lt;!</a:t>
            </a:r>
            <a:r>
              <a:rPr lang="uk-UA" sz="1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DOCTYPE HTML</a:t>
            </a:r>
            <a:r>
              <a:rPr lang="uk-UA" sz="1400" b="1" dirty="0">
                <a:latin typeface="Consolas" panose="020B0609020204030204" pitchFamily="49" charset="0"/>
              </a:rPr>
              <a:t>&gt;</a:t>
            </a:r>
            <a:endParaRPr lang="uk-UA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uk-UA" sz="14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uk-UA" sz="1400" dirty="0">
                <a:latin typeface="Consolas" panose="020B0609020204030204" pitchFamily="49" charset="0"/>
              </a:rPr>
              <a:t>Окрім того, що ми оголосили  браузеру, який в нас буде тип інформації у файлі, ми повинні показати йому, в якому діапазоні все це буде відбуватись. Тому  далі в нас буде йти подвійний тег: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uk-UA" sz="1400" b="1" dirty="0">
                <a:latin typeface="Consolas" panose="020B0609020204030204" pitchFamily="49" charset="0"/>
              </a:rPr>
              <a:t>&lt;</a:t>
            </a:r>
            <a:r>
              <a:rPr lang="uk-UA" sz="1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uk-UA" sz="1400" b="1" dirty="0">
                <a:latin typeface="Consolas" panose="020B0609020204030204" pitchFamily="49" charset="0"/>
              </a:rPr>
              <a:t>&gt;&lt;/</a:t>
            </a:r>
            <a:r>
              <a:rPr lang="uk-UA" sz="1400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uk-UA" sz="1400" b="1" dirty="0">
                <a:latin typeface="Consolas" panose="020B0609020204030204" pitchFamily="49" charset="0"/>
              </a:rPr>
              <a:t>&gt;</a:t>
            </a:r>
            <a:endParaRPr lang="uk-UA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uk-UA" sz="14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uk-UA" sz="1400" dirty="0">
                <a:latin typeface="Consolas" panose="020B0609020204030204" pitchFamily="49" charset="0"/>
              </a:rPr>
              <a:t>Після того, як ми оголосили тип інформації у нашому файлі, показали межі, в яких будемо працювати, наша наступна частина структури </a:t>
            </a:r>
            <a:r>
              <a:rPr lang="en-US" sz="1400" dirty="0">
                <a:latin typeface="Consolas" panose="020B0609020204030204" pitchFamily="49" charset="0"/>
              </a:rPr>
              <a:t>html</a:t>
            </a:r>
            <a:r>
              <a:rPr lang="uk-UA" sz="1400" dirty="0">
                <a:latin typeface="Consolas" panose="020B0609020204030204" pitchFamily="49" charset="0"/>
              </a:rPr>
              <a:t>-файлу буде нагадувати людину. В ній буде голова - &lt;</a:t>
            </a:r>
            <a:r>
              <a:rPr lang="en-US" sz="1400" dirty="0">
                <a:latin typeface="Consolas" panose="020B0609020204030204" pitchFamily="49" charset="0"/>
              </a:rPr>
              <a:t>head</a:t>
            </a:r>
            <a:r>
              <a:rPr lang="uk-UA" sz="1400" dirty="0">
                <a:latin typeface="Consolas" panose="020B0609020204030204" pitchFamily="49" charset="0"/>
              </a:rPr>
              <a:t>&gt;&lt;/</a:t>
            </a:r>
            <a:r>
              <a:rPr lang="en-US" sz="1400" dirty="0">
                <a:latin typeface="Consolas" panose="020B0609020204030204" pitchFamily="49" charset="0"/>
              </a:rPr>
              <a:t>head</a:t>
            </a:r>
            <a:r>
              <a:rPr lang="uk-UA" sz="1400" dirty="0">
                <a:latin typeface="Consolas" panose="020B0609020204030204" pitchFamily="49" charset="0"/>
              </a:rPr>
              <a:t>&gt; і тіло - &lt;</a:t>
            </a:r>
            <a:r>
              <a:rPr lang="en-US" sz="1400" dirty="0">
                <a:latin typeface="Consolas" panose="020B0609020204030204" pitchFamily="49" charset="0"/>
              </a:rPr>
              <a:t>body</a:t>
            </a:r>
            <a:r>
              <a:rPr lang="uk-UA" sz="1400" dirty="0">
                <a:latin typeface="Consolas" panose="020B0609020204030204" pitchFamily="49" charset="0"/>
              </a:rPr>
              <a:t>&gt;&lt;/</a:t>
            </a:r>
            <a:r>
              <a:rPr lang="en-US" sz="1400" dirty="0">
                <a:latin typeface="Consolas" panose="020B0609020204030204" pitchFamily="49" charset="0"/>
              </a:rPr>
              <a:t>body</a:t>
            </a:r>
            <a:r>
              <a:rPr lang="uk-UA" sz="1400" dirty="0">
                <a:latin typeface="Consolas" panose="020B0609020204030204" pitchFamily="49" charset="0"/>
              </a:rPr>
              <a:t>&gt;.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uk-UA" sz="1400" b="1" dirty="0">
                <a:latin typeface="Consolas" panose="020B0609020204030204" pitchFamily="49" charset="0"/>
              </a:rPr>
              <a:t>&lt;</a:t>
            </a:r>
            <a:r>
              <a:rPr lang="en-US" sz="1400" b="1" dirty="0">
                <a:latin typeface="Consolas" panose="020B0609020204030204" pitchFamily="49" charset="0"/>
              </a:rPr>
              <a:t>head</a:t>
            </a:r>
            <a:r>
              <a:rPr lang="uk-UA" sz="1400" b="1" dirty="0">
                <a:latin typeface="Consolas" panose="020B0609020204030204" pitchFamily="49" charset="0"/>
              </a:rPr>
              <a:t>&gt;&lt;/</a:t>
            </a:r>
            <a:r>
              <a:rPr lang="en-US" sz="1400" b="1" dirty="0">
                <a:latin typeface="Consolas" panose="020B0609020204030204" pitchFamily="49" charset="0"/>
              </a:rPr>
              <a:t>head</a:t>
            </a:r>
            <a:r>
              <a:rPr lang="uk-UA" sz="1400" b="1" dirty="0">
                <a:latin typeface="Consolas" panose="020B0609020204030204" pitchFamily="49" charset="0"/>
              </a:rPr>
              <a:t>&gt; </a:t>
            </a:r>
            <a:r>
              <a:rPr lang="uk-UA" sz="1400" dirty="0">
                <a:latin typeface="Consolas" panose="020B0609020204030204" pitchFamily="49" charset="0"/>
              </a:rPr>
              <a:t>- область яка не відображається безпосередньо на сторінці. Вона призначена для браузера, як область в якій будуть вказані команди для кращої обробки </a:t>
            </a:r>
            <a:r>
              <a:rPr lang="uk-UA" sz="1400" dirty="0" err="1">
                <a:latin typeface="Consolas" panose="020B0609020204030204" pitchFamily="49" charset="0"/>
              </a:rPr>
              <a:t>данних</a:t>
            </a:r>
            <a:r>
              <a:rPr lang="uk-UA" sz="1400" dirty="0">
                <a:latin typeface="Consolas" panose="020B0609020204030204" pitchFamily="49" charset="0"/>
              </a:rPr>
              <a:t>.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defRPr/>
            </a:pPr>
            <a:endParaRPr lang="en-US" sz="1400" b="1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b="1" dirty="0">
                <a:latin typeface="Consolas" panose="020B0609020204030204" pitchFamily="49" charset="0"/>
              </a:rPr>
              <a:t>&lt;body&gt;&lt;/body&gt;</a:t>
            </a:r>
            <a:r>
              <a:rPr lang="uk-UA" sz="1400" b="1" dirty="0">
                <a:latin typeface="Consolas" panose="020B0609020204030204" pitchFamily="49" charset="0"/>
              </a:rPr>
              <a:t> </a:t>
            </a:r>
            <a:r>
              <a:rPr lang="uk-UA" sz="1400" dirty="0">
                <a:latin typeface="Consolas" panose="020B0609020204030204" pitchFamily="49" charset="0"/>
              </a:rPr>
              <a:t>- тег в якому буде писатись наш основний код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  <a:endParaRPr lang="uk-UA" sz="14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uk-UA" sz="1400" dirty="0">
                <a:latin typeface="Consolas" panose="020B0609020204030204" pitchFamily="49" charset="0"/>
              </a:rPr>
              <a:t>Для зручності теги які лежать між іншими тегами робляться з відступом </a:t>
            </a:r>
            <a:r>
              <a:rPr lang="en-US" sz="1400" dirty="0">
                <a:latin typeface="Consolas" panose="020B0609020204030204" pitchFamily="49" charset="0"/>
              </a:rPr>
              <a:t>Tab</a:t>
            </a:r>
            <a:r>
              <a:rPr lang="uk-UA" sz="1400" dirty="0">
                <a:latin typeface="Consolas" panose="020B0609020204030204" pitchFamily="49" charset="0"/>
              </a:rPr>
              <a:t>. Це дає змогу краще бачити код, його початок і кінець та ієрархію.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uk-UA" sz="1400" dirty="0">
                <a:latin typeface="Consolas" panose="020B0609020204030204" pitchFamily="49" charset="0"/>
              </a:rPr>
              <a:t>Якщо ж ми подивимось на теги &lt;</a:t>
            </a:r>
            <a:r>
              <a:rPr lang="en-US" sz="1400" dirty="0">
                <a:latin typeface="Consolas" panose="020B0609020204030204" pitchFamily="49" charset="0"/>
              </a:rPr>
              <a:t>head</a:t>
            </a:r>
            <a:r>
              <a:rPr lang="uk-UA" sz="1400" dirty="0">
                <a:latin typeface="Consolas" panose="020B0609020204030204" pitchFamily="49" charset="0"/>
              </a:rPr>
              <a:t>&gt; </a:t>
            </a:r>
            <a:r>
              <a:rPr lang="en-US" sz="1400" dirty="0">
                <a:latin typeface="Consolas" panose="020B0609020204030204" pitchFamily="49" charset="0"/>
              </a:rPr>
              <a:t>I</a:t>
            </a:r>
            <a:r>
              <a:rPr lang="uk-UA" sz="1400" dirty="0">
                <a:latin typeface="Consolas" panose="020B0609020204030204" pitchFamily="49" charset="0"/>
              </a:rPr>
              <a:t> &lt;</a:t>
            </a:r>
            <a:r>
              <a:rPr lang="en-US" sz="1400" dirty="0">
                <a:latin typeface="Consolas" panose="020B0609020204030204" pitchFamily="49" charset="0"/>
              </a:rPr>
              <a:t>body</a:t>
            </a:r>
            <a:r>
              <a:rPr lang="uk-UA" sz="1400" dirty="0">
                <a:latin typeface="Consolas" panose="020B0609020204030204" pitchFamily="49" charset="0"/>
              </a:rPr>
              <a:t>&gt;, то побачимо, що вони лежать на одному рівні.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uk-UA" sz="1400" dirty="0">
                <a:latin typeface="Consolas" panose="020B0609020204030204" pitchFamily="49" charset="0"/>
              </a:rPr>
              <a:t>Це пов’язано з тим, що вони між собою рівнозначні і до того ж лежать у тегу &lt;</a:t>
            </a:r>
            <a:r>
              <a:rPr lang="en-US" sz="1400" dirty="0">
                <a:latin typeface="Consolas" panose="020B0609020204030204" pitchFamily="49" charset="0"/>
              </a:rPr>
              <a:t>html</a:t>
            </a:r>
            <a:r>
              <a:rPr lang="uk-UA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7634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5818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3600" b="1" dirty="0">
                <a:latin typeface="Consolas" panose="020B0609020204030204" pitchFamily="49" charset="0"/>
              </a:rPr>
              <a:t>Зразок </a:t>
            </a:r>
            <a:r>
              <a:rPr lang="en-US" altLang="uk-UA" sz="3600" b="1" dirty="0">
                <a:latin typeface="Consolas" panose="020B0609020204030204" pitchFamily="49" charset="0"/>
              </a:rPr>
              <a:t>HTML-</a:t>
            </a:r>
            <a:r>
              <a:rPr lang="ru-RU" altLang="uk-UA" sz="3600" b="1" dirty="0">
                <a:latin typeface="Consolas" panose="020B0609020204030204" pitchFamily="49" charset="0"/>
              </a:rPr>
              <a:t>документу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6329A27A-F3EE-4B64-A976-5126BC350795}"/>
              </a:ext>
            </a:extLst>
          </p:cNvPr>
          <p:cNvSpPr/>
          <p:nvPr/>
        </p:nvSpPr>
        <p:spPr>
          <a:xfrm>
            <a:off x="763581" y="252609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"en"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Моя перша сторінка</a:t>
            </a:r>
            <a:r>
              <a:rPr lang="uk-UA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title&gt;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Мій перший заголовок</a:t>
            </a:r>
            <a:r>
              <a:rPr lang="uk-UA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h1&gt;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</a:rPr>
              <a:t>Мій перший параграф</a:t>
            </a:r>
            <a:r>
              <a:rPr lang="uk-UA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47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6627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uk-UA" sz="3600" b="1" dirty="0" err="1">
                <a:latin typeface="Consolas" panose="020B0609020204030204" pitchFamily="49" charset="0"/>
              </a:rPr>
              <a:t>Приклади</a:t>
            </a:r>
            <a:r>
              <a:rPr lang="ru-RU" altLang="uk-UA" sz="3600" b="1" dirty="0">
                <a:latin typeface="Consolas" panose="020B0609020204030204" pitchFamily="49" charset="0"/>
              </a:rPr>
              <a:t> </a:t>
            </a:r>
            <a:r>
              <a:rPr lang="ru-RU" altLang="uk-UA" sz="3600" b="1" dirty="0" err="1">
                <a:latin typeface="Consolas" panose="020B0609020204030204" pitchFamily="49" charset="0"/>
              </a:rPr>
              <a:t>декількох</a:t>
            </a:r>
            <a:r>
              <a:rPr lang="ru-RU" altLang="uk-UA" sz="3600" b="1" dirty="0">
                <a:latin typeface="Consolas" panose="020B0609020204030204" pitchFamily="49" charset="0"/>
              </a:rPr>
              <a:t> </a:t>
            </a:r>
            <a:r>
              <a:rPr lang="ru-RU" altLang="uk-UA" sz="3600" b="1" dirty="0" err="1">
                <a:latin typeface="Consolas" panose="020B0609020204030204" pitchFamily="49" charset="0"/>
              </a:rPr>
              <a:t>тегів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1" y="217289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&lt;h1&gt;&lt;/h1&gt; - </a:t>
            </a:r>
            <a:r>
              <a:rPr lang="uk-UA" dirty="0">
                <a:latin typeface="Consolas" panose="020B0609020204030204" pitchFamily="49" charset="0"/>
              </a:rPr>
              <a:t>заголовок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&lt;p&gt;&lt;/p&gt;</a:t>
            </a:r>
            <a:r>
              <a:rPr lang="uk-UA" dirty="0">
                <a:latin typeface="Consolas" panose="020B0609020204030204" pitchFamily="49" charset="0"/>
              </a:rPr>
              <a:t> - параграф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&lt;i&gt;&lt;/i&gt;</a:t>
            </a:r>
            <a:r>
              <a:rPr lang="uk-UA" dirty="0">
                <a:latin typeface="Consolas" panose="020B0609020204030204" pitchFamily="49" charset="0"/>
              </a:rPr>
              <a:t> - курсив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&lt;b&gt;&lt;/b&gt;</a:t>
            </a:r>
            <a:r>
              <a:rPr lang="uk-UA" dirty="0">
                <a:latin typeface="Consolas" panose="020B0609020204030204" pitchFamily="49" charset="0"/>
              </a:rPr>
              <a:t> - жирність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</a:t>
            </a:r>
            <a:r>
              <a:rPr lang="uk-UA" b="1" dirty="0" err="1">
                <a:latin typeface="Consolas" panose="020B0609020204030204" pitchFamily="49" charset="0"/>
              </a:rPr>
              <a:t>sub</a:t>
            </a:r>
            <a:r>
              <a:rPr lang="uk-UA" b="1" dirty="0">
                <a:latin typeface="Consolas" panose="020B0609020204030204" pitchFamily="49" charset="0"/>
              </a:rPr>
              <a:t>&gt;&lt;/</a:t>
            </a:r>
            <a:r>
              <a:rPr lang="uk-UA" b="1" dirty="0" err="1">
                <a:latin typeface="Consolas" panose="020B0609020204030204" pitchFamily="49" charset="0"/>
              </a:rPr>
              <a:t>sub</a:t>
            </a:r>
            <a:r>
              <a:rPr lang="uk-UA" b="1" dirty="0">
                <a:latin typeface="Consolas" panose="020B0609020204030204" pitchFamily="49" charset="0"/>
              </a:rPr>
              <a:t>&gt;</a:t>
            </a:r>
            <a:r>
              <a:rPr lang="uk-UA" dirty="0">
                <a:latin typeface="Consolas" panose="020B0609020204030204" pitchFamily="49" charset="0"/>
              </a:rPr>
              <a:t> - нижній індекс тексту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</a:t>
            </a:r>
            <a:r>
              <a:rPr lang="uk-UA" b="1" dirty="0" err="1">
                <a:latin typeface="Consolas" panose="020B0609020204030204" pitchFamily="49" charset="0"/>
              </a:rPr>
              <a:t>su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uk-UA" b="1" dirty="0">
                <a:latin typeface="Consolas" panose="020B0609020204030204" pitchFamily="49" charset="0"/>
              </a:rPr>
              <a:t> &gt;&lt;/</a:t>
            </a:r>
            <a:r>
              <a:rPr lang="uk-UA" b="1" dirty="0" err="1">
                <a:latin typeface="Consolas" panose="020B0609020204030204" pitchFamily="49" charset="0"/>
              </a:rPr>
              <a:t>sup</a:t>
            </a:r>
            <a:r>
              <a:rPr lang="uk-UA" b="1" dirty="0">
                <a:latin typeface="Consolas" panose="020B0609020204030204" pitchFamily="49" charset="0"/>
              </a:rPr>
              <a:t>&gt;</a:t>
            </a:r>
            <a:r>
              <a:rPr lang="uk-UA" dirty="0">
                <a:latin typeface="Consolas" panose="020B0609020204030204" pitchFamily="49" charset="0"/>
              </a:rPr>
              <a:t> - ступінь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&lt;a&gt;&lt;/a&gt;</a:t>
            </a:r>
            <a:r>
              <a:rPr lang="uk-UA" dirty="0">
                <a:latin typeface="Consolas" panose="020B0609020204030204" pitchFamily="49" charset="0"/>
              </a:rPr>
              <a:t> - </a:t>
            </a:r>
            <a:r>
              <a:rPr lang="ru-RU" dirty="0" err="1">
                <a:latin typeface="Consolas" panose="020B0609020204030204" pitchFamily="49" charset="0"/>
              </a:rPr>
              <a:t>посилання</a:t>
            </a:r>
            <a:endParaRPr lang="uk-UA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</a:rPr>
              <a:t>del</a:t>
            </a:r>
            <a:r>
              <a:rPr lang="uk-UA" b="1" dirty="0">
                <a:latin typeface="Consolas" panose="020B0609020204030204" pitchFamily="49" charset="0"/>
              </a:rPr>
              <a:t>&gt;&lt;/</a:t>
            </a:r>
            <a:r>
              <a:rPr lang="en-US" b="1" dirty="0">
                <a:latin typeface="Consolas" panose="020B0609020204030204" pitchFamily="49" charset="0"/>
              </a:rPr>
              <a:t>del</a:t>
            </a:r>
            <a:r>
              <a:rPr lang="uk-UA" b="1" dirty="0">
                <a:latin typeface="Consolas" panose="020B0609020204030204" pitchFamily="49" charset="0"/>
              </a:rPr>
              <a:t>&gt;</a:t>
            </a:r>
            <a:r>
              <a:rPr lang="uk-UA" dirty="0">
                <a:latin typeface="Consolas" panose="020B0609020204030204" pitchFamily="49" charset="0"/>
              </a:rPr>
              <a:t> - закреслення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</a:t>
            </a:r>
            <a:r>
              <a:rPr lang="uk-UA" b="1" dirty="0" err="1">
                <a:latin typeface="Consolas" panose="020B0609020204030204" pitchFamily="49" charset="0"/>
              </a:rPr>
              <a:t>ins</a:t>
            </a:r>
            <a:r>
              <a:rPr lang="uk-UA" b="1" dirty="0">
                <a:latin typeface="Consolas" panose="020B0609020204030204" pitchFamily="49" charset="0"/>
              </a:rPr>
              <a:t>&gt;&lt;/</a:t>
            </a:r>
            <a:r>
              <a:rPr lang="uk-UA" b="1" dirty="0" err="1">
                <a:latin typeface="Consolas" panose="020B0609020204030204" pitchFamily="49" charset="0"/>
              </a:rPr>
              <a:t>ins</a:t>
            </a:r>
            <a:r>
              <a:rPr lang="uk-UA" b="1" dirty="0">
                <a:latin typeface="Consolas" panose="020B0609020204030204" pitchFamily="49" charset="0"/>
              </a:rPr>
              <a:t>&gt;</a:t>
            </a:r>
            <a:r>
              <a:rPr lang="uk-UA" dirty="0">
                <a:latin typeface="Consolas" panose="020B0609020204030204" pitchFamily="49" charset="0"/>
              </a:rPr>
              <a:t> - підкреслення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</a:t>
            </a:r>
            <a:r>
              <a:rPr lang="uk-UA" b="1" dirty="0" err="1">
                <a:latin typeface="Consolas" panose="020B0609020204030204" pitchFamily="49" charset="0"/>
              </a:rPr>
              <a:t>br</a:t>
            </a:r>
            <a:r>
              <a:rPr lang="uk-UA" b="1" dirty="0">
                <a:latin typeface="Consolas" panose="020B0609020204030204" pitchFamily="49" charset="0"/>
              </a:rPr>
              <a:t>&gt;</a:t>
            </a:r>
            <a:r>
              <a:rPr lang="uk-UA" dirty="0">
                <a:latin typeface="Consolas" panose="020B0609020204030204" pitchFamily="49" charset="0"/>
              </a:rPr>
              <a:t> - новий рядок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</a:t>
            </a:r>
            <a:r>
              <a:rPr lang="uk-UA" b="1" dirty="0" err="1">
                <a:latin typeface="Consolas" panose="020B0609020204030204" pitchFamily="49" charset="0"/>
              </a:rPr>
              <a:t>hr</a:t>
            </a:r>
            <a:r>
              <a:rPr lang="uk-UA" b="1" dirty="0">
                <a:latin typeface="Consolas" panose="020B0609020204030204" pitchFamily="49" charset="0"/>
              </a:rPr>
              <a:t>&gt;</a:t>
            </a:r>
            <a:r>
              <a:rPr lang="uk-UA" dirty="0">
                <a:latin typeface="Consolas" panose="020B0609020204030204" pitchFamily="49" charset="0"/>
              </a:rPr>
              <a:t> - лінія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</a:t>
            </a:r>
            <a:r>
              <a:rPr lang="uk-UA" b="1" dirty="0" err="1">
                <a:latin typeface="Consolas" panose="020B0609020204030204" pitchFamily="49" charset="0"/>
              </a:rPr>
              <a:t>img</a:t>
            </a:r>
            <a:r>
              <a:rPr lang="uk-UA" b="1" dirty="0">
                <a:latin typeface="Consolas" panose="020B0609020204030204" pitchFamily="49" charset="0"/>
              </a:rPr>
              <a:t> </a:t>
            </a:r>
            <a:r>
              <a:rPr lang="uk-UA" b="1" dirty="0" err="1">
                <a:latin typeface="Consolas" panose="020B0609020204030204" pitchFamily="49" charset="0"/>
              </a:rPr>
              <a:t>src</a:t>
            </a:r>
            <a:r>
              <a:rPr lang="uk-UA" b="1" dirty="0">
                <a:latin typeface="Consolas" panose="020B0609020204030204" pitchFamily="49" charset="0"/>
              </a:rPr>
              <a:t>=” ”&gt;</a:t>
            </a:r>
            <a:r>
              <a:rPr lang="uk-UA" dirty="0">
                <a:latin typeface="Consolas" panose="020B0609020204030204" pitchFamily="49" charset="0"/>
              </a:rPr>
              <a:t> - картинка</a:t>
            </a:r>
          </a:p>
          <a:p>
            <a:pPr>
              <a:defRPr/>
            </a:pPr>
            <a:r>
              <a:rPr lang="uk-UA" b="1" dirty="0">
                <a:latin typeface="Consolas" panose="020B0609020204030204" pitchFamily="49" charset="0"/>
              </a:rPr>
              <a:t>&lt;</a:t>
            </a:r>
            <a:r>
              <a:rPr lang="uk-UA" b="1" dirty="0" err="1">
                <a:latin typeface="Consolas" panose="020B0609020204030204" pitchFamily="49" charset="0"/>
              </a:rPr>
              <a:t>blockquote</a:t>
            </a:r>
            <a:r>
              <a:rPr lang="uk-UA" b="1" dirty="0">
                <a:latin typeface="Consolas" panose="020B0609020204030204" pitchFamily="49" charset="0"/>
              </a:rPr>
              <a:t>&gt;&lt;/</a:t>
            </a:r>
            <a:r>
              <a:rPr lang="uk-UA" b="1" dirty="0" err="1">
                <a:latin typeface="Consolas" panose="020B0609020204030204" pitchFamily="49" charset="0"/>
              </a:rPr>
              <a:t>blockquote</a:t>
            </a:r>
            <a:r>
              <a:rPr lang="uk-UA" b="1" dirty="0">
                <a:latin typeface="Consolas" panose="020B0609020204030204" pitchFamily="49" charset="0"/>
              </a:rPr>
              <a:t>&gt;</a:t>
            </a:r>
            <a:r>
              <a:rPr lang="uk-UA" dirty="0">
                <a:latin typeface="Consolas" panose="020B0609020204030204" pitchFamily="49" charset="0"/>
              </a:rPr>
              <a:t> - виділення цитат</a:t>
            </a:r>
            <a:endParaRPr lang="en-US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latin typeface="Consolas" panose="020B0609020204030204" pitchFamily="49" charset="0"/>
              </a:rPr>
              <a:t>...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9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8122DD53-3586-4DBB-A058-F23B87A456C8}"/>
              </a:ext>
            </a:extLst>
          </p:cNvPr>
          <p:cNvSpPr/>
          <p:nvPr/>
        </p:nvSpPr>
        <p:spPr>
          <a:xfrm>
            <a:off x="763581" y="1311884"/>
            <a:ext cx="7732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uk-UA" altLang="uk-UA" sz="3600" dirty="0">
                <a:latin typeface="Consolas" panose="020B0609020204030204" pitchFamily="49" charset="0"/>
              </a:rPr>
              <a:t>Додаткові джерела інформації</a:t>
            </a:r>
            <a:r>
              <a:rPr lang="ru-RU" altLang="uk-UA" sz="3600" dirty="0">
                <a:latin typeface="Consolas" panose="020B0609020204030204" pitchFamily="49" charset="0"/>
              </a:rPr>
              <a:t>:</a:t>
            </a:r>
            <a:endParaRPr lang="uk-UA" altLang="uk-UA" sz="3600" b="1" dirty="0">
              <a:latin typeface="Consolas" panose="020B06090202040302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6C91354C-57C6-48F7-BBEB-2ADD7D28ACB5}"/>
              </a:ext>
            </a:extLst>
          </p:cNvPr>
          <p:cNvSpPr/>
          <p:nvPr/>
        </p:nvSpPr>
        <p:spPr>
          <a:xfrm>
            <a:off x="763581" y="217289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2"/>
              </a:rPr>
              <a:t>https://webref.ru/html/!doctype</a:t>
            </a:r>
            <a:endParaRPr lang="en-US" u="sng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3"/>
              </a:rPr>
              <a:t>https://webref.ru/html/!--</a:t>
            </a:r>
            <a:endParaRPr lang="en-US" u="sng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4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4"/>
              </a:rPr>
              <a:t>/</a:t>
            </a:r>
            <a:r>
              <a:rPr lang="en-US" u="sng" dirty="0">
                <a:latin typeface="Consolas" panose="020B0609020204030204" pitchFamily="49" charset="0"/>
                <a:hlinkClick r:id="rId4"/>
              </a:rPr>
              <a:t>h</a:t>
            </a:r>
            <a:r>
              <a:rPr lang="ru-RU" u="sng" dirty="0">
                <a:latin typeface="Consolas" panose="020B0609020204030204" pitchFamily="49" charset="0"/>
                <a:hlinkClick r:id="rId4"/>
              </a:rPr>
              <a:t>1</a:t>
            </a:r>
            <a:endParaRPr lang="en-US" u="sng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5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5"/>
              </a:rPr>
              <a:t>/</a:t>
            </a:r>
            <a:r>
              <a:rPr lang="en-US" u="sng" dirty="0">
                <a:latin typeface="Consolas" panose="020B0609020204030204" pitchFamily="49" charset="0"/>
                <a:hlinkClick r:id="rId5"/>
              </a:rPr>
              <a:t>a</a:t>
            </a:r>
            <a:endParaRPr lang="uk-UA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6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6"/>
              </a:rPr>
              <a:t>/</a:t>
            </a:r>
            <a:r>
              <a:rPr lang="en-US" u="sng" dirty="0">
                <a:latin typeface="Consolas" panose="020B0609020204030204" pitchFamily="49" charset="0"/>
                <a:hlinkClick r:id="rId6"/>
              </a:rPr>
              <a:t>b</a:t>
            </a:r>
            <a:endParaRPr lang="uk-UA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7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7"/>
              </a:rPr>
              <a:t>/</a:t>
            </a:r>
            <a:r>
              <a:rPr lang="en-US" u="sng" dirty="0">
                <a:latin typeface="Consolas" panose="020B0609020204030204" pitchFamily="49" charset="0"/>
                <a:hlinkClick r:id="rId7"/>
              </a:rPr>
              <a:t>blockquote</a:t>
            </a:r>
            <a:endParaRPr lang="uk-UA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8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8"/>
              </a:rPr>
              <a:t>/</a:t>
            </a:r>
            <a:r>
              <a:rPr lang="en-US" u="sng" dirty="0" err="1">
                <a:latin typeface="Consolas" panose="020B0609020204030204" pitchFamily="49" charset="0"/>
                <a:hlinkClick r:id="rId8"/>
              </a:rPr>
              <a:t>br</a:t>
            </a:r>
            <a:endParaRPr lang="uk-UA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9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9"/>
              </a:rPr>
              <a:t>/</a:t>
            </a:r>
            <a:r>
              <a:rPr lang="en-US" u="sng" dirty="0">
                <a:latin typeface="Consolas" panose="020B0609020204030204" pitchFamily="49" charset="0"/>
                <a:hlinkClick r:id="rId9"/>
              </a:rPr>
              <a:t>del</a:t>
            </a:r>
            <a:endParaRPr lang="uk-UA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10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10"/>
              </a:rPr>
              <a:t>/</a:t>
            </a:r>
            <a:r>
              <a:rPr lang="en-US" u="sng" dirty="0" err="1">
                <a:latin typeface="Consolas" panose="020B0609020204030204" pitchFamily="49" charset="0"/>
                <a:hlinkClick r:id="rId10"/>
              </a:rPr>
              <a:t>img</a:t>
            </a:r>
            <a:endParaRPr lang="uk-UA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11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11"/>
              </a:rPr>
              <a:t>/</a:t>
            </a:r>
            <a:r>
              <a:rPr lang="en-US" u="sng" dirty="0" err="1">
                <a:latin typeface="Consolas" panose="020B0609020204030204" pitchFamily="49" charset="0"/>
                <a:hlinkClick r:id="rId11"/>
              </a:rPr>
              <a:t>ol</a:t>
            </a:r>
            <a:endParaRPr lang="uk-UA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12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12"/>
              </a:rPr>
              <a:t>/</a:t>
            </a:r>
            <a:r>
              <a:rPr lang="en-US" u="sng" dirty="0">
                <a:latin typeface="Consolas" panose="020B0609020204030204" pitchFamily="49" charset="0"/>
                <a:hlinkClick r:id="rId12"/>
              </a:rPr>
              <a:t>ul</a:t>
            </a:r>
            <a:endParaRPr lang="uk-UA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13"/>
              </a:rPr>
              <a:t>https://webref.ru/html</a:t>
            </a:r>
            <a:r>
              <a:rPr lang="ru-RU" u="sng" dirty="0">
                <a:latin typeface="Consolas" panose="020B0609020204030204" pitchFamily="49" charset="0"/>
                <a:hlinkClick r:id="rId13"/>
              </a:rPr>
              <a:t>/</a:t>
            </a:r>
            <a:r>
              <a:rPr lang="en-US" u="sng" dirty="0">
                <a:latin typeface="Consolas" panose="020B0609020204030204" pitchFamily="49" charset="0"/>
                <a:hlinkClick r:id="rId13"/>
              </a:rPr>
              <a:t>li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або</a:t>
            </a: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14"/>
              </a:rPr>
              <a:t>https://webref.ru/html</a:t>
            </a:r>
            <a:endParaRPr lang="en-US" u="sng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u="sng" dirty="0">
                <a:latin typeface="Consolas" panose="020B0609020204030204" pitchFamily="49" charset="0"/>
                <a:hlinkClick r:id="rId15"/>
              </a:rPr>
              <a:t>https://www.w3schools.com/tags/default.asp</a:t>
            </a:r>
            <a:endParaRPr lang="en-US" u="sng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7F86A577-0D88-4692-A849-D90E5E5E444C}" vid="{86A5FD52-A2BB-4200-AD13-5F6A9A12F3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2731</TotalTime>
  <Words>485</Words>
  <Application>Microsoft Office PowerPoint</Application>
  <PresentationFormat>Широкий екран</PresentationFormat>
  <Paragraphs>63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Тема1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</dc:title>
  <dc:creator>User</dc:creator>
  <cp:lastModifiedBy>Пользователь Windows</cp:lastModifiedBy>
  <cp:revision>186</cp:revision>
  <dcterms:created xsi:type="dcterms:W3CDTF">2017-09-06T16:48:50Z</dcterms:created>
  <dcterms:modified xsi:type="dcterms:W3CDTF">2021-07-09T13:15:45Z</dcterms:modified>
</cp:coreProperties>
</file>