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2" r:id="rId2"/>
    <p:sldId id="273" r:id="rId3"/>
    <p:sldId id="288" r:id="rId4"/>
    <p:sldId id="289" r:id="rId5"/>
    <p:sldId id="274" r:id="rId6"/>
    <p:sldId id="275" r:id="rId7"/>
    <p:sldId id="293" r:id="rId8"/>
    <p:sldId id="294" r:id="rId9"/>
    <p:sldId id="276" r:id="rId10"/>
    <p:sldId id="277" r:id="rId11"/>
    <p:sldId id="295" r:id="rId12"/>
    <p:sldId id="296" r:id="rId13"/>
    <p:sldId id="297" r:id="rId14"/>
    <p:sldId id="278" r:id="rId15"/>
    <p:sldId id="279" r:id="rId16"/>
    <p:sldId id="280" r:id="rId17"/>
    <p:sldId id="281" r:id="rId18"/>
    <p:sldId id="282" r:id="rId19"/>
    <p:sldId id="283" r:id="rId20"/>
    <p:sldId id="284" r:id="rId21"/>
    <p:sldId id="285" r:id="rId22"/>
    <p:sldId id="286" r:id="rId23"/>
    <p:sldId id="287" r:id="rId24"/>
    <p:sldId id="290" r:id="rId25"/>
    <p:sldId id="291" r:id="rId26"/>
    <p:sldId id="292" r:id="rId27"/>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564" autoAdjust="0"/>
  </p:normalViewPr>
  <p:slideViewPr>
    <p:cSldViewPr snapToGrid="0">
      <p:cViewPr varScale="1">
        <p:scale>
          <a:sx n="46" d="100"/>
          <a:sy n="46" d="100"/>
        </p:scale>
        <p:origin x="14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2194D-57E5-44CD-AC03-E101DF664B54}" type="datetimeFigureOut">
              <a:rPr lang="uk-UA" smtClean="0"/>
              <a:t>25.08.2019</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8D09E-3A22-4350-A010-CE0E0532F7F4}" type="slidenum">
              <a:rPr lang="uk-UA" smtClean="0"/>
              <a:t>‹#›</a:t>
            </a:fld>
            <a:endParaRPr lang="uk-UA"/>
          </a:p>
        </p:txBody>
      </p:sp>
    </p:spTree>
    <p:extLst>
      <p:ext uri="{BB962C8B-B14F-4D97-AF65-F5344CB8AC3E}">
        <p14:creationId xmlns:p14="http://schemas.microsoft.com/office/powerpoint/2010/main" val="3459319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panose="020B0502040204020203" pitchFamily="34" charset="0"/>
                <a:ea typeface="Segoe UI" panose="020B0502040204020203" pitchFamily="34" charset="0"/>
                <a:cs typeface="Segoe UI" panose="020B0502040204020203" pitchFamily="34" charset="0"/>
              </a:rPr>
              <a:t>There are a lot of different</a:t>
            </a:r>
            <a:r>
              <a:rPr lang="en-US" sz="1200" baseline="0" dirty="0" smtClean="0">
                <a:latin typeface="Segoe UI" panose="020B0502040204020203" pitchFamily="34" charset="0"/>
                <a:ea typeface="Segoe UI" panose="020B0502040204020203" pitchFamily="34" charset="0"/>
                <a:cs typeface="Segoe UI" panose="020B0502040204020203" pitchFamily="34" charset="0"/>
              </a:rPr>
              <a:t> software types, let’s stop on the 7 most popular and discover them one by 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Desktop applications. For example, web browsers, office applications.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Web-based applications. It is a client–server software application which the client (or user interface) runs in a web browser. For example, </a:t>
            </a:r>
            <a:r>
              <a:rPr lang="en-US" sz="1200" b="0" i="0" kern="1200" dirty="0" smtClean="0">
                <a:solidFill>
                  <a:schemeClr val="tx1"/>
                </a:solidFill>
                <a:effectLst/>
                <a:latin typeface="+mn-lt"/>
                <a:ea typeface="+mn-ea"/>
                <a:cs typeface="+mn-cs"/>
              </a:rPr>
              <a:t>email services,</a:t>
            </a:r>
            <a:r>
              <a:rPr lang="en-US" sz="1200" b="0" i="0" kern="1200" baseline="0" dirty="0" smtClean="0">
                <a:solidFill>
                  <a:schemeClr val="tx1"/>
                </a:solidFill>
                <a:effectLst/>
                <a:latin typeface="+mn-lt"/>
                <a:ea typeface="+mn-ea"/>
                <a:cs typeface="+mn-cs"/>
              </a:rPr>
              <a:t> online calendars, etc.</a:t>
            </a:r>
            <a:endParaRPr lang="en-US" sz="1200" baseline="0" dirty="0" smtClean="0">
              <a:latin typeface="Segoe UI" panose="020B0502040204020203" pitchFamily="34" charset="0"/>
              <a:ea typeface="Segoe UI" panose="020B0502040204020203" pitchFamily="34" charset="0"/>
              <a:cs typeface="Segoe UI" panose="020B0502040204020203" pitchFamily="34" charset="0"/>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Network solutions. For example, applications which helps to access another network like Cisco AnyConnect Secure Mobility Client or </a:t>
            </a:r>
            <a:r>
              <a:rPr lang="en-US" sz="1200" b="0" i="0" kern="1200" dirty="0" smtClean="0">
                <a:solidFill>
                  <a:schemeClr val="tx1"/>
                </a:solidFill>
                <a:effectLst/>
                <a:latin typeface="+mn-lt"/>
                <a:ea typeface="+mn-ea"/>
                <a:cs typeface="+mn-cs"/>
              </a:rPr>
              <a:t>VoIP Phone Services</a:t>
            </a:r>
            <a:r>
              <a:rPr lang="en-US" sz="1200" b="0" i="0" kern="1200" baseline="0" dirty="0" smtClean="0">
                <a:solidFill>
                  <a:schemeClr val="tx1"/>
                </a:solidFill>
                <a:effectLst/>
                <a:latin typeface="+mn-lt"/>
                <a:ea typeface="+mn-ea"/>
                <a:cs typeface="+mn-cs"/>
              </a:rPr>
              <a:t> like Skype.</a:t>
            </a:r>
            <a:endParaRPr lang="en-US" sz="1200" baseline="0" dirty="0" smtClean="0">
              <a:latin typeface="Segoe UI" panose="020B0502040204020203" pitchFamily="34" charset="0"/>
              <a:ea typeface="Segoe UI" panose="020B0502040204020203" pitchFamily="34" charset="0"/>
              <a:cs typeface="Segoe UI" panose="020B0502040204020203" pitchFamily="34" charset="0"/>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Firmware. It is type of software that provides control, monitoring and data manipulation of engineered products and systems. For example, iOS 10 or Android 6.0 are good examples of mobile firmware.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Multimedia applications are related to content that uses a combination of different content forms such as text, audio, images, animation, video and interactive content. For example, it can be </a:t>
            </a:r>
            <a:r>
              <a:rPr lang="en-US" sz="1200" b="0" i="0" kern="1200" dirty="0" smtClean="0">
                <a:solidFill>
                  <a:schemeClr val="tx1"/>
                </a:solidFill>
                <a:effectLst/>
                <a:latin typeface="+mn-lt"/>
                <a:ea typeface="+mn-ea"/>
                <a:cs typeface="+mn-cs"/>
              </a:rPr>
              <a:t>photo editing applications or multimedia players which use IPTV protocol.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Web services are client and server applications that communicate over the World Wide Web’s (WWW) </a:t>
            </a:r>
            <a:r>
              <a:rPr lang="en-US" sz="1200" baseline="0" dirty="0" err="1" smtClean="0">
                <a:latin typeface="Segoe UI" panose="020B0502040204020203" pitchFamily="34" charset="0"/>
                <a:ea typeface="Segoe UI" panose="020B0502040204020203" pitchFamily="34" charset="0"/>
                <a:cs typeface="Segoe UI" panose="020B0502040204020203" pitchFamily="34" charset="0"/>
              </a:rPr>
              <a:t>HyperText</a:t>
            </a:r>
            <a:r>
              <a:rPr lang="en-US" sz="1200" baseline="0" dirty="0" smtClean="0">
                <a:latin typeface="Segoe UI" panose="020B0502040204020203" pitchFamily="34" charset="0"/>
                <a:ea typeface="Segoe UI" panose="020B0502040204020203" pitchFamily="34" charset="0"/>
                <a:cs typeface="Segoe UI" panose="020B0502040204020203" pitchFamily="34" charset="0"/>
              </a:rPr>
              <a:t> Transfer Protocol (HTTP). Unlike traditional client/server models, such as a Web server/Web page system, Web services do not provide the user with a GUI. Web services instead share business logic, data and processes through a programmatic interface across a network</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smtClean="0">
                <a:latin typeface="Segoe UI" panose="020B0502040204020203" pitchFamily="34" charset="0"/>
                <a:ea typeface="Segoe UI" panose="020B0502040204020203" pitchFamily="34" charset="0"/>
                <a:cs typeface="Segoe UI" panose="020B0502040204020203" pitchFamily="34" charset="0"/>
              </a:rPr>
              <a:t>Mobile applications  are the software applications designed to run on mobile devices, such as smartphones and tablet computers. Facebook Messenger, WhatsApp, Viber, Instagram and Swarm are good examples of the most popular mobile applications.</a:t>
            </a:r>
            <a:endParaRPr lang="en-US" dirty="0" smtClean="0"/>
          </a:p>
          <a:p>
            <a:endParaRPr lang="uk-UA" dirty="0" smtClean="0"/>
          </a:p>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18</a:t>
            </a:fld>
            <a:endParaRPr lang="uk-UA"/>
          </a:p>
        </p:txBody>
      </p:sp>
    </p:spTree>
    <p:extLst>
      <p:ext uri="{BB962C8B-B14F-4D97-AF65-F5344CB8AC3E}">
        <p14:creationId xmlns:p14="http://schemas.microsoft.com/office/powerpoint/2010/main" val="124311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 is  from https://en.wikipedia.org/wiki/Project: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Segoe UI" panose="020B0502040204020203" pitchFamily="34" charset="0"/>
                <a:ea typeface="Segoe UI" panose="020B0502040204020203" pitchFamily="34" charset="0"/>
                <a:cs typeface="Segoe UI" panose="020B0502040204020203" pitchFamily="34" charset="0"/>
              </a:rPr>
              <a:t>Project</a:t>
            </a:r>
            <a:r>
              <a:rPr lang="en-US" sz="1200" dirty="0" smtClean="0">
                <a:latin typeface="Segoe UI" panose="020B0502040204020203" pitchFamily="34" charset="0"/>
                <a:ea typeface="Segoe UI" panose="020B0502040204020203" pitchFamily="34" charset="0"/>
                <a:cs typeface="Segoe UI" panose="020B0502040204020203" pitchFamily="34" charset="0"/>
              </a:rPr>
              <a:t> can be further defined as temporary rather than permanent social systems or work systems that are constituted by </a:t>
            </a:r>
            <a:r>
              <a:rPr lang="en-US" sz="1200" b="1" dirty="0" smtClean="0">
                <a:latin typeface="Segoe UI" panose="020B0502040204020203" pitchFamily="34" charset="0"/>
                <a:ea typeface="Segoe UI" panose="020B0502040204020203" pitchFamily="34" charset="0"/>
                <a:cs typeface="Segoe UI" panose="020B0502040204020203" pitchFamily="34" charset="0"/>
              </a:rPr>
              <a:t>teams</a:t>
            </a:r>
            <a:r>
              <a:rPr lang="en-US" sz="1200" dirty="0" smtClean="0">
                <a:latin typeface="Segoe UI" panose="020B0502040204020203" pitchFamily="34" charset="0"/>
                <a:ea typeface="Segoe UI" panose="020B0502040204020203" pitchFamily="34" charset="0"/>
                <a:cs typeface="Segoe UI" panose="020B0502040204020203" pitchFamily="34" charset="0"/>
              </a:rPr>
              <a:t> within or across organizations to accomplish particular </a:t>
            </a:r>
            <a:r>
              <a:rPr lang="en-US" sz="1200" b="1" dirty="0" smtClean="0">
                <a:latin typeface="Segoe UI" panose="020B0502040204020203" pitchFamily="34" charset="0"/>
                <a:ea typeface="Segoe UI" panose="020B0502040204020203" pitchFamily="34" charset="0"/>
                <a:cs typeface="Segoe UI" panose="020B0502040204020203" pitchFamily="34" charset="0"/>
              </a:rPr>
              <a:t>tasks</a:t>
            </a:r>
            <a:r>
              <a:rPr lang="en-US" sz="1200" dirty="0" smtClean="0">
                <a:latin typeface="Segoe UI" panose="020B0502040204020203" pitchFamily="34" charset="0"/>
                <a:ea typeface="Segoe UI" panose="020B0502040204020203" pitchFamily="34" charset="0"/>
                <a:cs typeface="Segoe UI" panose="020B0502040204020203" pitchFamily="34" charset="0"/>
              </a:rPr>
              <a:t> under time constraints</a:t>
            </a:r>
          </a:p>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19</a:t>
            </a:fld>
            <a:endParaRPr lang="uk-UA"/>
          </a:p>
        </p:txBody>
      </p:sp>
    </p:spTree>
    <p:extLst>
      <p:ext uri="{BB962C8B-B14F-4D97-AF65-F5344CB8AC3E}">
        <p14:creationId xmlns:p14="http://schemas.microsoft.com/office/powerpoint/2010/main" val="109823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life cycle is a collection of generally sequential and sometimes</a:t>
            </a:r>
            <a:r>
              <a:rPr lang="en-US" baseline="0" dirty="0" smtClean="0"/>
              <a:t> overlapping project phases.</a:t>
            </a:r>
          </a:p>
          <a:p>
            <a:r>
              <a:rPr lang="en-US" baseline="0" dirty="0" smtClean="0"/>
              <a:t>Their name and number are determined by the management and control needs of the organization or organizations involved in the project, the nature of the project itself, and its area of application.</a:t>
            </a:r>
          </a:p>
          <a:p>
            <a:endParaRPr lang="en-US" baseline="0" dirty="0" smtClean="0"/>
          </a:p>
          <a:p>
            <a:r>
              <a:rPr lang="en-US" baseline="0" dirty="0" smtClean="0"/>
              <a:t>While every project has a definite start and a definite end, the specific deliverables and activities that take place in between will vary widely with the project.</a:t>
            </a:r>
          </a:p>
          <a:p>
            <a:endParaRPr lang="en-US" baseline="0" dirty="0" smtClean="0"/>
          </a:p>
          <a:p>
            <a:r>
              <a:rPr lang="en-US" baseline="0" dirty="0" smtClean="0"/>
              <a:t>All projects can be mapped to the following life cycle structure:</a:t>
            </a:r>
          </a:p>
          <a:p>
            <a:pPr marL="171450" indent="-171450">
              <a:buFont typeface="Arial" panose="020B0604020202020204" pitchFamily="34" charset="0"/>
              <a:buChar char="•"/>
            </a:pPr>
            <a:r>
              <a:rPr lang="en-US" baseline="0" dirty="0" smtClean="0"/>
              <a:t>Starting the project</a:t>
            </a:r>
          </a:p>
          <a:p>
            <a:pPr marL="171450" indent="-171450">
              <a:buFont typeface="Arial" panose="020B0604020202020204" pitchFamily="34" charset="0"/>
              <a:buChar char="•"/>
            </a:pPr>
            <a:r>
              <a:rPr lang="en-US" baseline="0" dirty="0" smtClean="0"/>
              <a:t>Organizing  and preparing</a:t>
            </a:r>
          </a:p>
          <a:p>
            <a:pPr marL="171450" indent="-171450">
              <a:buFont typeface="Arial" panose="020B0604020202020204" pitchFamily="34" charset="0"/>
              <a:buChar char="•"/>
            </a:pPr>
            <a:r>
              <a:rPr lang="en-US" baseline="0" dirty="0" smtClean="0"/>
              <a:t>Carrying out the project work</a:t>
            </a:r>
          </a:p>
          <a:p>
            <a:pPr marL="171450" indent="-171450">
              <a:buFont typeface="Arial" panose="020B0604020202020204" pitchFamily="34" charset="0"/>
              <a:buChar char="•"/>
            </a:pPr>
            <a:r>
              <a:rPr lang="en-US" baseline="0" dirty="0" smtClean="0"/>
              <a:t>Closing the project</a:t>
            </a:r>
          </a:p>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20</a:t>
            </a:fld>
            <a:endParaRPr lang="uk-UA"/>
          </a:p>
        </p:txBody>
      </p:sp>
    </p:spTree>
    <p:extLst>
      <p:ext uri="{BB962C8B-B14F-4D97-AF65-F5344CB8AC3E}">
        <p14:creationId xmlns:p14="http://schemas.microsoft.com/office/powerpoint/2010/main" val="229986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ISTQB glossary definition covers not just the specified requirements but also user and customer needs and expectations. </a:t>
            </a:r>
          </a:p>
          <a:p>
            <a:endParaRPr lang="en-US" dirty="0" smtClean="0"/>
          </a:p>
          <a:p>
            <a:r>
              <a:rPr lang="en-US" dirty="0" smtClean="0"/>
              <a:t>It is important that the project  team, the customers and any other project stakeholders set and agree expectations. </a:t>
            </a:r>
          </a:p>
          <a:p>
            <a:r>
              <a:rPr lang="en-US" dirty="0" smtClean="0"/>
              <a:t>We need to understand what the customers understand by quality and what their expectations are. </a:t>
            </a:r>
          </a:p>
          <a:p>
            <a:endParaRPr lang="en-US" dirty="0" smtClean="0"/>
          </a:p>
          <a:p>
            <a:r>
              <a:rPr lang="en-US" dirty="0" smtClean="0"/>
              <a:t>What we as software developers and testers may see as quality - that the software meets its defined specification, is technically excellent and has few bugs in it - may not provide a quality solution for our customers. </a:t>
            </a:r>
          </a:p>
          <a:p>
            <a:endParaRPr lang="en-US" dirty="0" smtClean="0"/>
          </a:p>
          <a:p>
            <a:r>
              <a:rPr lang="en-US" dirty="0" smtClean="0"/>
              <a:t>Furthermore, if our customers find they have spent more money than they wanted or that the software doesn't help them carry out their tasks, they won't be impressed by the technical excellence of the solution.</a:t>
            </a:r>
          </a:p>
          <a:p>
            <a:endParaRPr lang="en-US" dirty="0" smtClean="0"/>
          </a:p>
          <a:p>
            <a:r>
              <a:rPr lang="en-US" dirty="0" smtClean="0"/>
              <a:t>In addition to understanding what quality feels and looks like to customers, users, and other stakeholders, it helps to have some quality attributes to measure quality against. </a:t>
            </a:r>
          </a:p>
          <a:p>
            <a:endParaRPr lang="en-US" dirty="0" smtClean="0"/>
          </a:p>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21</a:t>
            </a:fld>
            <a:endParaRPr lang="uk-UA"/>
          </a:p>
        </p:txBody>
      </p:sp>
    </p:spTree>
    <p:extLst>
      <p:ext uri="{BB962C8B-B14F-4D97-AF65-F5344CB8AC3E}">
        <p14:creationId xmlns:p14="http://schemas.microsoft.com/office/powerpoint/2010/main" val="232912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22</a:t>
            </a:fld>
            <a:endParaRPr lang="uk-UA"/>
          </a:p>
        </p:txBody>
      </p:sp>
    </p:spTree>
    <p:extLst>
      <p:ext uri="{BB962C8B-B14F-4D97-AF65-F5344CB8AC3E}">
        <p14:creationId xmlns:p14="http://schemas.microsoft.com/office/powerpoint/2010/main" val="298855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84D8D09E-3A22-4350-A010-CE0E0532F7F4}" type="slidenum">
              <a:rPr lang="uk-UA" smtClean="0"/>
              <a:t>23</a:t>
            </a:fld>
            <a:endParaRPr lang="uk-UA"/>
          </a:p>
        </p:txBody>
      </p:sp>
    </p:spTree>
    <p:extLst>
      <p:ext uri="{BB962C8B-B14F-4D97-AF65-F5344CB8AC3E}">
        <p14:creationId xmlns:p14="http://schemas.microsoft.com/office/powerpoint/2010/main" val="407962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uk-U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uk-UA"/>
          </a:p>
        </p:txBody>
      </p:sp>
      <p:sp>
        <p:nvSpPr>
          <p:cNvPr id="4" name="Date Placeholder 3"/>
          <p:cNvSpPr>
            <a:spLocks noGrp="1"/>
          </p:cNvSpPr>
          <p:nvPr>
            <p:ph type="dt" sz="half" idx="10"/>
          </p:nvPr>
        </p:nvSpPr>
        <p:spPr/>
        <p:txBody>
          <a:bodyPr/>
          <a:lstStyle/>
          <a:p>
            <a:fld id="{94A3A85D-B23E-464C-8A0F-1E8D95D049BE}" type="datetimeFigureOut">
              <a:rPr lang="uk-UA" smtClean="0"/>
              <a:t>25.08.2019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65540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94A3A85D-B23E-464C-8A0F-1E8D95D049BE}" type="datetimeFigureOut">
              <a:rPr lang="uk-UA" smtClean="0"/>
              <a:t>25.08.2019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19550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uk-U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94A3A85D-B23E-464C-8A0F-1E8D95D049BE}" type="datetimeFigureOut">
              <a:rPr lang="uk-UA" smtClean="0"/>
              <a:t>25.08.2019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70291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94A3A85D-B23E-464C-8A0F-1E8D95D049BE}" type="datetimeFigureOut">
              <a:rPr lang="uk-UA" smtClean="0"/>
              <a:t>25.08.2019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104732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uk-U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A3A85D-B23E-464C-8A0F-1E8D95D049BE}" type="datetimeFigureOut">
              <a:rPr lang="uk-UA" smtClean="0"/>
              <a:t>25.08.2019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421755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Date Placeholder 4"/>
          <p:cNvSpPr>
            <a:spLocks noGrp="1"/>
          </p:cNvSpPr>
          <p:nvPr>
            <p:ph type="dt" sz="half" idx="10"/>
          </p:nvPr>
        </p:nvSpPr>
        <p:spPr/>
        <p:txBody>
          <a:bodyPr/>
          <a:lstStyle/>
          <a:p>
            <a:fld id="{94A3A85D-B23E-464C-8A0F-1E8D95D049BE}" type="datetimeFigureOut">
              <a:rPr lang="uk-UA" smtClean="0"/>
              <a:t>25.08.2019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137762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uk-U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7" name="Date Placeholder 6"/>
          <p:cNvSpPr>
            <a:spLocks noGrp="1"/>
          </p:cNvSpPr>
          <p:nvPr>
            <p:ph type="dt" sz="half" idx="10"/>
          </p:nvPr>
        </p:nvSpPr>
        <p:spPr/>
        <p:txBody>
          <a:bodyPr/>
          <a:lstStyle/>
          <a:p>
            <a:fld id="{94A3A85D-B23E-464C-8A0F-1E8D95D049BE}" type="datetimeFigureOut">
              <a:rPr lang="uk-UA" smtClean="0"/>
              <a:t>25.08.2019</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3522824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Date Placeholder 2"/>
          <p:cNvSpPr>
            <a:spLocks noGrp="1"/>
          </p:cNvSpPr>
          <p:nvPr>
            <p:ph type="dt" sz="half" idx="10"/>
          </p:nvPr>
        </p:nvSpPr>
        <p:spPr/>
        <p:txBody>
          <a:bodyPr/>
          <a:lstStyle/>
          <a:p>
            <a:fld id="{94A3A85D-B23E-464C-8A0F-1E8D95D049BE}" type="datetimeFigureOut">
              <a:rPr lang="uk-UA" smtClean="0"/>
              <a:t>25.08.2019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26459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3A85D-B23E-464C-8A0F-1E8D95D049BE}" type="datetimeFigureOut">
              <a:rPr lang="uk-UA" smtClean="0"/>
              <a:t>25.08.2019</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343879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k-U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A3A85D-B23E-464C-8A0F-1E8D95D049BE}" type="datetimeFigureOut">
              <a:rPr lang="uk-UA" smtClean="0"/>
              <a:t>25.08.2019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172727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uk-U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A3A85D-B23E-464C-8A0F-1E8D95D049BE}" type="datetimeFigureOut">
              <a:rPr lang="uk-UA" smtClean="0"/>
              <a:t>25.08.2019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5617DE09-FE42-4D73-9C75-A7DA2CB95034}" type="slidenum">
              <a:rPr lang="uk-UA" smtClean="0"/>
              <a:t>‹#›</a:t>
            </a:fld>
            <a:endParaRPr lang="uk-UA"/>
          </a:p>
        </p:txBody>
      </p:sp>
    </p:spTree>
    <p:extLst>
      <p:ext uri="{BB962C8B-B14F-4D97-AF65-F5344CB8AC3E}">
        <p14:creationId xmlns:p14="http://schemas.microsoft.com/office/powerpoint/2010/main" val="174640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uk-U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3A85D-B23E-464C-8A0F-1E8D95D049BE}" type="datetimeFigureOut">
              <a:rPr lang="uk-UA" smtClean="0"/>
              <a:t>25.08.2019</a:t>
            </a:fld>
            <a:endParaRPr lang="uk-U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7DE09-FE42-4D73-9C75-A7DA2CB95034}" type="slidenum">
              <a:rPr lang="uk-UA" smtClean="0"/>
              <a:t>‹#›</a:t>
            </a:fld>
            <a:endParaRPr lang="uk-UA"/>
          </a:p>
        </p:txBody>
      </p:sp>
    </p:spTree>
    <p:extLst>
      <p:ext uri="{BB962C8B-B14F-4D97-AF65-F5344CB8AC3E}">
        <p14:creationId xmlns:p14="http://schemas.microsoft.com/office/powerpoint/2010/main" val="2243823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9.e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2.e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3.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4.e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60063380"/>
              </p:ext>
            </p:extLst>
          </p:nvPr>
        </p:nvGraphicFramePr>
        <p:xfrm>
          <a:off x="0" y="0"/>
          <a:ext cx="12195297" cy="6858000"/>
        </p:xfrm>
        <a:graphic>
          <a:graphicData uri="http://schemas.openxmlformats.org/presentationml/2006/ole">
            <mc:AlternateContent xmlns:mc="http://schemas.openxmlformats.org/markup-compatibility/2006">
              <mc:Choice xmlns:v="urn:schemas-microsoft-com:vml" Requires="v">
                <p:oleObj spid="_x0000_s1038" name="Presentation" r:id="rId3" imgW="3858823" imgH="2170296" progId="PowerPoint.Show.12">
                  <p:embed/>
                </p:oleObj>
              </mc:Choice>
              <mc:Fallback>
                <p:oleObj name="Presentation" r:id="rId3" imgW="3858823" imgH="2170296" progId="PowerPoint.Show.12">
                  <p:embed/>
                  <p:pic>
                    <p:nvPicPr>
                      <p:cNvPr id="4" name="Object 3">
                        <a:hlinkClick r:id="" action="ppaction://ole?verb=0"/>
                      </p:cNvPr>
                      <p:cNvPicPr/>
                      <p:nvPr/>
                    </p:nvPicPr>
                    <p:blipFill>
                      <a:blip r:embed="rId4"/>
                      <a:stretch>
                        <a:fillRect/>
                      </a:stretch>
                    </p:blipFill>
                    <p:spPr>
                      <a:xfrm>
                        <a:off x="0"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954326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839510362"/>
              </p:ext>
            </p:extLst>
          </p:nvPr>
        </p:nvGraphicFramePr>
        <p:xfrm>
          <a:off x="13855" y="0"/>
          <a:ext cx="12195297" cy="6858000"/>
        </p:xfrm>
        <a:graphic>
          <a:graphicData uri="http://schemas.openxmlformats.org/presentationml/2006/ole">
            <mc:AlternateContent xmlns:mc="http://schemas.openxmlformats.org/markup-compatibility/2006">
              <mc:Choice xmlns:v="urn:schemas-microsoft-com:vml" Requires="v">
                <p:oleObj spid="_x0000_s6158" name="Presentation" r:id="rId3" imgW="1853260" imgH="1040978" progId="PowerPoint.Show.12">
                  <p:embed/>
                </p:oleObj>
              </mc:Choice>
              <mc:Fallback>
                <p:oleObj name="Presentation" r:id="rId3" imgW="1853260" imgH="1040978" progId="PowerPoint.Show.12">
                  <p:embed/>
                  <p:pic>
                    <p:nvPicPr>
                      <p:cNvPr id="4" name="Object 3">
                        <a:hlinkClick r:id="" action="ppaction://ole?verb=0"/>
                      </p:cNvPr>
                      <p:cNvPicPr/>
                      <p:nvPr/>
                    </p:nvPicPr>
                    <p:blipFill>
                      <a:blip r:embed="rId4"/>
                      <a:stretch>
                        <a:fillRect/>
                      </a:stretch>
                    </p:blipFill>
                    <p:spPr>
                      <a:xfrm>
                        <a:off x="13855"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858153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723531730"/>
              </p:ext>
            </p:extLst>
          </p:nvPr>
        </p:nvGraphicFramePr>
        <p:xfrm>
          <a:off x="13855" y="0"/>
          <a:ext cx="12195297" cy="6858000"/>
        </p:xfrm>
        <a:graphic>
          <a:graphicData uri="http://schemas.openxmlformats.org/presentationml/2006/ole">
            <mc:AlternateContent xmlns:mc="http://schemas.openxmlformats.org/markup-compatibility/2006">
              <mc:Choice xmlns:v="urn:schemas-microsoft-com:vml" Requires="v">
                <p:oleObj spid="_x0000_s24581" name="Presentation" r:id="rId3" imgW="1853260" imgH="1040978" progId="PowerPoint.Show.12">
                  <p:embed/>
                </p:oleObj>
              </mc:Choice>
              <mc:Fallback>
                <p:oleObj name="Presentation" r:id="rId3" imgW="1853260" imgH="1040978" progId="PowerPoint.Show.12">
                  <p:embed/>
                  <p:pic>
                    <p:nvPicPr>
                      <p:cNvPr id="4" name="Object 3">
                        <a:hlinkClick r:id="" action="ppaction://ole?verb=0"/>
                      </p:cNvPr>
                      <p:cNvPicPr/>
                      <p:nvPr/>
                    </p:nvPicPr>
                    <p:blipFill>
                      <a:blip r:embed="rId4"/>
                      <a:stretch>
                        <a:fillRect/>
                      </a:stretch>
                    </p:blipFill>
                    <p:spPr>
                      <a:xfrm>
                        <a:off x="13855"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597198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517501775"/>
              </p:ext>
            </p:extLst>
          </p:nvPr>
        </p:nvGraphicFramePr>
        <p:xfrm>
          <a:off x="13855" y="0"/>
          <a:ext cx="12195297" cy="6858000"/>
        </p:xfrm>
        <a:graphic>
          <a:graphicData uri="http://schemas.openxmlformats.org/presentationml/2006/ole">
            <mc:AlternateContent xmlns:mc="http://schemas.openxmlformats.org/markup-compatibility/2006">
              <mc:Choice xmlns:v="urn:schemas-microsoft-com:vml" Requires="v">
                <p:oleObj spid="_x0000_s25605" name="Presentation" r:id="rId3" imgW="1853260" imgH="1040978" progId="PowerPoint.Show.12">
                  <p:embed/>
                </p:oleObj>
              </mc:Choice>
              <mc:Fallback>
                <p:oleObj name="Presentation" r:id="rId3" imgW="1853260" imgH="1040978" progId="PowerPoint.Show.12">
                  <p:embed/>
                  <p:pic>
                    <p:nvPicPr>
                      <p:cNvPr id="4" name="Object 3">
                        <a:hlinkClick r:id="" action="ppaction://ole?verb=0"/>
                      </p:cNvPr>
                      <p:cNvPicPr/>
                      <p:nvPr/>
                    </p:nvPicPr>
                    <p:blipFill>
                      <a:blip r:embed="rId4"/>
                      <a:stretch>
                        <a:fillRect/>
                      </a:stretch>
                    </p:blipFill>
                    <p:spPr>
                      <a:xfrm>
                        <a:off x="13855"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326384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nvPr>
        </p:nvGraphicFramePr>
        <p:xfrm>
          <a:off x="13855" y="0"/>
          <a:ext cx="12195297" cy="6858000"/>
        </p:xfrm>
        <a:graphic>
          <a:graphicData uri="http://schemas.openxmlformats.org/presentationml/2006/ole">
            <mc:AlternateContent xmlns:mc="http://schemas.openxmlformats.org/markup-compatibility/2006">
              <mc:Choice xmlns:v="urn:schemas-microsoft-com:vml" Requires="v">
                <p:oleObj spid="_x0000_s26629" name="Presentation" r:id="rId3" imgW="2039127" imgH="1145905" progId="PowerPoint.Show.12">
                  <p:embed/>
                </p:oleObj>
              </mc:Choice>
              <mc:Fallback>
                <p:oleObj name="Presentation" r:id="rId3" imgW="2039127" imgH="1145905" progId="PowerPoint.Show.12">
                  <p:embed/>
                  <p:pic>
                    <p:nvPicPr>
                      <p:cNvPr id="4" name="Object 3">
                        <a:hlinkClick r:id="" action="ppaction://ole?verb=0"/>
                      </p:cNvPr>
                      <p:cNvPicPr/>
                      <p:nvPr/>
                    </p:nvPicPr>
                    <p:blipFill>
                      <a:blip r:embed="rId4"/>
                      <a:stretch>
                        <a:fillRect/>
                      </a:stretch>
                    </p:blipFill>
                    <p:spPr>
                      <a:xfrm>
                        <a:off x="13855"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959625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4168235768"/>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7180" name="Presentation" r:id="rId3" imgW="2397147" imgH="1347105" progId="PowerPoint.Show.12">
                  <p:embed/>
                </p:oleObj>
              </mc:Choice>
              <mc:Fallback>
                <p:oleObj name="Presentation" r:id="rId3" imgW="2397147" imgH="1347105"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2428276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262744544"/>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8204" name="Presentation" r:id="rId3" imgW="2235822" imgH="1257322" progId="PowerPoint.Show.12">
                  <p:embed/>
                </p:oleObj>
              </mc:Choice>
              <mc:Fallback>
                <p:oleObj name="Presentation" r:id="rId3" imgW="2235822" imgH="1257322"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3793607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970891552"/>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9228" name="Presentation" r:id="rId3" imgW="2164001" imgH="1216217" progId="PowerPoint.Show.12">
                  <p:embed/>
                </p:oleObj>
              </mc:Choice>
              <mc:Fallback>
                <p:oleObj name="Presentation" r:id="rId3" imgW="2164001" imgH="1216217"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3710748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541681325"/>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0253" name="Presentation" r:id="rId3" imgW="1929411" imgH="1084968" progId="PowerPoint.Show.12">
                  <p:embed/>
                </p:oleObj>
              </mc:Choice>
              <mc:Fallback>
                <p:oleObj name="Presentation" r:id="rId3" imgW="1929411" imgH="1084968"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207455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544171448"/>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1276" name="Presentation" r:id="rId4" imgW="1987156" imgH="1117059" progId="PowerPoint.Show.12">
                  <p:embed/>
                </p:oleObj>
              </mc:Choice>
              <mc:Fallback>
                <p:oleObj name="Presentation" r:id="rId4" imgW="1987156" imgH="1117059" progId="PowerPoint.Show.12">
                  <p:embed/>
                  <p:pic>
                    <p:nvPicPr>
                      <p:cNvPr id="4" name="Object 3">
                        <a:hlinkClick r:id="" action="ppaction://ole?verb=0"/>
                      </p:cNvPr>
                      <p:cNvPicPr/>
                      <p:nvPr/>
                    </p:nvPicPr>
                    <p:blipFill>
                      <a:blip r:embed="rId5"/>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423273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440571969"/>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2300" name="Presentation" r:id="rId4" imgW="1847124" imgH="1037732" progId="PowerPoint.Show.12">
                  <p:embed/>
                </p:oleObj>
              </mc:Choice>
              <mc:Fallback>
                <p:oleObj name="Presentation" r:id="rId4" imgW="1847124" imgH="1037732" progId="PowerPoint.Show.12">
                  <p:embed/>
                  <p:pic>
                    <p:nvPicPr>
                      <p:cNvPr id="4" name="Object 3">
                        <a:hlinkClick r:id="" action="ppaction://ole?verb=0"/>
                      </p:cNvPr>
                      <p:cNvPicPr/>
                      <p:nvPr/>
                    </p:nvPicPr>
                    <p:blipFill>
                      <a:blip r:embed="rId5"/>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4054563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971681226"/>
              </p:ext>
            </p:extLst>
          </p:nvPr>
        </p:nvGraphicFramePr>
        <p:xfrm>
          <a:off x="0" y="0"/>
          <a:ext cx="12195297" cy="6858000"/>
        </p:xfrm>
        <a:graphic>
          <a:graphicData uri="http://schemas.openxmlformats.org/presentationml/2006/ole">
            <mc:AlternateContent xmlns:mc="http://schemas.openxmlformats.org/markup-compatibility/2006">
              <mc:Choice xmlns:v="urn:schemas-microsoft-com:vml" Requires="v">
                <p:oleObj spid="_x0000_s2062" name="Presentation" r:id="rId3" imgW="3090812" imgH="1739049" progId="PowerPoint.Show.12">
                  <p:embed/>
                </p:oleObj>
              </mc:Choice>
              <mc:Fallback>
                <p:oleObj name="Presentation" r:id="rId3" imgW="3090812" imgH="1739049" progId="PowerPoint.Show.12">
                  <p:embed/>
                  <p:pic>
                    <p:nvPicPr>
                      <p:cNvPr id="5" name="Object 4">
                        <a:hlinkClick r:id="" action="ppaction://ole?verb=0"/>
                      </p:cNvPr>
                      <p:cNvPicPr/>
                      <p:nvPr/>
                    </p:nvPicPr>
                    <p:blipFill>
                      <a:blip r:embed="rId4"/>
                      <a:stretch>
                        <a:fillRect/>
                      </a:stretch>
                    </p:blipFill>
                    <p:spPr>
                      <a:xfrm>
                        <a:off x="0"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304693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466199332"/>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3324" name="Presentation" r:id="rId4" imgW="1732717" imgH="973911" progId="PowerPoint.Show.12">
                  <p:embed/>
                </p:oleObj>
              </mc:Choice>
              <mc:Fallback>
                <p:oleObj name="Presentation" r:id="rId4" imgW="1732717" imgH="973911" progId="PowerPoint.Show.12">
                  <p:embed/>
                  <p:pic>
                    <p:nvPicPr>
                      <p:cNvPr id="4" name="Object 3">
                        <a:hlinkClick r:id="" action="ppaction://ole?verb=0"/>
                      </p:cNvPr>
                      <p:cNvPicPr/>
                      <p:nvPr/>
                    </p:nvPicPr>
                    <p:blipFill>
                      <a:blip r:embed="rId5"/>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893577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984429463"/>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4348" name="Presentation" r:id="rId4" imgW="1623001" imgH="912974" progId="PowerPoint.Show.12">
                  <p:embed/>
                </p:oleObj>
              </mc:Choice>
              <mc:Fallback>
                <p:oleObj name="Presentation" r:id="rId4" imgW="1623001" imgH="912974" progId="PowerPoint.Show.12">
                  <p:embed/>
                  <p:pic>
                    <p:nvPicPr>
                      <p:cNvPr id="4" name="Object 3">
                        <a:hlinkClick r:id="" action="ppaction://ole?verb=0"/>
                      </p:cNvPr>
                      <p:cNvPicPr/>
                      <p:nvPr/>
                    </p:nvPicPr>
                    <p:blipFill>
                      <a:blip r:embed="rId5"/>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670126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4261622729"/>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5373" name="Presentation" r:id="rId4" imgW="1397434" imgH="784970" progId="PowerPoint.Show.12">
                  <p:embed/>
                </p:oleObj>
              </mc:Choice>
              <mc:Fallback>
                <p:oleObj name="Presentation" r:id="rId4" imgW="1397434" imgH="784970" progId="PowerPoint.Show.12">
                  <p:embed/>
                  <p:pic>
                    <p:nvPicPr>
                      <p:cNvPr id="4" name="Object 3">
                        <a:hlinkClick r:id="" action="ppaction://ole?verb=0"/>
                      </p:cNvPr>
                      <p:cNvPicPr/>
                      <p:nvPr/>
                    </p:nvPicPr>
                    <p:blipFill>
                      <a:blip r:embed="rId5"/>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896869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92" y="430439"/>
            <a:ext cx="10515600" cy="1325563"/>
          </a:xfrm>
        </p:spPr>
        <p:txBody>
          <a:bodyPr/>
          <a:lstStyle/>
          <a:p>
            <a:endParaRPr lang="uk-UA"/>
          </a:p>
        </p:txBody>
      </p:sp>
      <p:sp>
        <p:nvSpPr>
          <p:cNvPr id="3" name="Content Placeholder 2"/>
          <p:cNvSpPr>
            <a:spLocks noGrp="1"/>
          </p:cNvSpPr>
          <p:nvPr>
            <p:ph idx="1"/>
          </p:nvPr>
        </p:nvSpPr>
        <p:spPr>
          <a:xfrm>
            <a:off x="634092" y="1890939"/>
            <a:ext cx="10515600" cy="4351338"/>
          </a:xfrm>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735960744"/>
              </p:ext>
            </p:extLst>
          </p:nvPr>
        </p:nvGraphicFramePr>
        <p:xfrm>
          <a:off x="0" y="0"/>
          <a:ext cx="12195297" cy="6858000"/>
        </p:xfrm>
        <a:graphic>
          <a:graphicData uri="http://schemas.openxmlformats.org/presentationml/2006/ole">
            <mc:AlternateContent xmlns:mc="http://schemas.openxmlformats.org/markup-compatibility/2006">
              <mc:Choice xmlns:v="urn:schemas-microsoft-com:vml" Requires="v">
                <p:oleObj spid="_x0000_s16394" name="Presentation" r:id="rId4" imgW="1022451" imgH="574395" progId="PowerPoint.Show.12">
                  <p:embed/>
                </p:oleObj>
              </mc:Choice>
              <mc:Fallback>
                <p:oleObj name="Presentation" r:id="rId4" imgW="1022451" imgH="574395" progId="PowerPoint.Show.12">
                  <p:embed/>
                  <p:pic>
                    <p:nvPicPr>
                      <p:cNvPr id="4" name="Object 3">
                        <a:hlinkClick r:id="" action="ppaction://ole?verb=0"/>
                      </p:cNvPr>
                      <p:cNvPicPr/>
                      <p:nvPr/>
                    </p:nvPicPr>
                    <p:blipFill>
                      <a:blip r:embed="rId5"/>
                      <a:stretch>
                        <a:fillRect/>
                      </a:stretch>
                    </p:blipFill>
                    <p:spPr>
                      <a:xfrm>
                        <a:off x="0" y="0"/>
                        <a:ext cx="12195297" cy="6858000"/>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65928619"/>
              </p:ext>
            </p:extLst>
          </p:nvPr>
        </p:nvGraphicFramePr>
        <p:xfrm>
          <a:off x="1550515" y="1639797"/>
          <a:ext cx="9094265" cy="4602480"/>
        </p:xfrm>
        <a:graphic>
          <a:graphicData uri="http://schemas.openxmlformats.org/drawingml/2006/table">
            <a:tbl>
              <a:tblPr firstRow="1" bandRow="1">
                <a:tableStyleId>{5C22544A-7EE6-4342-B048-85BDC9FD1C3A}</a:tableStyleId>
              </a:tblPr>
              <a:tblGrid>
                <a:gridCol w="1966327">
                  <a:extLst>
                    <a:ext uri="{9D8B030D-6E8A-4147-A177-3AD203B41FA5}">
                      <a16:colId xmlns:a16="http://schemas.microsoft.com/office/drawing/2014/main" val="20000"/>
                    </a:ext>
                  </a:extLst>
                </a:gridCol>
                <a:gridCol w="3523003">
                  <a:extLst>
                    <a:ext uri="{9D8B030D-6E8A-4147-A177-3AD203B41FA5}">
                      <a16:colId xmlns:a16="http://schemas.microsoft.com/office/drawing/2014/main" val="20001"/>
                    </a:ext>
                  </a:extLst>
                </a:gridCol>
                <a:gridCol w="3604935">
                  <a:extLst>
                    <a:ext uri="{9D8B030D-6E8A-4147-A177-3AD203B41FA5}">
                      <a16:colId xmlns:a16="http://schemas.microsoft.com/office/drawing/2014/main" val="20002"/>
                    </a:ext>
                  </a:extLst>
                </a:gridCol>
              </a:tblGrid>
              <a:tr h="357117">
                <a:tc>
                  <a:txBody>
                    <a:bodyPr/>
                    <a:lstStyle/>
                    <a:p>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QA</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QC</a:t>
                      </a:r>
                      <a:endParaRPr lang="uk-UA" sz="200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0"/>
                  </a:ext>
                </a:extLst>
              </a:tr>
              <a:tr h="631822">
                <a:tc>
                  <a:txBody>
                    <a:bodyPr/>
                    <a:lstStyle/>
                    <a:p>
                      <a:r>
                        <a:rPr lang="en-US" sz="2000" dirty="0">
                          <a:latin typeface="Open Sans" panose="020B0604020202020204" charset="0"/>
                          <a:ea typeface="Open Sans" panose="020B0604020202020204" charset="0"/>
                          <a:cs typeface="Open Sans" panose="020B0604020202020204" charset="0"/>
                        </a:rPr>
                        <a:t>What it is</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Ensure quality in software </a:t>
                      </a:r>
                      <a:r>
                        <a:rPr lang="en-US" sz="2000" b="1" dirty="0">
                          <a:latin typeface="Open Sans" panose="020B0604020202020204" charset="0"/>
                          <a:ea typeface="Open Sans" panose="020B0604020202020204" charset="0"/>
                          <a:cs typeface="Open Sans" panose="020B0604020202020204" charset="0"/>
                        </a:rPr>
                        <a:t>development process</a:t>
                      </a:r>
                      <a:endParaRPr lang="uk-UA" sz="2000" b="1"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Ensure quality in software </a:t>
                      </a:r>
                      <a:r>
                        <a:rPr lang="en-US" sz="2000" b="1" dirty="0">
                          <a:latin typeface="Open Sans" panose="020B0604020202020204" charset="0"/>
                          <a:ea typeface="Open Sans" panose="020B0604020202020204" charset="0"/>
                          <a:cs typeface="Open Sans" panose="020B0604020202020204" charset="0"/>
                        </a:rPr>
                        <a:t>products</a:t>
                      </a:r>
                      <a:endParaRPr lang="uk-UA" sz="2000" b="1"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1"/>
                  </a:ext>
                </a:extLst>
              </a:tr>
              <a:tr h="631822">
                <a:tc>
                  <a:txBody>
                    <a:bodyPr/>
                    <a:lstStyle/>
                    <a:p>
                      <a:r>
                        <a:rPr lang="en-US" sz="2000" dirty="0">
                          <a:latin typeface="Open Sans" panose="020B0604020202020204" charset="0"/>
                          <a:ea typeface="Open Sans" panose="020B0604020202020204" charset="0"/>
                          <a:cs typeface="Open Sans" panose="020B0604020202020204" charset="0"/>
                        </a:rPr>
                        <a:t>Aim</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Improve development and test processes </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Identify failures/ defects</a:t>
                      </a:r>
                      <a:endParaRPr lang="uk-UA" sz="200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2"/>
                  </a:ext>
                </a:extLst>
              </a:tr>
              <a:tr h="357117">
                <a:tc>
                  <a:txBody>
                    <a:bodyPr/>
                    <a:lstStyle/>
                    <a:p>
                      <a:r>
                        <a:rPr lang="en-US" sz="2000" dirty="0">
                          <a:latin typeface="Open Sans" panose="020B0604020202020204" charset="0"/>
                          <a:ea typeface="Open Sans" panose="020B0604020202020204" charset="0"/>
                          <a:cs typeface="Open Sans" panose="020B0604020202020204" charset="0"/>
                        </a:rPr>
                        <a:t>Approach</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Proactive</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Reactive</a:t>
                      </a:r>
                      <a:endParaRPr lang="uk-UA" sz="200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3"/>
                  </a:ext>
                </a:extLst>
              </a:tr>
              <a:tr h="357618">
                <a:tc>
                  <a:txBody>
                    <a:bodyPr/>
                    <a:lstStyle/>
                    <a:p>
                      <a:r>
                        <a:rPr lang="en-US" sz="2000" dirty="0">
                          <a:latin typeface="Open Sans" panose="020B0604020202020204" charset="0"/>
                          <a:ea typeface="Open Sans" panose="020B0604020202020204" charset="0"/>
                          <a:cs typeface="Open Sans" panose="020B0604020202020204" charset="0"/>
                        </a:rPr>
                        <a:t>Responsibility</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Project Team</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Testing Team</a:t>
                      </a:r>
                      <a:endParaRPr lang="uk-UA" sz="200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4"/>
                  </a:ext>
                </a:extLst>
              </a:tr>
              <a:tr h="631822">
                <a:tc>
                  <a:txBody>
                    <a:bodyPr/>
                    <a:lstStyle/>
                    <a:p>
                      <a:r>
                        <a:rPr lang="en-US" sz="2000" dirty="0">
                          <a:latin typeface="Open Sans" panose="020B0604020202020204" charset="0"/>
                          <a:ea typeface="Open Sans" panose="020B0604020202020204" charset="0"/>
                          <a:cs typeface="Open Sans" panose="020B0604020202020204" charset="0"/>
                        </a:rPr>
                        <a:t>Lifetime</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Open Sans" panose="020B0604020202020204" charset="0"/>
                          <a:ea typeface="Open Sans" panose="020B0604020202020204" charset="0"/>
                          <a:cs typeface="Open Sans" panose="020B0604020202020204" charset="0"/>
                        </a:rPr>
                        <a:t>Before</a:t>
                      </a:r>
                      <a:r>
                        <a:rPr lang="en-US" sz="2000" baseline="0" dirty="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software </a:t>
                      </a:r>
                      <a:r>
                        <a:rPr lang="en-US" sz="2000" b="0" dirty="0">
                          <a:latin typeface="Open Sans" panose="020B0604020202020204" charset="0"/>
                          <a:ea typeface="Open Sans" panose="020B0604020202020204" charset="0"/>
                          <a:cs typeface="Open Sans" panose="020B0604020202020204" charset="0"/>
                        </a:rPr>
                        <a:t>development process</a:t>
                      </a:r>
                      <a:endParaRPr lang="uk-UA" sz="2000" b="0" dirty="0">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Open Sans" panose="020B0604020202020204" charset="0"/>
                          <a:ea typeface="Open Sans" panose="020B0604020202020204" charset="0"/>
                          <a:cs typeface="Open Sans" panose="020B0604020202020204" charset="0"/>
                        </a:rPr>
                        <a:t>Post</a:t>
                      </a:r>
                      <a:r>
                        <a:rPr lang="en-US" sz="2000" baseline="0" dirty="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rPr>
                        <a:t>software </a:t>
                      </a:r>
                      <a:r>
                        <a:rPr lang="en-US" sz="2000" b="0" dirty="0">
                          <a:latin typeface="Open Sans" panose="020B0604020202020204" charset="0"/>
                          <a:ea typeface="Open Sans" panose="020B0604020202020204" charset="0"/>
                          <a:cs typeface="Open Sans" panose="020B0604020202020204" charset="0"/>
                        </a:rPr>
                        <a:t>development</a:t>
                      </a:r>
                      <a:endParaRPr lang="uk-UA" sz="2000" b="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5"/>
                  </a:ext>
                </a:extLst>
              </a:tr>
              <a:tr h="1181233">
                <a:tc>
                  <a:txBody>
                    <a:bodyPr/>
                    <a:lstStyle/>
                    <a:p>
                      <a:r>
                        <a:rPr lang="en-US" sz="2000" dirty="0">
                          <a:latin typeface="Open Sans" panose="020B0604020202020204" charset="0"/>
                          <a:ea typeface="Open Sans" panose="020B0604020202020204" charset="0"/>
                          <a:cs typeface="Open Sans" panose="020B0604020202020204" charset="0"/>
                        </a:rPr>
                        <a:t>Activities</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Process Definition and Implementation</a:t>
                      </a:r>
                    </a:p>
                    <a:p>
                      <a:r>
                        <a:rPr lang="en-US" sz="2000" dirty="0">
                          <a:latin typeface="Open Sans" panose="020B0604020202020204" charset="0"/>
                          <a:ea typeface="Open Sans" panose="020B0604020202020204" charset="0"/>
                          <a:cs typeface="Open Sans" panose="020B0604020202020204" charset="0"/>
                        </a:rPr>
                        <a:t>Audits</a:t>
                      </a:r>
                    </a:p>
                    <a:p>
                      <a:r>
                        <a:rPr lang="en-US" sz="2000" dirty="0">
                          <a:latin typeface="Open Sans" panose="020B0604020202020204" charset="0"/>
                          <a:ea typeface="Open Sans" panose="020B0604020202020204" charset="0"/>
                          <a:cs typeface="Open Sans" panose="020B0604020202020204" charset="0"/>
                        </a:rPr>
                        <a:t>Trainings</a:t>
                      </a:r>
                      <a:endParaRPr lang="uk-UA" sz="2000" dirty="0">
                        <a:latin typeface="Open Sans" panose="020B0604020202020204" charset="0"/>
                        <a:ea typeface="Open Sans" panose="020B0604020202020204" charset="0"/>
                        <a:cs typeface="Open Sans" panose="020B0604020202020204" charset="0"/>
                      </a:endParaRPr>
                    </a:p>
                  </a:txBody>
                  <a:tcPr/>
                </a:tc>
                <a:tc>
                  <a:txBody>
                    <a:bodyPr/>
                    <a:lstStyle/>
                    <a:p>
                      <a:r>
                        <a:rPr lang="en-US" sz="2000" dirty="0">
                          <a:latin typeface="Open Sans" panose="020B0604020202020204" charset="0"/>
                          <a:ea typeface="Open Sans" panose="020B0604020202020204" charset="0"/>
                          <a:cs typeface="Open Sans" panose="020B0604020202020204" charset="0"/>
                        </a:rPr>
                        <a:t>Reviews</a:t>
                      </a:r>
                    </a:p>
                    <a:p>
                      <a:r>
                        <a:rPr lang="en-US" sz="2000" dirty="0">
                          <a:latin typeface="Open Sans" panose="020B0604020202020204" charset="0"/>
                          <a:ea typeface="Open Sans" panose="020B0604020202020204" charset="0"/>
                          <a:cs typeface="Open Sans" panose="020B0604020202020204" charset="0"/>
                        </a:rPr>
                        <a:t>Testing</a:t>
                      </a:r>
                      <a:endParaRPr lang="uk-UA" sz="2000"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2043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92537388"/>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19464" name="Presentation" r:id="rId3" imgW="2173385" imgH="1222346" progId="PowerPoint.Show.12">
                  <p:embed/>
                </p:oleObj>
              </mc:Choice>
              <mc:Fallback>
                <p:oleObj name="Presentation" r:id="rId3" imgW="2173385" imgH="1222346"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2781805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358232700"/>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20489" name="Presentation" r:id="rId3" imgW="1519420" imgH="853479" progId="PowerPoint.Show.12">
                  <p:embed/>
                </p:oleObj>
              </mc:Choice>
              <mc:Fallback>
                <p:oleObj name="Presentation" r:id="rId3" imgW="1519420" imgH="853479"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2863023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348575381"/>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21513" name="Presentation" r:id="rId3" imgW="1519420" imgH="853479" progId="PowerPoint.Show.12">
                  <p:embed/>
                </p:oleObj>
              </mc:Choice>
              <mc:Fallback>
                <p:oleObj name="Presentation" r:id="rId3" imgW="1519420" imgH="853479"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3111573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09470771"/>
              </p:ext>
            </p:extLst>
          </p:nvPr>
        </p:nvGraphicFramePr>
        <p:xfrm>
          <a:off x="0" y="0"/>
          <a:ext cx="12195297" cy="6858000"/>
        </p:xfrm>
        <a:graphic>
          <a:graphicData uri="http://schemas.openxmlformats.org/presentationml/2006/ole">
            <mc:AlternateContent xmlns:mc="http://schemas.openxmlformats.org/markup-compatibility/2006">
              <mc:Choice xmlns:v="urn:schemas-microsoft-com:vml" Requires="v">
                <p:oleObj spid="_x0000_s17418" name="Presentation" r:id="rId3" imgW="3047864" imgH="1713088" progId="PowerPoint.Show.12">
                  <p:embed/>
                </p:oleObj>
              </mc:Choice>
              <mc:Fallback>
                <p:oleObj name="Presentation" r:id="rId3" imgW="3047864" imgH="1713088" progId="PowerPoint.Show.12">
                  <p:embed/>
                  <p:pic>
                    <p:nvPicPr>
                      <p:cNvPr id="4" name="Object 3">
                        <a:hlinkClick r:id="" action="ppaction://ole?verb=0"/>
                      </p:cNvPr>
                      <p:cNvPicPr/>
                      <p:nvPr/>
                    </p:nvPicPr>
                    <p:blipFill>
                      <a:blip r:embed="rId4"/>
                      <a:stretch>
                        <a:fillRect/>
                      </a:stretch>
                    </p:blipFill>
                    <p:spPr>
                      <a:xfrm>
                        <a:off x="0"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2460326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830155596"/>
              </p:ext>
            </p:extLst>
          </p:nvPr>
        </p:nvGraphicFramePr>
        <p:xfrm>
          <a:off x="0" y="0"/>
          <a:ext cx="12195297" cy="6858000"/>
        </p:xfrm>
        <a:graphic>
          <a:graphicData uri="http://schemas.openxmlformats.org/presentationml/2006/ole">
            <mc:AlternateContent xmlns:mc="http://schemas.openxmlformats.org/markup-compatibility/2006">
              <mc:Choice xmlns:v="urn:schemas-microsoft-com:vml" Requires="v">
                <p:oleObj spid="_x0000_s18441" name="Presentation" r:id="rId3" imgW="2743258" imgH="1542176" progId="PowerPoint.Show.12">
                  <p:embed/>
                </p:oleObj>
              </mc:Choice>
              <mc:Fallback>
                <p:oleObj name="Presentation" r:id="rId3" imgW="2743258" imgH="1542176" progId="PowerPoint.Show.12">
                  <p:embed/>
                  <p:pic>
                    <p:nvPicPr>
                      <p:cNvPr id="4" name="Object 3">
                        <a:hlinkClick r:id="" action="ppaction://ole?verb=0"/>
                      </p:cNvPr>
                      <p:cNvPicPr/>
                      <p:nvPr/>
                    </p:nvPicPr>
                    <p:blipFill>
                      <a:blip r:embed="rId4"/>
                      <a:stretch>
                        <a:fillRect/>
                      </a:stretch>
                    </p:blipFill>
                    <p:spPr>
                      <a:xfrm>
                        <a:off x="0"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1378733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625597829"/>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3085" name="Presentation" r:id="rId3" imgW="3119684" imgH="1754193" progId="PowerPoint.Show.12">
                  <p:embed/>
                </p:oleObj>
              </mc:Choice>
              <mc:Fallback>
                <p:oleObj name="Presentation" r:id="rId3" imgW="3119684" imgH="1754193"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pic>
        <p:nvPicPr>
          <p:cNvPr id="5" name="Picture 2" descr="https://lh6.googleusercontent.com/oGPLDCt7HnhjCr39webDjQ9VmyAfsV8EBsTSSnHr9emRNFoa6B4spxLO7wBPRVVbvhL7HAxYOgAGE1NJw9d4vAnTWVe3zP07amLeLIB1HrMTXfz8FvSKtgccm6aAVoA6OFvTyek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879" y="3578404"/>
            <a:ext cx="6770267" cy="268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7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978778484"/>
              </p:ext>
            </p:extLst>
          </p:nvPr>
        </p:nvGraphicFramePr>
        <p:xfrm>
          <a:off x="-3175" y="0"/>
          <a:ext cx="12195175" cy="6858000"/>
        </p:xfrm>
        <a:graphic>
          <a:graphicData uri="http://schemas.openxmlformats.org/presentationml/2006/ole">
            <mc:AlternateContent xmlns:mc="http://schemas.openxmlformats.org/markup-compatibility/2006">
              <mc:Choice xmlns:v="urn:schemas-microsoft-com:vml" Requires="v">
                <p:oleObj spid="_x0000_s4111" name="Presentation" r:id="rId3" imgW="2039127" imgH="1145905" progId="PowerPoint.Show.12">
                  <p:embed/>
                </p:oleObj>
              </mc:Choice>
              <mc:Fallback>
                <p:oleObj name="Presentation" r:id="rId3" imgW="2039127" imgH="1145905" progId="PowerPoint.Show.12">
                  <p:embed/>
                  <p:pic>
                    <p:nvPicPr>
                      <p:cNvPr id="4" name="Object 3">
                        <a:hlinkClick r:id="" action="ppaction://ole?verb=0"/>
                      </p:cNvPr>
                      <p:cNvPicPr/>
                      <p:nvPr/>
                    </p:nvPicPr>
                    <p:blipFill>
                      <a:blip r:embed="rId4"/>
                      <a:stretch>
                        <a:fillRect/>
                      </a:stretch>
                    </p:blipFill>
                    <p:spPr>
                      <a:xfrm>
                        <a:off x="-3175" y="0"/>
                        <a:ext cx="12195175" cy="6858000"/>
                      </a:xfrm>
                      <a:prstGeom prst="rect">
                        <a:avLst/>
                      </a:prstGeom>
                    </p:spPr>
                  </p:pic>
                </p:oleObj>
              </mc:Fallback>
            </mc:AlternateContent>
          </a:graphicData>
        </a:graphic>
      </p:graphicFrame>
    </p:spTree>
    <p:extLst>
      <p:ext uri="{BB962C8B-B14F-4D97-AF65-F5344CB8AC3E}">
        <p14:creationId xmlns:p14="http://schemas.microsoft.com/office/powerpoint/2010/main" val="175750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626949365"/>
              </p:ext>
            </p:extLst>
          </p:nvPr>
        </p:nvGraphicFramePr>
        <p:xfrm>
          <a:off x="-3175" y="0"/>
          <a:ext cx="12195175" cy="6858000"/>
        </p:xfrm>
        <a:graphic>
          <a:graphicData uri="http://schemas.openxmlformats.org/presentationml/2006/ole">
            <mc:AlternateContent xmlns:mc="http://schemas.openxmlformats.org/markup-compatibility/2006">
              <mc:Choice xmlns:v="urn:schemas-microsoft-com:vml" Requires="v">
                <p:oleObj spid="_x0000_s22533" name="Presentation" r:id="rId3" imgW="2039127" imgH="1145905" progId="PowerPoint.Show.12">
                  <p:embed/>
                </p:oleObj>
              </mc:Choice>
              <mc:Fallback>
                <p:oleObj name="Presentation" r:id="rId3" imgW="2039127" imgH="1145905" progId="PowerPoint.Show.12">
                  <p:embed/>
                  <p:pic>
                    <p:nvPicPr>
                      <p:cNvPr id="4" name="Object 3">
                        <a:hlinkClick r:id="" action="ppaction://ole?verb=0"/>
                      </p:cNvPr>
                      <p:cNvPicPr/>
                      <p:nvPr/>
                    </p:nvPicPr>
                    <p:blipFill>
                      <a:blip r:embed="rId4"/>
                      <a:stretch>
                        <a:fillRect/>
                      </a:stretch>
                    </p:blipFill>
                    <p:spPr>
                      <a:xfrm>
                        <a:off x="-3175" y="0"/>
                        <a:ext cx="12195175" cy="6858000"/>
                      </a:xfrm>
                      <a:prstGeom prst="rect">
                        <a:avLst/>
                      </a:prstGeom>
                    </p:spPr>
                  </p:pic>
                </p:oleObj>
              </mc:Fallback>
            </mc:AlternateContent>
          </a:graphicData>
        </a:graphic>
      </p:graphicFrame>
    </p:spTree>
    <p:extLst>
      <p:ext uri="{BB962C8B-B14F-4D97-AF65-F5344CB8AC3E}">
        <p14:creationId xmlns:p14="http://schemas.microsoft.com/office/powerpoint/2010/main" val="45562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nvPr>
        </p:nvGraphicFramePr>
        <p:xfrm>
          <a:off x="-3175" y="0"/>
          <a:ext cx="12195175" cy="6858000"/>
        </p:xfrm>
        <a:graphic>
          <a:graphicData uri="http://schemas.openxmlformats.org/presentationml/2006/ole">
            <mc:AlternateContent xmlns:mc="http://schemas.openxmlformats.org/markup-compatibility/2006">
              <mc:Choice xmlns:v="urn:schemas-microsoft-com:vml" Requires="v">
                <p:oleObj spid="_x0000_s23557" name="Presentation" r:id="rId3" imgW="2039127" imgH="1145905" progId="PowerPoint.Show.12">
                  <p:embed/>
                </p:oleObj>
              </mc:Choice>
              <mc:Fallback>
                <p:oleObj name="Presentation" r:id="rId3" imgW="2039127" imgH="1145905" progId="PowerPoint.Show.12">
                  <p:embed/>
                  <p:pic>
                    <p:nvPicPr>
                      <p:cNvPr id="4" name="Object 3">
                        <a:hlinkClick r:id="" action="ppaction://ole?verb=0"/>
                      </p:cNvPr>
                      <p:cNvPicPr/>
                      <p:nvPr/>
                    </p:nvPicPr>
                    <p:blipFill>
                      <a:blip r:embed="rId4"/>
                      <a:stretch>
                        <a:fillRect/>
                      </a:stretch>
                    </p:blipFill>
                    <p:spPr>
                      <a:xfrm>
                        <a:off x="-3175" y="0"/>
                        <a:ext cx="12195175" cy="6858000"/>
                      </a:xfrm>
                      <a:prstGeom prst="rect">
                        <a:avLst/>
                      </a:prstGeom>
                    </p:spPr>
                  </p:pic>
                </p:oleObj>
              </mc:Fallback>
            </mc:AlternateContent>
          </a:graphicData>
        </a:graphic>
      </p:graphicFrame>
    </p:spTree>
    <p:extLst>
      <p:ext uri="{BB962C8B-B14F-4D97-AF65-F5344CB8AC3E}">
        <p14:creationId xmlns:p14="http://schemas.microsoft.com/office/powerpoint/2010/main" val="4119834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lstStyle/>
          <a:p>
            <a:endParaRPr lang="uk-UA"/>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654737635"/>
              </p:ext>
            </p:extLst>
          </p:nvPr>
        </p:nvGraphicFramePr>
        <p:xfrm>
          <a:off x="-3297" y="0"/>
          <a:ext cx="12195297" cy="6858000"/>
        </p:xfrm>
        <a:graphic>
          <a:graphicData uri="http://schemas.openxmlformats.org/presentationml/2006/ole">
            <mc:AlternateContent xmlns:mc="http://schemas.openxmlformats.org/markup-compatibility/2006">
              <mc:Choice xmlns:v="urn:schemas-microsoft-com:vml" Requires="v">
                <p:oleObj spid="_x0000_s5133" name="Presentation" r:id="rId3" imgW="2630294" imgH="1479796" progId="PowerPoint.Show.12">
                  <p:embed/>
                </p:oleObj>
              </mc:Choice>
              <mc:Fallback>
                <p:oleObj name="Presentation" r:id="rId3" imgW="2630294" imgH="1479796" progId="PowerPoint.Show.12">
                  <p:embed/>
                  <p:pic>
                    <p:nvPicPr>
                      <p:cNvPr id="4" name="Object 3">
                        <a:hlinkClick r:id="" action="ppaction://ole?verb=0"/>
                      </p:cNvPr>
                      <p:cNvPicPr/>
                      <p:nvPr/>
                    </p:nvPicPr>
                    <p:blipFill>
                      <a:blip r:embed="rId4"/>
                      <a:stretch>
                        <a:fillRect/>
                      </a:stretch>
                    </p:blipFill>
                    <p:spPr>
                      <a:xfrm>
                        <a:off x="-3297" y="0"/>
                        <a:ext cx="12195297" cy="6858000"/>
                      </a:xfrm>
                      <a:prstGeom prst="rect">
                        <a:avLst/>
                      </a:prstGeom>
                    </p:spPr>
                  </p:pic>
                </p:oleObj>
              </mc:Fallback>
            </mc:AlternateContent>
          </a:graphicData>
        </a:graphic>
      </p:graphicFrame>
    </p:spTree>
    <p:extLst>
      <p:ext uri="{BB962C8B-B14F-4D97-AF65-F5344CB8AC3E}">
        <p14:creationId xmlns:p14="http://schemas.microsoft.com/office/powerpoint/2010/main" val="3036542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Widescreen</PresentationFormat>
  <Paragraphs>59</Paragraphs>
  <Slides>26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Arial</vt:lpstr>
      <vt:lpstr>Calibri</vt:lpstr>
      <vt:lpstr>Calibri Light</vt:lpstr>
      <vt:lpstr>Open Sans</vt:lpstr>
      <vt:lpstr>Segoe UI</vt:lpstr>
      <vt:lpstr>Office Theme</vt:lpstr>
      <vt:lpstr>Presentation</vt:lpstr>
      <vt:lpstr>Microsoft 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fundamentals</dc:title>
  <dc:creator>Oleg Koval</dc:creator>
  <cp:lastModifiedBy>Oleg Koval</cp:lastModifiedBy>
  <cp:revision>22</cp:revision>
  <dcterms:created xsi:type="dcterms:W3CDTF">2019-08-22T10:52:49Z</dcterms:created>
  <dcterms:modified xsi:type="dcterms:W3CDTF">2019-08-31T19:46:48Z</dcterms:modified>
</cp:coreProperties>
</file>