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DM Sans" panose="020B0604020202020204" charset="0"/>
      <p:regular r:id="rId19"/>
    </p:embeddedFont>
    <p:embeddedFont>
      <p:font typeface="DM Sans Italics" panose="020B0604020202020204" charset="0"/>
      <p:regular r:id="rId20"/>
    </p:embeddedFont>
    <p:embeddedFont>
      <p:font typeface="Montserrat Light" panose="020B0604020202020204" charset="0"/>
      <p:regular r:id="rId21"/>
    </p:embeddedFont>
    <p:embeddedFont>
      <p:font typeface="Oswald Bold" panose="020B0604020202020204" charset="-52"/>
      <p:regular r:id="rId22"/>
    </p:embeddedFont>
    <p:embeddedFont>
      <p:font typeface="PT Serif Bold" panose="020B0604020202020204" charset="-52"/>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59" d="100"/>
          <a:sy n="59" d="100"/>
        </p:scale>
        <p:origin x="612"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9.jpe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25.png"/><Relationship Id="rId7" Type="http://schemas.openxmlformats.org/officeDocument/2006/relationships/image" Target="../media/image3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4.png"/><Relationship Id="rId4" Type="http://schemas.openxmlformats.org/officeDocument/2006/relationships/image" Target="../media/image26.svg"/></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4.png"/><Relationship Id="rId7"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6.jpe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7.jpe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0.jpeg"/><Relationship Id="rId4" Type="http://schemas.openxmlformats.org/officeDocument/2006/relationships/image" Target="../media/image19.svg"/></Relationships>
</file>

<file path=ppt/slides/_rels/slide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4.jpeg"/><Relationship Id="rId4" Type="http://schemas.openxmlformats.org/officeDocument/2006/relationships/image" Target="../media/image23.svg"/></Relationships>
</file>

<file path=ppt/slides/_rels/slide7.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7.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4236347" y="3202251"/>
            <a:ext cx="9815307"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4236347" y="4962525"/>
            <a:ext cx="9815307" cy="1519262"/>
          </a:xfrm>
          <a:prstGeom prst="rect">
            <a:avLst/>
          </a:prstGeom>
        </p:spPr>
        <p:txBody>
          <a:bodyPr lIns="0" tIns="0" rIns="0" bIns="0" rtlCol="0" anchor="t">
            <a:spAutoFit/>
          </a:bodyPr>
          <a:lstStyle/>
          <a:p>
            <a:pPr algn="ctr">
              <a:lnSpc>
                <a:spcPts val="13302"/>
              </a:lnSpc>
            </a:pPr>
            <a:r>
              <a:rPr lang="en-US" sz="8000" spc="944" dirty="0">
                <a:solidFill>
                  <a:srgbClr val="231F20"/>
                </a:solidFill>
                <a:latin typeface="Oswald Bold"/>
              </a:rPr>
              <a:t>ДУХОВОЇ ШАФИ</a:t>
            </a:r>
          </a:p>
        </p:txBody>
      </p:sp>
      <p:sp>
        <p:nvSpPr>
          <p:cNvPr id="9" name="TextBox 9"/>
          <p:cNvSpPr txBox="1"/>
          <p:nvPr/>
        </p:nvSpPr>
        <p:spPr>
          <a:xfrm>
            <a:off x="4236347" y="3438109"/>
            <a:ext cx="9815307" cy="1186902"/>
          </a:xfrm>
          <a:prstGeom prst="rect">
            <a:avLst/>
          </a:prstGeom>
        </p:spPr>
        <p:txBody>
          <a:bodyPr lIns="0" tIns="0" rIns="0" bIns="0" rtlCol="0" anchor="t">
            <a:spAutoFit/>
          </a:bodyPr>
          <a:lstStyle/>
          <a:p>
            <a:pPr algn="ctr">
              <a:lnSpc>
                <a:spcPts val="9748"/>
              </a:lnSpc>
            </a:pPr>
            <a:r>
              <a:rPr lang="en-US" sz="7063" spc="692">
                <a:solidFill>
                  <a:srgbClr val="231F20"/>
                </a:solidFill>
                <a:latin typeface="Oswald Bold"/>
              </a:rPr>
              <a:t>ТЕСТУВАННЯ</a:t>
            </a:r>
          </a:p>
        </p:txBody>
      </p:sp>
      <p:sp>
        <p:nvSpPr>
          <p:cNvPr id="10" name="TextBox 10"/>
          <p:cNvSpPr txBox="1"/>
          <p:nvPr/>
        </p:nvSpPr>
        <p:spPr>
          <a:xfrm>
            <a:off x="12572753" y="7664848"/>
            <a:ext cx="3656409" cy="1835149"/>
          </a:xfrm>
          <a:prstGeom prst="rect">
            <a:avLst/>
          </a:prstGeom>
        </p:spPr>
        <p:txBody>
          <a:bodyPr lIns="0" tIns="0" rIns="0" bIns="0" rtlCol="0" anchor="t">
            <a:spAutoFit/>
          </a:bodyPr>
          <a:lstStyle/>
          <a:p>
            <a:pPr>
              <a:lnSpc>
                <a:spcPts val="4900"/>
              </a:lnSpc>
            </a:pPr>
            <a:r>
              <a:rPr lang="en-US" sz="3500" dirty="0" err="1">
                <a:solidFill>
                  <a:srgbClr val="231F20"/>
                </a:solidFill>
                <a:latin typeface="PT Serif Bold"/>
              </a:rPr>
              <a:t>Виконала</a:t>
            </a:r>
            <a:r>
              <a:rPr lang="en-US" sz="3500" dirty="0">
                <a:solidFill>
                  <a:srgbClr val="231F20"/>
                </a:solidFill>
                <a:latin typeface="PT Serif Bold"/>
              </a:rPr>
              <a:t>:</a:t>
            </a:r>
          </a:p>
          <a:p>
            <a:pPr>
              <a:lnSpc>
                <a:spcPts val="4900"/>
              </a:lnSpc>
            </a:pPr>
            <a:r>
              <a:rPr lang="en-US" sz="3500" dirty="0" err="1">
                <a:solidFill>
                  <a:srgbClr val="231F20"/>
                </a:solidFill>
                <a:latin typeface="PT Serif Bold"/>
              </a:rPr>
              <a:t>ст</a:t>
            </a:r>
            <a:r>
              <a:rPr lang="en-US" sz="3500" dirty="0">
                <a:solidFill>
                  <a:srgbClr val="231F20"/>
                </a:solidFill>
                <a:latin typeface="PT Serif Bold"/>
              </a:rPr>
              <a:t>. </a:t>
            </a:r>
            <a:r>
              <a:rPr lang="en-US" sz="3500" dirty="0" err="1">
                <a:solidFill>
                  <a:srgbClr val="231F20"/>
                </a:solidFill>
                <a:latin typeface="PT Serif Bold"/>
              </a:rPr>
              <a:t>гр</a:t>
            </a:r>
            <a:r>
              <a:rPr lang="en-US" sz="3500" dirty="0">
                <a:solidFill>
                  <a:srgbClr val="231F20"/>
                </a:solidFill>
                <a:latin typeface="PT Serif Bold"/>
              </a:rPr>
              <a:t>. ІП-20-2</a:t>
            </a:r>
          </a:p>
          <a:p>
            <a:pPr>
              <a:lnSpc>
                <a:spcPts val="4900"/>
              </a:lnSpc>
            </a:pPr>
            <a:r>
              <a:rPr lang="en-US" sz="3500" dirty="0" err="1">
                <a:solidFill>
                  <a:srgbClr val="231F20"/>
                </a:solidFill>
                <a:latin typeface="PT Serif Bold"/>
              </a:rPr>
              <a:t>Ба</a:t>
            </a:r>
            <a:r>
              <a:rPr lang="uk-UA" sz="3500" dirty="0">
                <a:solidFill>
                  <a:srgbClr val="231F20"/>
                </a:solidFill>
                <a:latin typeface="PT Serif Bold"/>
              </a:rPr>
              <a:t>л</a:t>
            </a:r>
            <a:r>
              <a:rPr lang="en-US" sz="3500" dirty="0" err="1">
                <a:solidFill>
                  <a:srgbClr val="231F20"/>
                </a:solidFill>
                <a:latin typeface="PT Serif Bold"/>
              </a:rPr>
              <a:t>ан</a:t>
            </a:r>
            <a:r>
              <a:rPr lang="en-US" sz="3500" dirty="0">
                <a:solidFill>
                  <a:srgbClr val="231F20"/>
                </a:solidFill>
                <a:latin typeface="PT Serif Bold"/>
              </a:rPr>
              <a:t> Анастасія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a:off x="9070732" y="7742714"/>
            <a:ext cx="2932415" cy="847111"/>
            <a:chOff x="0" y="0"/>
            <a:chExt cx="1075555" cy="310705"/>
          </a:xfrm>
        </p:grpSpPr>
        <p:sp>
          <p:nvSpPr>
            <p:cNvPr id="5" name="Freeform 5"/>
            <p:cNvSpPr/>
            <p:nvPr/>
          </p:nvSpPr>
          <p:spPr>
            <a:xfrm>
              <a:off x="0" y="0"/>
              <a:ext cx="1075555" cy="310705"/>
            </a:xfrm>
            <a:custGeom>
              <a:avLst/>
              <a:gdLst/>
              <a:ahLst/>
              <a:cxnLst/>
              <a:rect l="l" t="t" r="r" b="b"/>
              <a:pathLst>
                <a:path w="1075555" h="31070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id="6" name="TextBox 6"/>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7" name="Freeform 7"/>
          <p:cNvSpPr/>
          <p:nvPr/>
        </p:nvSpPr>
        <p:spPr>
          <a:xfrm rot="887923">
            <a:off x="-5552903" y="498262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8899487" y="3642704"/>
            <a:ext cx="8477413" cy="4603706"/>
          </a:xfrm>
          <a:custGeom>
            <a:avLst/>
            <a:gdLst/>
            <a:ahLst/>
            <a:cxnLst/>
            <a:rect l="l" t="t" r="r" b="b"/>
            <a:pathLst>
              <a:path w="8477413" h="4603706">
                <a:moveTo>
                  <a:pt x="0" y="0"/>
                </a:moveTo>
                <a:lnTo>
                  <a:pt x="8477413" y="0"/>
                </a:lnTo>
                <a:lnTo>
                  <a:pt x="8477413" y="4603706"/>
                </a:lnTo>
                <a:lnTo>
                  <a:pt x="0" y="4603706"/>
                </a:lnTo>
                <a:lnTo>
                  <a:pt x="0" y="0"/>
                </a:lnTo>
                <a:close/>
              </a:path>
            </a:pathLst>
          </a:custGeom>
          <a:blipFill>
            <a:blip r:embed="rId5"/>
            <a:stretch>
              <a:fillRect/>
            </a:stretch>
          </a:blipFill>
        </p:spPr>
      </p:sp>
      <p:sp>
        <p:nvSpPr>
          <p:cNvPr id="9" name="TextBox 9"/>
          <p:cNvSpPr txBox="1"/>
          <p:nvPr/>
        </p:nvSpPr>
        <p:spPr>
          <a:xfrm>
            <a:off x="1538888" y="1195362"/>
            <a:ext cx="10999921" cy="1594138"/>
          </a:xfrm>
          <a:prstGeom prst="rect">
            <a:avLst/>
          </a:prstGeom>
        </p:spPr>
        <p:txBody>
          <a:bodyPr lIns="0" tIns="0" rIns="0" bIns="0" rtlCol="0" anchor="t">
            <a:spAutoFit/>
          </a:bodyPr>
          <a:lstStyle/>
          <a:p>
            <a:pPr marL="0" lvl="0" indent="0" algn="ctr">
              <a:lnSpc>
                <a:spcPts val="13015"/>
              </a:lnSpc>
              <a:spcBef>
                <a:spcPct val="0"/>
              </a:spcBef>
            </a:pPr>
            <a:r>
              <a:rPr lang="en-US" sz="9431" spc="924">
                <a:solidFill>
                  <a:srgbClr val="231F20"/>
                </a:solidFill>
                <a:latin typeface="Oswald Bold"/>
              </a:rPr>
              <a:t>9. ВЕНТИЛЯЦІЯ</a:t>
            </a:r>
          </a:p>
        </p:txBody>
      </p:sp>
      <p:sp>
        <p:nvSpPr>
          <p:cNvPr id="10" name="TextBox 10"/>
          <p:cNvSpPr txBox="1"/>
          <p:nvPr/>
        </p:nvSpPr>
        <p:spPr>
          <a:xfrm>
            <a:off x="2349033" y="3604604"/>
            <a:ext cx="6179407" cy="1506568"/>
          </a:xfrm>
          <a:prstGeom prst="rect">
            <a:avLst/>
          </a:prstGeom>
        </p:spPr>
        <p:txBody>
          <a:bodyPr lIns="0" tIns="0" rIns="0" bIns="0" rtlCol="0" anchor="t">
            <a:spAutoFit/>
          </a:bodyPr>
          <a:lstStyle/>
          <a:p>
            <a:pPr>
              <a:lnSpc>
                <a:spcPts val="3060"/>
              </a:lnSpc>
            </a:pPr>
            <a:r>
              <a:rPr lang="en-US" sz="2186">
                <a:solidFill>
                  <a:srgbClr val="100F0D"/>
                </a:solidFill>
                <a:latin typeface="Montserrat Light"/>
              </a:rPr>
              <a:t>Потрібно переконатися, що вентиляційні отвори духовки працюють і не забиті, щоб забезпечити нормальну циркуляцію повітря.</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257863">
            <a:off x="-571305" y="6150994"/>
            <a:ext cx="21273218" cy="9128145"/>
          </a:xfrm>
          <a:custGeom>
            <a:avLst/>
            <a:gdLst/>
            <a:ahLst/>
            <a:cxnLst/>
            <a:rect l="l" t="t" r="r" b="b"/>
            <a:pathLst>
              <a:path w="21273218" h="9128145">
                <a:moveTo>
                  <a:pt x="0" y="0"/>
                </a:moveTo>
                <a:lnTo>
                  <a:pt x="21273219" y="0"/>
                </a:lnTo>
                <a:lnTo>
                  <a:pt x="21273219" y="9128145"/>
                </a:lnTo>
                <a:lnTo>
                  <a:pt x="0" y="912814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274468" y="8765585"/>
            <a:ext cx="4128022" cy="437161"/>
          </a:xfrm>
          <a:custGeom>
            <a:avLst/>
            <a:gdLst/>
            <a:ahLst/>
            <a:cxnLst/>
            <a:rect l="l" t="t" r="r" b="b"/>
            <a:pathLst>
              <a:path w="4128022" h="437161">
                <a:moveTo>
                  <a:pt x="0" y="0"/>
                </a:moveTo>
                <a:lnTo>
                  <a:pt x="4128022" y="0"/>
                </a:lnTo>
                <a:lnTo>
                  <a:pt x="4128022" y="437161"/>
                </a:lnTo>
                <a:lnTo>
                  <a:pt x="0" y="437161"/>
                </a:lnTo>
                <a:lnTo>
                  <a:pt x="0" y="0"/>
                </a:lnTo>
                <a:close/>
              </a:path>
            </a:pathLst>
          </a:custGeom>
          <a:blipFill>
            <a:blip r:embed="rId5"/>
            <a:stretch>
              <a:fillRect t="-86495"/>
            </a:stretch>
          </a:blipFill>
        </p:spPr>
      </p:sp>
      <p:sp>
        <p:nvSpPr>
          <p:cNvPr id="5" name="Freeform 5"/>
          <p:cNvSpPr/>
          <p:nvPr/>
        </p:nvSpPr>
        <p:spPr>
          <a:xfrm>
            <a:off x="8563658" y="4016965"/>
            <a:ext cx="1160684" cy="1393835"/>
          </a:xfrm>
          <a:custGeom>
            <a:avLst/>
            <a:gdLst/>
            <a:ahLst/>
            <a:cxnLst/>
            <a:rect l="l" t="t" r="r" b="b"/>
            <a:pathLst>
              <a:path w="1160684" h="1393835">
                <a:moveTo>
                  <a:pt x="0" y="0"/>
                </a:moveTo>
                <a:lnTo>
                  <a:pt x="1160684" y="0"/>
                </a:lnTo>
                <a:lnTo>
                  <a:pt x="1160684" y="1393835"/>
                </a:lnTo>
                <a:lnTo>
                  <a:pt x="0" y="139383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866468" y="3389316"/>
            <a:ext cx="6110279" cy="4042968"/>
          </a:xfrm>
          <a:custGeom>
            <a:avLst/>
            <a:gdLst/>
            <a:ahLst/>
            <a:cxnLst/>
            <a:rect l="l" t="t" r="r" b="b"/>
            <a:pathLst>
              <a:path w="6110279" h="4042968">
                <a:moveTo>
                  <a:pt x="0" y="0"/>
                </a:moveTo>
                <a:lnTo>
                  <a:pt x="6110280" y="0"/>
                </a:lnTo>
                <a:lnTo>
                  <a:pt x="6110280" y="4042968"/>
                </a:lnTo>
                <a:lnTo>
                  <a:pt x="0" y="4042968"/>
                </a:lnTo>
                <a:lnTo>
                  <a:pt x="0" y="0"/>
                </a:lnTo>
                <a:close/>
              </a:path>
            </a:pathLst>
          </a:custGeom>
          <a:blipFill>
            <a:blip r:embed="rId8"/>
            <a:stretch>
              <a:fillRect/>
            </a:stretch>
          </a:blipFill>
        </p:spPr>
      </p:sp>
      <p:sp>
        <p:nvSpPr>
          <p:cNvPr id="7" name="TextBox 7"/>
          <p:cNvSpPr txBox="1"/>
          <p:nvPr/>
        </p:nvSpPr>
        <p:spPr>
          <a:xfrm>
            <a:off x="2335030" y="372649"/>
            <a:ext cx="13617940" cy="2456330"/>
          </a:xfrm>
          <a:prstGeom prst="rect">
            <a:avLst/>
          </a:prstGeom>
        </p:spPr>
        <p:txBody>
          <a:bodyPr lIns="0" tIns="0" rIns="0" bIns="0" rtlCol="0" anchor="t">
            <a:spAutoFit/>
          </a:bodyPr>
          <a:lstStyle/>
          <a:p>
            <a:pPr marL="0" lvl="0" indent="0" algn="ctr">
              <a:lnSpc>
                <a:spcPts val="9842"/>
              </a:lnSpc>
              <a:spcBef>
                <a:spcPct val="0"/>
              </a:spcBef>
            </a:pPr>
            <a:r>
              <a:rPr lang="en-US" sz="7132" spc="698">
                <a:solidFill>
                  <a:srgbClr val="231F20"/>
                </a:solidFill>
                <a:latin typeface="Oswald Bold"/>
              </a:rPr>
              <a:t>10. ВАРТІСТЬ ТА ДОСТУПНІСТЬ</a:t>
            </a:r>
          </a:p>
        </p:txBody>
      </p:sp>
      <p:sp>
        <p:nvSpPr>
          <p:cNvPr id="8" name="TextBox 8"/>
          <p:cNvSpPr txBox="1"/>
          <p:nvPr/>
        </p:nvSpPr>
        <p:spPr>
          <a:xfrm>
            <a:off x="7569643" y="3697845"/>
            <a:ext cx="7681881" cy="2518270"/>
          </a:xfrm>
          <a:prstGeom prst="rect">
            <a:avLst/>
          </a:prstGeom>
        </p:spPr>
        <p:txBody>
          <a:bodyPr lIns="0" tIns="0" rIns="0" bIns="0" rtlCol="0" anchor="t">
            <a:spAutoFit/>
          </a:bodyPr>
          <a:lstStyle/>
          <a:p>
            <a:pPr>
              <a:lnSpc>
                <a:spcPts val="2929"/>
              </a:lnSpc>
            </a:pPr>
            <a:r>
              <a:rPr lang="en-US" sz="2122" spc="208">
                <a:solidFill>
                  <a:srgbClr val="000000"/>
                </a:solidFill>
                <a:latin typeface="DM Sans"/>
              </a:rPr>
              <a:t>Духовки мають бути доступними для широкого кола споживачів та не повинні бути занадто дорогими, але в той же час і якісними. </a:t>
            </a:r>
          </a:p>
          <a:p>
            <a:pPr>
              <a:lnSpc>
                <a:spcPts val="2929"/>
              </a:lnSpc>
            </a:pPr>
            <a:endParaRPr lang="en-US" sz="2122" spc="208">
              <a:solidFill>
                <a:srgbClr val="000000"/>
              </a:solidFill>
              <a:latin typeface="DM Sans"/>
            </a:endParaRPr>
          </a:p>
          <a:p>
            <a:pPr>
              <a:lnSpc>
                <a:spcPts val="2929"/>
              </a:lnSpc>
            </a:pPr>
            <a:r>
              <a:rPr lang="en-US" sz="2122" spc="208">
                <a:solidFill>
                  <a:srgbClr val="000000"/>
                </a:solidFill>
                <a:latin typeface="DM Sans"/>
              </a:rPr>
              <a:t>Якщо духовки є доступними для більшості споживачів - тестування успішне</a:t>
            </a:r>
          </a:p>
          <a:p>
            <a:pPr>
              <a:lnSpc>
                <a:spcPts val="2377"/>
              </a:lnSpc>
            </a:pPr>
            <a:endParaRPr lang="en-US" sz="2122" spc="208">
              <a:solidFill>
                <a:srgbClr val="000000"/>
              </a:solidFill>
              <a:latin typeface="DM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887923">
            <a:off x="-6937517" y="-8747353"/>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0580377">
            <a:off x="11467478" y="4712559"/>
            <a:ext cx="12102934" cy="12419055"/>
          </a:xfrm>
          <a:custGeom>
            <a:avLst/>
            <a:gdLst/>
            <a:ahLst/>
            <a:cxnLst/>
            <a:rect l="l" t="t" r="r" b="b"/>
            <a:pathLst>
              <a:path w="12102934" h="12419055">
                <a:moveTo>
                  <a:pt x="0" y="0"/>
                </a:moveTo>
                <a:lnTo>
                  <a:pt x="12102934" y="0"/>
                </a:lnTo>
                <a:lnTo>
                  <a:pt x="12102934" y="12419056"/>
                </a:lnTo>
                <a:lnTo>
                  <a:pt x="0" y="1241905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9476244" y="4030059"/>
            <a:ext cx="6671706" cy="3752835"/>
          </a:xfrm>
          <a:custGeom>
            <a:avLst/>
            <a:gdLst/>
            <a:ahLst/>
            <a:cxnLst/>
            <a:rect l="l" t="t" r="r" b="b"/>
            <a:pathLst>
              <a:path w="6671706" h="3752835">
                <a:moveTo>
                  <a:pt x="0" y="0"/>
                </a:moveTo>
                <a:lnTo>
                  <a:pt x="6671707" y="0"/>
                </a:lnTo>
                <a:lnTo>
                  <a:pt x="6671707" y="3752835"/>
                </a:lnTo>
                <a:lnTo>
                  <a:pt x="0" y="3752835"/>
                </a:lnTo>
                <a:lnTo>
                  <a:pt x="0" y="0"/>
                </a:lnTo>
                <a:close/>
              </a:path>
            </a:pathLst>
          </a:custGeom>
          <a:blipFill>
            <a:blip r:embed="rId4"/>
            <a:stretch>
              <a:fillRect/>
            </a:stretch>
          </a:blipFill>
        </p:spPr>
      </p:sp>
      <p:sp>
        <p:nvSpPr>
          <p:cNvPr id="5" name="TextBox 5"/>
          <p:cNvSpPr txBox="1"/>
          <p:nvPr/>
        </p:nvSpPr>
        <p:spPr>
          <a:xfrm>
            <a:off x="2335435" y="213702"/>
            <a:ext cx="13617940" cy="3241963"/>
          </a:xfrm>
          <a:prstGeom prst="rect">
            <a:avLst/>
          </a:prstGeom>
        </p:spPr>
        <p:txBody>
          <a:bodyPr lIns="0" tIns="0" rIns="0" bIns="0" rtlCol="0" anchor="t">
            <a:spAutoFit/>
          </a:bodyPr>
          <a:lstStyle/>
          <a:p>
            <a:pPr marL="0" lvl="0" indent="0" algn="ctr">
              <a:lnSpc>
                <a:spcPts val="13015"/>
              </a:lnSpc>
              <a:spcBef>
                <a:spcPct val="0"/>
              </a:spcBef>
            </a:pPr>
            <a:r>
              <a:rPr lang="en-US" sz="9431" spc="924">
                <a:solidFill>
                  <a:srgbClr val="231F20"/>
                </a:solidFill>
                <a:latin typeface="Oswald Bold"/>
              </a:rPr>
              <a:t>11. ВИРОБНИК ТА МАРКУВАННЯ</a:t>
            </a:r>
          </a:p>
        </p:txBody>
      </p:sp>
      <p:sp>
        <p:nvSpPr>
          <p:cNvPr id="6" name="TextBox 6"/>
          <p:cNvSpPr txBox="1"/>
          <p:nvPr/>
        </p:nvSpPr>
        <p:spPr>
          <a:xfrm>
            <a:off x="775702" y="4157874"/>
            <a:ext cx="8025473" cy="3989704"/>
          </a:xfrm>
          <a:prstGeom prst="rect">
            <a:avLst/>
          </a:prstGeom>
        </p:spPr>
        <p:txBody>
          <a:bodyPr lIns="0" tIns="0" rIns="0" bIns="0" rtlCol="0" anchor="t">
            <a:spAutoFit/>
          </a:bodyPr>
          <a:lstStyle/>
          <a:p>
            <a:pPr>
              <a:lnSpc>
                <a:spcPts val="3220"/>
              </a:lnSpc>
            </a:pPr>
            <a:r>
              <a:rPr lang="en-US" sz="2300">
                <a:solidFill>
                  <a:srgbClr val="231F20"/>
                </a:solidFill>
                <a:latin typeface="DM Sans"/>
              </a:rPr>
              <a:t>Потрібно перевірити, чи на поверхні присутні відомості про виробника та відповідні маркування. Інформація про виробника та маркування повинні бути чітко вказані на інструкції по експлуатанню духової шафи, щоб споживачі могли легко ідентифікувати походження та якість продукту. Також важливо перевірити, чи ці дані відповідають всім вимогам законодавства. Тест пройдено, якщо інформація про виробника та маркування є чіткою та правильною.</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10580377">
            <a:off x="9407140" y="-9309963"/>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686644" y="2596928"/>
            <a:ext cx="6624595" cy="5275997"/>
          </a:xfrm>
          <a:prstGeom prst="rect">
            <a:avLst/>
          </a:prstGeom>
        </p:spPr>
        <p:txBody>
          <a:bodyPr lIns="0" tIns="0" rIns="0" bIns="0" rtlCol="0" anchor="t">
            <a:spAutoFit/>
          </a:bodyPr>
          <a:lstStyle/>
          <a:p>
            <a:pPr marL="0" lvl="0" indent="0">
              <a:lnSpc>
                <a:spcPts val="3842"/>
              </a:lnSpc>
              <a:spcBef>
                <a:spcPct val="0"/>
              </a:spcBef>
            </a:pPr>
            <a:r>
              <a:rPr lang="en-US" sz="2744">
                <a:solidFill>
                  <a:srgbClr val="000000"/>
                </a:solidFill>
                <a:latin typeface="DM Sans Italics"/>
              </a:rPr>
              <a:t>Духова шафа пройшла комплексне тестування, включаючи якість матеріалу, безпеку, надійність, зручність використання, розмір та об’єм, термостат, рівномірність обігріву, вентиляцію, вартість та виробників. Вона відповідає багатьом вимогам та є зручною для використання, але потребує уваги до вартості, огскільки для декого може бути занадто дорогою .</a:t>
            </a:r>
          </a:p>
        </p:txBody>
      </p:sp>
      <p:sp>
        <p:nvSpPr>
          <p:cNvPr id="5" name="TextBox 5"/>
          <p:cNvSpPr txBox="1"/>
          <p:nvPr/>
        </p:nvSpPr>
        <p:spPr>
          <a:xfrm>
            <a:off x="1686644" y="534903"/>
            <a:ext cx="8097687" cy="1594138"/>
          </a:xfrm>
          <a:prstGeom prst="rect">
            <a:avLst/>
          </a:prstGeom>
        </p:spPr>
        <p:txBody>
          <a:bodyPr lIns="0" tIns="0" rIns="0" bIns="0" rtlCol="0" anchor="t">
            <a:spAutoFit/>
          </a:bodyPr>
          <a:lstStyle/>
          <a:p>
            <a:pPr marL="0" lvl="0" indent="0">
              <a:lnSpc>
                <a:spcPts val="13015"/>
              </a:lnSpc>
              <a:spcBef>
                <a:spcPct val="0"/>
              </a:spcBef>
            </a:pPr>
            <a:r>
              <a:rPr lang="en-US" sz="9431" spc="924">
                <a:solidFill>
                  <a:srgbClr val="231F20"/>
                </a:solidFill>
                <a:latin typeface="Oswald Bold"/>
              </a:rPr>
              <a:t>ВИСНОВКИ</a:t>
            </a:r>
          </a:p>
        </p:txBody>
      </p:sp>
      <p:sp>
        <p:nvSpPr>
          <p:cNvPr id="6" name="Freeform 6"/>
          <p:cNvSpPr/>
          <p:nvPr/>
        </p:nvSpPr>
        <p:spPr>
          <a:xfrm flipH="1">
            <a:off x="-4254153" y="7476061"/>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13662994" y="337474"/>
            <a:ext cx="4296549" cy="9570246"/>
            <a:chOff x="0" y="0"/>
            <a:chExt cx="1131601" cy="2520559"/>
          </a:xfrm>
        </p:grpSpPr>
        <p:sp>
          <p:nvSpPr>
            <p:cNvPr id="4" name="Freeform 4"/>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2142191" y="4828880"/>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grpSp>
        <p:nvGrpSpPr>
          <p:cNvPr id="7" name="Group 7"/>
          <p:cNvGrpSpPr/>
          <p:nvPr/>
        </p:nvGrpSpPr>
        <p:grpSpPr>
          <a:xfrm>
            <a:off x="2142191" y="3396305"/>
            <a:ext cx="9610044" cy="1948998"/>
            <a:chOff x="0" y="0"/>
            <a:chExt cx="3682024" cy="746746"/>
          </a:xfrm>
        </p:grpSpPr>
        <p:sp>
          <p:nvSpPr>
            <p:cNvPr id="8" name="Freeform 8"/>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sp>
        <p:sp>
          <p:nvSpPr>
            <p:cNvPr id="9" name="TextBox 9"/>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0" name="Freeform 10"/>
          <p:cNvSpPr/>
          <p:nvPr/>
        </p:nvSpPr>
        <p:spPr>
          <a:xfrm>
            <a:off x="2474235" y="3673321"/>
            <a:ext cx="1156649" cy="1173721"/>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11752235" y="3096965"/>
            <a:ext cx="5029317" cy="5029317"/>
          </a:xfrm>
          <a:custGeom>
            <a:avLst/>
            <a:gdLst/>
            <a:ahLst/>
            <a:cxnLst/>
            <a:rect l="l" t="t" r="r" b="b"/>
            <a:pathLst>
              <a:path w="5029317" h="5029317">
                <a:moveTo>
                  <a:pt x="0" y="0"/>
                </a:moveTo>
                <a:lnTo>
                  <a:pt x="5029316" y="0"/>
                </a:lnTo>
                <a:lnTo>
                  <a:pt x="5029316" y="5029316"/>
                </a:lnTo>
                <a:lnTo>
                  <a:pt x="0" y="5029316"/>
                </a:lnTo>
                <a:lnTo>
                  <a:pt x="0" y="0"/>
                </a:lnTo>
                <a:close/>
              </a:path>
            </a:pathLst>
          </a:custGeom>
          <a:blipFill>
            <a:blip r:embed="rId8"/>
            <a:stretch>
              <a:fillRect/>
            </a:stretch>
          </a:blipFill>
        </p:spPr>
      </p:sp>
      <p:sp>
        <p:nvSpPr>
          <p:cNvPr id="13" name="TextBox 13"/>
          <p:cNvSpPr txBox="1"/>
          <p:nvPr/>
        </p:nvSpPr>
        <p:spPr>
          <a:xfrm>
            <a:off x="2142191" y="888605"/>
            <a:ext cx="15590666" cy="1686342"/>
          </a:xfrm>
          <a:prstGeom prst="rect">
            <a:avLst/>
          </a:prstGeom>
        </p:spPr>
        <p:txBody>
          <a:bodyPr lIns="0" tIns="0" rIns="0" bIns="0" rtlCol="0" anchor="t">
            <a:spAutoFit/>
          </a:bodyPr>
          <a:lstStyle/>
          <a:p>
            <a:pPr>
              <a:lnSpc>
                <a:spcPts val="13774"/>
              </a:lnSpc>
            </a:pPr>
            <a:r>
              <a:rPr lang="en-US" sz="9981" spc="978">
                <a:solidFill>
                  <a:srgbClr val="231F20"/>
                </a:solidFill>
                <a:latin typeface="Oswald Bold"/>
              </a:rPr>
              <a:t>ПРЕДМЕТ ТЕСТУВАННЯ</a:t>
            </a:r>
          </a:p>
        </p:txBody>
      </p:sp>
      <p:sp>
        <p:nvSpPr>
          <p:cNvPr id="14" name="TextBox 14"/>
          <p:cNvSpPr txBox="1"/>
          <p:nvPr/>
        </p:nvSpPr>
        <p:spPr>
          <a:xfrm>
            <a:off x="3943829" y="3769983"/>
            <a:ext cx="7132181" cy="1154018"/>
          </a:xfrm>
          <a:prstGeom prst="rect">
            <a:avLst/>
          </a:prstGeom>
        </p:spPr>
        <p:txBody>
          <a:bodyPr lIns="0" tIns="0" rIns="0" bIns="0" rtlCol="0" anchor="t">
            <a:spAutoFit/>
          </a:bodyPr>
          <a:lstStyle/>
          <a:p>
            <a:pPr marL="0" lvl="0" indent="0" algn="l">
              <a:lnSpc>
                <a:spcPts val="3050"/>
              </a:lnSpc>
              <a:spcBef>
                <a:spcPct val="0"/>
              </a:spcBef>
            </a:pPr>
            <a:r>
              <a:rPr lang="en-US" sz="2210" spc="216">
                <a:solidFill>
                  <a:srgbClr val="231F20"/>
                </a:solidFill>
                <a:latin typeface="DM Sans"/>
              </a:rPr>
              <a:t>Духовка — залізна камера, окрема, або вставлений у плиту, в якій готують за допомогою гарячого повітря</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5307472" y="6672678"/>
            <a:ext cx="7673056" cy="7673056"/>
          </a:xfrm>
          <a:custGeom>
            <a:avLst/>
            <a:gdLst/>
            <a:ahLst/>
            <a:cxnLst/>
            <a:rect l="l" t="t" r="r" b="b"/>
            <a:pathLst>
              <a:path w="7673056" h="7673056">
                <a:moveTo>
                  <a:pt x="0" y="0"/>
                </a:moveTo>
                <a:lnTo>
                  <a:pt x="7673056" y="0"/>
                </a:lnTo>
                <a:lnTo>
                  <a:pt x="7673056" y="7673056"/>
                </a:lnTo>
                <a:lnTo>
                  <a:pt x="0" y="767305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8663659" y="6071953"/>
            <a:ext cx="960682" cy="1052540"/>
          </a:xfrm>
          <a:custGeom>
            <a:avLst/>
            <a:gdLst/>
            <a:ahLst/>
            <a:cxnLst/>
            <a:rect l="l" t="t" r="r" b="b"/>
            <a:pathLst>
              <a:path w="960682" h="1052540">
                <a:moveTo>
                  <a:pt x="0" y="0"/>
                </a:moveTo>
                <a:lnTo>
                  <a:pt x="960682" y="0"/>
                </a:lnTo>
                <a:lnTo>
                  <a:pt x="960682" y="1052541"/>
                </a:lnTo>
                <a:lnTo>
                  <a:pt x="0" y="10525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2106315" y="7936159"/>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7" name="Freeform 7"/>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8" name="Freeform 8"/>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9" name="Freeform 9"/>
          <p:cNvSpPr/>
          <p:nvPr/>
        </p:nvSpPr>
        <p:spPr>
          <a:xfrm>
            <a:off x="10087081" y="6071953"/>
            <a:ext cx="5143273" cy="3274550"/>
          </a:xfrm>
          <a:custGeom>
            <a:avLst/>
            <a:gdLst/>
            <a:ahLst/>
            <a:cxnLst/>
            <a:rect l="l" t="t" r="r" b="b"/>
            <a:pathLst>
              <a:path w="5143273" h="3274550">
                <a:moveTo>
                  <a:pt x="0" y="0"/>
                </a:moveTo>
                <a:lnTo>
                  <a:pt x="5143273" y="0"/>
                </a:lnTo>
                <a:lnTo>
                  <a:pt x="5143273" y="3274551"/>
                </a:lnTo>
                <a:lnTo>
                  <a:pt x="0" y="3274551"/>
                </a:lnTo>
                <a:lnTo>
                  <a:pt x="0" y="0"/>
                </a:lnTo>
                <a:close/>
              </a:path>
            </a:pathLst>
          </a:custGeom>
          <a:blipFill>
            <a:blip r:embed="rId13"/>
            <a:stretch>
              <a:fillRect/>
            </a:stretch>
          </a:blipFill>
        </p:spPr>
      </p:sp>
      <p:sp>
        <p:nvSpPr>
          <p:cNvPr id="10" name="Freeform 10"/>
          <p:cNvSpPr/>
          <p:nvPr/>
        </p:nvSpPr>
        <p:spPr>
          <a:xfrm>
            <a:off x="3396669" y="6071953"/>
            <a:ext cx="6227672" cy="3274550"/>
          </a:xfrm>
          <a:custGeom>
            <a:avLst/>
            <a:gdLst/>
            <a:ahLst/>
            <a:cxnLst/>
            <a:rect l="l" t="t" r="r" b="b"/>
            <a:pathLst>
              <a:path w="6227672" h="3274550">
                <a:moveTo>
                  <a:pt x="0" y="0"/>
                </a:moveTo>
                <a:lnTo>
                  <a:pt x="6227672" y="0"/>
                </a:lnTo>
                <a:lnTo>
                  <a:pt x="6227672" y="3274551"/>
                </a:lnTo>
                <a:lnTo>
                  <a:pt x="0" y="3274551"/>
                </a:lnTo>
                <a:lnTo>
                  <a:pt x="0" y="0"/>
                </a:lnTo>
                <a:close/>
              </a:path>
            </a:pathLst>
          </a:custGeom>
          <a:blipFill>
            <a:blip r:embed="rId14"/>
            <a:stretch>
              <a:fillRect/>
            </a:stretch>
          </a:blipFill>
        </p:spPr>
      </p:sp>
      <p:sp>
        <p:nvSpPr>
          <p:cNvPr id="11" name="TextBox 11"/>
          <p:cNvSpPr txBox="1"/>
          <p:nvPr/>
        </p:nvSpPr>
        <p:spPr>
          <a:xfrm>
            <a:off x="2887170" y="1277407"/>
            <a:ext cx="11552977" cy="1166783"/>
          </a:xfrm>
          <a:prstGeom prst="rect">
            <a:avLst/>
          </a:prstGeom>
        </p:spPr>
        <p:txBody>
          <a:bodyPr lIns="0" tIns="0" rIns="0" bIns="0" rtlCol="0" anchor="t">
            <a:spAutoFit/>
          </a:bodyPr>
          <a:lstStyle/>
          <a:p>
            <a:pPr marL="749957" lvl="1" algn="ctr">
              <a:lnSpc>
                <a:spcPts val="9587"/>
              </a:lnSpc>
            </a:pPr>
            <a:r>
              <a:rPr lang="uk-UA" sz="6947" spc="368" dirty="0">
                <a:solidFill>
                  <a:srgbClr val="231F20"/>
                </a:solidFill>
                <a:latin typeface="Oswald Bold"/>
              </a:rPr>
              <a:t>1. </a:t>
            </a:r>
            <a:r>
              <a:rPr lang="en-US" sz="6947" spc="368" dirty="0">
                <a:solidFill>
                  <a:srgbClr val="231F20"/>
                </a:solidFill>
                <a:latin typeface="Oswald Bold"/>
              </a:rPr>
              <a:t>ЗОВНІШНІЙ ВИГЛЯД</a:t>
            </a:r>
          </a:p>
        </p:txBody>
      </p:sp>
      <p:sp>
        <p:nvSpPr>
          <p:cNvPr id="12" name="TextBox 12"/>
          <p:cNvSpPr txBox="1"/>
          <p:nvPr/>
        </p:nvSpPr>
        <p:spPr>
          <a:xfrm>
            <a:off x="6016556" y="2680528"/>
            <a:ext cx="6254887" cy="2385584"/>
          </a:xfrm>
          <a:prstGeom prst="rect">
            <a:avLst/>
          </a:prstGeom>
        </p:spPr>
        <p:txBody>
          <a:bodyPr lIns="0" tIns="0" rIns="0" bIns="0" rtlCol="0" anchor="t">
            <a:spAutoFit/>
          </a:bodyPr>
          <a:lstStyle/>
          <a:p>
            <a:pPr marL="0" lvl="0" indent="0" algn="ctr">
              <a:lnSpc>
                <a:spcPts val="3188"/>
              </a:lnSpc>
              <a:spcBef>
                <a:spcPct val="0"/>
              </a:spcBef>
            </a:pPr>
            <a:r>
              <a:rPr lang="en-US" sz="2310" spc="226" dirty="0">
                <a:solidFill>
                  <a:srgbClr val="231F20"/>
                </a:solidFill>
                <a:latin typeface="DM Sans"/>
              </a:rPr>
              <a:t>З </a:t>
            </a:r>
            <a:r>
              <a:rPr lang="en-US" sz="2310" spc="226" dirty="0" err="1">
                <a:solidFill>
                  <a:srgbClr val="231F20"/>
                </a:solidFill>
                <a:latin typeface="DM Sans"/>
              </a:rPr>
              <a:t>початку</a:t>
            </a:r>
            <a:r>
              <a:rPr lang="en-US" sz="2310" spc="226" dirty="0">
                <a:solidFill>
                  <a:srgbClr val="231F20"/>
                </a:solidFill>
                <a:latin typeface="DM Sans"/>
              </a:rPr>
              <a:t> </a:t>
            </a:r>
            <a:r>
              <a:rPr lang="en-US" sz="2310" spc="226" dirty="0" err="1">
                <a:solidFill>
                  <a:srgbClr val="231F20"/>
                </a:solidFill>
                <a:latin typeface="DM Sans"/>
              </a:rPr>
              <a:t>тестування</a:t>
            </a:r>
            <a:r>
              <a:rPr lang="en-US" sz="2310" spc="226" dirty="0">
                <a:solidFill>
                  <a:srgbClr val="231F20"/>
                </a:solidFill>
                <a:latin typeface="DM Sans"/>
              </a:rPr>
              <a:t> </a:t>
            </a:r>
            <a:r>
              <a:rPr lang="en-US" sz="2310" spc="226" dirty="0" err="1">
                <a:solidFill>
                  <a:srgbClr val="231F20"/>
                </a:solidFill>
                <a:latin typeface="DM Sans"/>
              </a:rPr>
              <a:t>потрібно</a:t>
            </a:r>
            <a:r>
              <a:rPr lang="en-US" sz="2310" spc="226" dirty="0">
                <a:solidFill>
                  <a:srgbClr val="231F20"/>
                </a:solidFill>
                <a:latin typeface="DM Sans"/>
              </a:rPr>
              <a:t> </a:t>
            </a:r>
            <a:r>
              <a:rPr lang="en-US" sz="2310" spc="226" dirty="0" err="1">
                <a:solidFill>
                  <a:srgbClr val="231F20"/>
                </a:solidFill>
                <a:latin typeface="DM Sans"/>
              </a:rPr>
              <a:t>преревірити</a:t>
            </a:r>
            <a:r>
              <a:rPr lang="en-US" sz="2310" spc="226" dirty="0">
                <a:solidFill>
                  <a:srgbClr val="231F20"/>
                </a:solidFill>
                <a:latin typeface="DM Sans"/>
              </a:rPr>
              <a:t> </a:t>
            </a:r>
            <a:r>
              <a:rPr lang="en-US" sz="2310" spc="226" dirty="0" err="1">
                <a:solidFill>
                  <a:srgbClr val="231F20"/>
                </a:solidFill>
                <a:latin typeface="DM Sans"/>
              </a:rPr>
              <a:t>чи</a:t>
            </a:r>
            <a:r>
              <a:rPr lang="en-US" sz="2310" spc="226" dirty="0">
                <a:solidFill>
                  <a:srgbClr val="231F20"/>
                </a:solidFill>
                <a:latin typeface="DM Sans"/>
              </a:rPr>
              <a:t> </a:t>
            </a:r>
            <a:r>
              <a:rPr lang="en-US" sz="2310" spc="226" dirty="0" err="1">
                <a:solidFill>
                  <a:srgbClr val="231F20"/>
                </a:solidFill>
                <a:latin typeface="DM Sans"/>
              </a:rPr>
              <a:t>поверхня</a:t>
            </a:r>
            <a:r>
              <a:rPr lang="en-US" sz="2310" spc="226" dirty="0">
                <a:solidFill>
                  <a:srgbClr val="231F20"/>
                </a:solidFill>
                <a:latin typeface="DM Sans"/>
              </a:rPr>
              <a:t> </a:t>
            </a:r>
            <a:r>
              <a:rPr lang="en-US" sz="2310" spc="226" dirty="0" err="1">
                <a:solidFill>
                  <a:srgbClr val="231F20"/>
                </a:solidFill>
                <a:latin typeface="DM Sans"/>
              </a:rPr>
              <a:t>духової</a:t>
            </a:r>
            <a:r>
              <a:rPr lang="en-US" sz="2310" spc="226" dirty="0">
                <a:solidFill>
                  <a:srgbClr val="231F20"/>
                </a:solidFill>
                <a:latin typeface="DM Sans"/>
              </a:rPr>
              <a:t> </a:t>
            </a:r>
            <a:r>
              <a:rPr lang="en-US" sz="2310" spc="226" dirty="0" err="1">
                <a:solidFill>
                  <a:srgbClr val="231F20"/>
                </a:solidFill>
                <a:latin typeface="DM Sans"/>
              </a:rPr>
              <a:t>печі</a:t>
            </a:r>
            <a:r>
              <a:rPr lang="en-US" sz="2310" spc="226" dirty="0">
                <a:solidFill>
                  <a:srgbClr val="231F20"/>
                </a:solidFill>
                <a:latin typeface="DM Sans"/>
              </a:rPr>
              <a:t> є </a:t>
            </a:r>
            <a:r>
              <a:rPr lang="en-US" sz="2310" spc="226" dirty="0" err="1">
                <a:solidFill>
                  <a:srgbClr val="231F20"/>
                </a:solidFill>
                <a:latin typeface="DM Sans"/>
              </a:rPr>
              <a:t>цілісна</a:t>
            </a:r>
            <a:r>
              <a:rPr lang="en-US" sz="2310" spc="226" dirty="0">
                <a:solidFill>
                  <a:srgbClr val="231F20"/>
                </a:solidFill>
                <a:latin typeface="DM Sans"/>
              </a:rPr>
              <a:t>, </a:t>
            </a:r>
            <a:r>
              <a:rPr lang="en-US" sz="2310" spc="226" dirty="0" err="1">
                <a:solidFill>
                  <a:srgbClr val="231F20"/>
                </a:solidFill>
                <a:latin typeface="DM Sans"/>
              </a:rPr>
              <a:t>без</a:t>
            </a:r>
            <a:r>
              <a:rPr lang="en-US" sz="2310" spc="226" dirty="0">
                <a:solidFill>
                  <a:srgbClr val="231F20"/>
                </a:solidFill>
                <a:latin typeface="DM Sans"/>
              </a:rPr>
              <a:t> </a:t>
            </a:r>
            <a:r>
              <a:rPr lang="en-US" sz="2310" spc="226" dirty="0" err="1">
                <a:solidFill>
                  <a:srgbClr val="231F20"/>
                </a:solidFill>
                <a:latin typeface="DM Sans"/>
              </a:rPr>
              <a:t>пошкоджень</a:t>
            </a:r>
            <a:r>
              <a:rPr lang="en-US" sz="2310" spc="226" dirty="0">
                <a:solidFill>
                  <a:srgbClr val="231F20"/>
                </a:solidFill>
                <a:latin typeface="DM Sans"/>
              </a:rPr>
              <a:t>, </a:t>
            </a:r>
            <a:r>
              <a:rPr lang="en-US" sz="2310" spc="226" dirty="0" err="1">
                <a:solidFill>
                  <a:srgbClr val="231F20"/>
                </a:solidFill>
                <a:latin typeface="DM Sans"/>
              </a:rPr>
              <a:t>подряпин</a:t>
            </a:r>
            <a:r>
              <a:rPr lang="en-US" sz="2310" spc="226" dirty="0">
                <a:solidFill>
                  <a:srgbClr val="231F20"/>
                </a:solidFill>
                <a:latin typeface="DM Sans"/>
              </a:rPr>
              <a:t> і </a:t>
            </a:r>
            <a:r>
              <a:rPr lang="en-US" sz="2310" spc="226" dirty="0" err="1">
                <a:solidFill>
                  <a:srgbClr val="231F20"/>
                </a:solidFill>
                <a:latin typeface="DM Sans"/>
              </a:rPr>
              <a:t>тріщин</a:t>
            </a:r>
            <a:r>
              <a:rPr lang="en-US" sz="2310" spc="226" dirty="0">
                <a:solidFill>
                  <a:srgbClr val="231F20"/>
                </a:solidFill>
                <a:latin typeface="DM Sans"/>
              </a:rPr>
              <a:t>. </a:t>
            </a:r>
            <a:r>
              <a:rPr lang="en-US" sz="2310" spc="226" dirty="0" err="1">
                <a:solidFill>
                  <a:srgbClr val="231F20"/>
                </a:solidFill>
                <a:latin typeface="DM Sans"/>
              </a:rPr>
              <a:t>Перевірка</a:t>
            </a:r>
            <a:r>
              <a:rPr lang="en-US" sz="2310" spc="226" dirty="0">
                <a:solidFill>
                  <a:srgbClr val="231F20"/>
                </a:solidFill>
                <a:latin typeface="DM Sans"/>
              </a:rPr>
              <a:t> </a:t>
            </a:r>
            <a:r>
              <a:rPr lang="en-US" sz="2310" spc="226" dirty="0" err="1">
                <a:solidFill>
                  <a:srgbClr val="231F20"/>
                </a:solidFill>
                <a:latin typeface="DM Sans"/>
              </a:rPr>
              <a:t>домашньої</a:t>
            </a:r>
            <a:r>
              <a:rPr lang="en-US" sz="2310" spc="226" dirty="0">
                <a:solidFill>
                  <a:srgbClr val="231F20"/>
                </a:solidFill>
                <a:latin typeface="DM Sans"/>
              </a:rPr>
              <a:t> </a:t>
            </a:r>
            <a:r>
              <a:rPr lang="en-US" sz="2310" spc="226" dirty="0" err="1">
                <a:solidFill>
                  <a:srgbClr val="231F20"/>
                </a:solidFill>
                <a:latin typeface="DM Sans"/>
              </a:rPr>
              <a:t>духової</a:t>
            </a:r>
            <a:r>
              <a:rPr lang="en-US" sz="2310" spc="226" dirty="0">
                <a:solidFill>
                  <a:srgbClr val="231F20"/>
                </a:solidFill>
                <a:latin typeface="DM Sans"/>
              </a:rPr>
              <a:t> </a:t>
            </a:r>
            <a:r>
              <a:rPr lang="en-US" sz="2310" spc="226" dirty="0" err="1">
                <a:solidFill>
                  <a:srgbClr val="231F20"/>
                </a:solidFill>
                <a:latin typeface="DM Sans"/>
              </a:rPr>
              <a:t>пречі</a:t>
            </a:r>
            <a:r>
              <a:rPr lang="en-US" sz="2310" spc="226" dirty="0">
                <a:solidFill>
                  <a:srgbClr val="231F20"/>
                </a:solidFill>
                <a:latin typeface="DM Sans"/>
              </a:rPr>
              <a:t> </a:t>
            </a:r>
            <a:r>
              <a:rPr lang="en-US" sz="2310" spc="226" dirty="0" err="1">
                <a:solidFill>
                  <a:srgbClr val="231F20"/>
                </a:solidFill>
                <a:latin typeface="DM Sans"/>
              </a:rPr>
              <a:t>на</a:t>
            </a:r>
            <a:r>
              <a:rPr lang="en-US" sz="2310" spc="226" dirty="0">
                <a:solidFill>
                  <a:srgbClr val="231F20"/>
                </a:solidFill>
                <a:latin typeface="DM Sans"/>
              </a:rPr>
              <a:t> </a:t>
            </a:r>
            <a:r>
              <a:rPr lang="en-US" sz="2310" spc="226" dirty="0" err="1">
                <a:solidFill>
                  <a:srgbClr val="231F20"/>
                </a:solidFill>
                <a:latin typeface="DM Sans"/>
              </a:rPr>
              <a:t>цьому</a:t>
            </a:r>
            <a:r>
              <a:rPr lang="en-US" sz="2310" spc="226" dirty="0">
                <a:solidFill>
                  <a:srgbClr val="231F20"/>
                </a:solidFill>
                <a:latin typeface="DM Sans"/>
              </a:rPr>
              <a:t> </a:t>
            </a:r>
            <a:r>
              <a:rPr lang="en-US" sz="2310" spc="226" dirty="0" err="1">
                <a:solidFill>
                  <a:srgbClr val="231F20"/>
                </a:solidFill>
                <a:latin typeface="DM Sans"/>
              </a:rPr>
              <a:t>етапі</a:t>
            </a:r>
            <a:r>
              <a:rPr lang="en-US" sz="2310" spc="226" dirty="0">
                <a:solidFill>
                  <a:srgbClr val="231F20"/>
                </a:solidFill>
                <a:latin typeface="DM Sans"/>
              </a:rPr>
              <a:t> </a:t>
            </a:r>
            <a:r>
              <a:rPr lang="en-US" sz="2310" spc="226" dirty="0" err="1">
                <a:solidFill>
                  <a:srgbClr val="231F20"/>
                </a:solidFill>
                <a:latin typeface="DM Sans"/>
              </a:rPr>
              <a:t>пройдена</a:t>
            </a:r>
            <a:endParaRPr lang="en-US" sz="2310" spc="226" dirty="0">
              <a:solidFill>
                <a:srgbClr val="231F20"/>
              </a:solidFill>
              <a:latin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8" name="Group 8"/>
          <p:cNvGrpSpPr/>
          <p:nvPr/>
        </p:nvGrpSpPr>
        <p:grpSpPr>
          <a:xfrm>
            <a:off x="6893475" y="3510391"/>
            <a:ext cx="9837832" cy="5372416"/>
            <a:chOff x="0" y="0"/>
            <a:chExt cx="1899845" cy="1037501"/>
          </a:xfrm>
        </p:grpSpPr>
        <p:sp>
          <p:nvSpPr>
            <p:cNvPr id="9" name="Freeform 9"/>
            <p:cNvSpPr/>
            <p:nvPr/>
          </p:nvSpPr>
          <p:spPr>
            <a:xfrm>
              <a:off x="0" y="0"/>
              <a:ext cx="1899845" cy="1037501"/>
            </a:xfrm>
            <a:custGeom>
              <a:avLst/>
              <a:gdLst/>
              <a:ahLst/>
              <a:cxnLst/>
              <a:rect l="l" t="t" r="r" b="b"/>
              <a:pathLst>
                <a:path w="1899845" h="1037501">
                  <a:moveTo>
                    <a:pt x="0" y="0"/>
                  </a:moveTo>
                  <a:lnTo>
                    <a:pt x="1899845" y="0"/>
                  </a:lnTo>
                  <a:lnTo>
                    <a:pt x="1899845" y="1037501"/>
                  </a:lnTo>
                  <a:lnTo>
                    <a:pt x="0" y="1037501"/>
                  </a:lnTo>
                  <a:close/>
                </a:path>
              </a:pathLst>
            </a:custGeom>
            <a:solidFill>
              <a:srgbClr val="000000">
                <a:alpha val="0"/>
              </a:srgbClr>
            </a:solidFill>
            <a:ln w="38100" cap="sq">
              <a:solidFill>
                <a:srgbClr val="000000"/>
              </a:solidFill>
              <a:prstDash val="solid"/>
              <a:miter/>
            </a:ln>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1" name="Freeform 11"/>
          <p:cNvSpPr/>
          <p:nvPr/>
        </p:nvSpPr>
        <p:spPr>
          <a:xfrm>
            <a:off x="503597" y="3442596"/>
            <a:ext cx="6172200" cy="6172200"/>
          </a:xfrm>
          <a:custGeom>
            <a:avLst/>
            <a:gdLst/>
            <a:ahLst/>
            <a:cxnLst/>
            <a:rect l="l" t="t" r="r" b="b"/>
            <a:pathLst>
              <a:path w="6172200" h="6172200">
                <a:moveTo>
                  <a:pt x="0" y="0"/>
                </a:moveTo>
                <a:lnTo>
                  <a:pt x="6172200" y="0"/>
                </a:lnTo>
                <a:lnTo>
                  <a:pt x="6172200" y="6172200"/>
                </a:lnTo>
                <a:lnTo>
                  <a:pt x="0" y="6172200"/>
                </a:lnTo>
                <a:lnTo>
                  <a:pt x="0" y="0"/>
                </a:lnTo>
                <a:close/>
              </a:path>
            </a:pathLst>
          </a:custGeom>
          <a:blipFill>
            <a:blip r:embed="rId5"/>
            <a:stretch>
              <a:fillRect/>
            </a:stretch>
          </a:blipFill>
        </p:spPr>
      </p:sp>
      <p:sp>
        <p:nvSpPr>
          <p:cNvPr id="12" name="TextBox 12"/>
          <p:cNvSpPr txBox="1"/>
          <p:nvPr/>
        </p:nvSpPr>
        <p:spPr>
          <a:xfrm>
            <a:off x="3690980" y="273374"/>
            <a:ext cx="10906040" cy="2750122"/>
          </a:xfrm>
          <a:prstGeom prst="rect">
            <a:avLst/>
          </a:prstGeom>
        </p:spPr>
        <p:txBody>
          <a:bodyPr lIns="0" tIns="0" rIns="0" bIns="0" rtlCol="0" anchor="t">
            <a:spAutoFit/>
          </a:bodyPr>
          <a:lstStyle/>
          <a:p>
            <a:pPr algn="ctr">
              <a:lnSpc>
                <a:spcPts val="11082"/>
              </a:lnSpc>
            </a:pPr>
            <a:r>
              <a:rPr lang="en-US" sz="8030" spc="786">
                <a:solidFill>
                  <a:srgbClr val="FFFFFF"/>
                </a:solidFill>
                <a:latin typeface="Oswald Bold"/>
              </a:rPr>
              <a:t>2. ГЕРМЕТИЧНІСТЬ І НАДІЙНІСТЬ </a:t>
            </a:r>
          </a:p>
        </p:txBody>
      </p:sp>
      <p:sp>
        <p:nvSpPr>
          <p:cNvPr id="13" name="TextBox 13"/>
          <p:cNvSpPr txBox="1"/>
          <p:nvPr/>
        </p:nvSpPr>
        <p:spPr>
          <a:xfrm>
            <a:off x="7224667" y="3767306"/>
            <a:ext cx="8900334" cy="4090963"/>
          </a:xfrm>
          <a:prstGeom prst="rect">
            <a:avLst/>
          </a:prstGeom>
        </p:spPr>
        <p:txBody>
          <a:bodyPr lIns="0" tIns="0" rIns="0" bIns="0" rtlCol="0" anchor="t">
            <a:spAutoFit/>
          </a:bodyPr>
          <a:lstStyle/>
          <a:p>
            <a:pPr marL="427768" lvl="1" indent="-213884">
              <a:lnSpc>
                <a:spcPts val="2734"/>
              </a:lnSpc>
              <a:buFont typeface="Arial"/>
              <a:buChar char="•"/>
            </a:pPr>
            <a:r>
              <a:rPr lang="en-US" sz="1981" spc="194">
                <a:solidFill>
                  <a:srgbClr val="231F20"/>
                </a:solidFill>
                <a:latin typeface="DM Sans"/>
              </a:rPr>
              <a:t>Один з ключових параметрів духової шафи - це її здатність нагрівати їжу всередині без витоків. Проведемо тест на герметичність, поставимо їжу в духовку та закриємо духовку. Потім включемо її на декілька хвилин. Якщо їжа нагрілася, а повітря ззовні ні - тест пройдено. </a:t>
            </a:r>
          </a:p>
          <a:p>
            <a:pPr marL="427768" lvl="1" indent="-213884">
              <a:lnSpc>
                <a:spcPts val="2734"/>
              </a:lnSpc>
              <a:buFont typeface="Arial"/>
              <a:buChar char="•"/>
            </a:pPr>
            <a:r>
              <a:rPr lang="en-US" sz="1981" spc="194">
                <a:solidFill>
                  <a:srgbClr val="231F20"/>
                </a:solidFill>
                <a:latin typeface="DM Sans"/>
              </a:rPr>
              <a:t>Окремо перевіримо надійність ручки, закривши її різною силою. Важливо, щоб дверка закривалася при прикладанні достатньої сили. Тест пройдено, якщо духовка закривається та не пошкоджується під час тестування.</a:t>
            </a:r>
          </a:p>
          <a:p>
            <a:pPr>
              <a:lnSpc>
                <a:spcPts val="2734"/>
              </a:lnSpc>
            </a:pPr>
            <a:endParaRPr lang="en-US" sz="1981" spc="194">
              <a:solidFill>
                <a:srgbClr val="231F20"/>
              </a:solidFill>
              <a:latin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8169367" y="-10264537"/>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720102" y="1935426"/>
            <a:ext cx="14539198" cy="1223585"/>
          </a:xfrm>
          <a:prstGeom prst="rect">
            <a:avLst/>
          </a:prstGeom>
        </p:spPr>
        <p:txBody>
          <a:bodyPr lIns="0" tIns="0" rIns="0" bIns="0" rtlCol="0" anchor="t">
            <a:spAutoFit/>
          </a:bodyPr>
          <a:lstStyle/>
          <a:p>
            <a:pPr>
              <a:lnSpc>
                <a:spcPts val="10085"/>
              </a:lnSpc>
            </a:pPr>
            <a:r>
              <a:rPr lang="en-US" sz="7308" spc="716">
                <a:solidFill>
                  <a:srgbClr val="FFFFFF"/>
                </a:solidFill>
                <a:latin typeface="Oswald Bold"/>
              </a:rPr>
              <a:t>3. ЗРУЧНІСТЬ ВИКОРИСТАННЯ</a:t>
            </a:r>
          </a:p>
        </p:txBody>
      </p:sp>
      <p:sp>
        <p:nvSpPr>
          <p:cNvPr id="4" name="Freeform 4"/>
          <p:cNvSpPr/>
          <p:nvPr/>
        </p:nvSpPr>
        <p:spPr>
          <a:xfrm>
            <a:off x="13534620" y="-3825733"/>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1510674" y="3755023"/>
            <a:ext cx="4922668" cy="4922668"/>
          </a:xfrm>
          <a:custGeom>
            <a:avLst/>
            <a:gdLst/>
            <a:ahLst/>
            <a:cxnLst/>
            <a:rect l="l" t="t" r="r" b="b"/>
            <a:pathLst>
              <a:path w="4922668" h="4922668">
                <a:moveTo>
                  <a:pt x="0" y="0"/>
                </a:moveTo>
                <a:lnTo>
                  <a:pt x="4922668" y="0"/>
                </a:lnTo>
                <a:lnTo>
                  <a:pt x="4922668" y="4922668"/>
                </a:lnTo>
                <a:lnTo>
                  <a:pt x="0" y="4922668"/>
                </a:lnTo>
                <a:lnTo>
                  <a:pt x="0" y="0"/>
                </a:lnTo>
                <a:close/>
              </a:path>
            </a:pathLst>
          </a:custGeom>
          <a:blipFill>
            <a:blip r:embed="rId4"/>
            <a:stretch>
              <a:fillRect/>
            </a:stretch>
          </a:blipFill>
        </p:spPr>
      </p:sp>
      <p:sp>
        <p:nvSpPr>
          <p:cNvPr id="6" name="TextBox 6"/>
          <p:cNvSpPr txBox="1"/>
          <p:nvPr/>
        </p:nvSpPr>
        <p:spPr>
          <a:xfrm>
            <a:off x="2196883" y="4370154"/>
            <a:ext cx="7792818" cy="4028554"/>
          </a:xfrm>
          <a:prstGeom prst="rect">
            <a:avLst/>
          </a:prstGeom>
        </p:spPr>
        <p:txBody>
          <a:bodyPr lIns="0" tIns="0" rIns="0" bIns="0" rtlCol="0" anchor="t">
            <a:spAutoFit/>
          </a:bodyPr>
          <a:lstStyle/>
          <a:p>
            <a:pPr algn="l">
              <a:lnSpc>
                <a:spcPts val="3999"/>
              </a:lnSpc>
            </a:pPr>
            <a:r>
              <a:rPr lang="en-US" sz="2898" spc="284">
                <a:solidFill>
                  <a:srgbClr val="F5FFF5"/>
                </a:solidFill>
                <a:latin typeface="DM Sans"/>
              </a:rPr>
              <a:t>Духова піч повинна бути зручною для використання. Важливо, щоб її було легко відкривати, закривати та легко змінювати режими, ставити таймер. Також перевіримо, чи зручно змінювати час на таймері. Тест пройдено, якщо духовка відповідає цим критеріям.</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2035253">
            <a:off x="15331117" y="4817487"/>
            <a:ext cx="7835077" cy="10939025"/>
          </a:xfrm>
          <a:custGeom>
            <a:avLst/>
            <a:gdLst/>
            <a:ahLst/>
            <a:cxnLst/>
            <a:rect l="l" t="t" r="r" b="b"/>
            <a:pathLst>
              <a:path w="7835077" h="10939025">
                <a:moveTo>
                  <a:pt x="0" y="0"/>
                </a:moveTo>
                <a:lnTo>
                  <a:pt x="7835077" y="0"/>
                </a:lnTo>
                <a:lnTo>
                  <a:pt x="7835077"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773825" y="2271265"/>
            <a:ext cx="6343547" cy="6268426"/>
          </a:xfrm>
          <a:custGeom>
            <a:avLst/>
            <a:gdLst/>
            <a:ahLst/>
            <a:cxnLst/>
            <a:rect l="l" t="t" r="r" b="b"/>
            <a:pathLst>
              <a:path w="6343547" h="6268426">
                <a:moveTo>
                  <a:pt x="0" y="0"/>
                </a:moveTo>
                <a:lnTo>
                  <a:pt x="6343546" y="0"/>
                </a:lnTo>
                <a:lnTo>
                  <a:pt x="6343546" y="6268426"/>
                </a:lnTo>
                <a:lnTo>
                  <a:pt x="0" y="6268426"/>
                </a:lnTo>
                <a:lnTo>
                  <a:pt x="0" y="0"/>
                </a:lnTo>
                <a:close/>
              </a:path>
            </a:pathLst>
          </a:custGeom>
          <a:blipFill>
            <a:blip r:embed="rId5"/>
            <a:stretch>
              <a:fillRect/>
            </a:stretch>
          </a:blipFill>
        </p:spPr>
      </p:sp>
      <p:sp>
        <p:nvSpPr>
          <p:cNvPr id="5" name="TextBox 5"/>
          <p:cNvSpPr txBox="1"/>
          <p:nvPr/>
        </p:nvSpPr>
        <p:spPr>
          <a:xfrm>
            <a:off x="2370798" y="359757"/>
            <a:ext cx="14539198" cy="1223585"/>
          </a:xfrm>
          <a:prstGeom prst="rect">
            <a:avLst/>
          </a:prstGeom>
        </p:spPr>
        <p:txBody>
          <a:bodyPr lIns="0" tIns="0" rIns="0" bIns="0" rtlCol="0" anchor="t">
            <a:spAutoFit/>
          </a:bodyPr>
          <a:lstStyle/>
          <a:p>
            <a:pPr>
              <a:lnSpc>
                <a:spcPts val="10085"/>
              </a:lnSpc>
            </a:pPr>
            <a:r>
              <a:rPr lang="en-US" sz="7308" spc="716">
                <a:solidFill>
                  <a:srgbClr val="000000"/>
                </a:solidFill>
                <a:latin typeface="Oswald Bold"/>
              </a:rPr>
              <a:t>4. МАТЕРІАЛ ТА БЕЗПЕКА</a:t>
            </a:r>
          </a:p>
        </p:txBody>
      </p:sp>
      <p:sp>
        <p:nvSpPr>
          <p:cNvPr id="6" name="TextBox 6"/>
          <p:cNvSpPr txBox="1"/>
          <p:nvPr/>
        </p:nvSpPr>
        <p:spPr>
          <a:xfrm>
            <a:off x="1153155" y="3146172"/>
            <a:ext cx="7787132" cy="4669919"/>
          </a:xfrm>
          <a:prstGeom prst="rect">
            <a:avLst/>
          </a:prstGeom>
        </p:spPr>
        <p:txBody>
          <a:bodyPr lIns="0" tIns="0" rIns="0" bIns="0" rtlCol="0" anchor="t">
            <a:spAutoFit/>
          </a:bodyPr>
          <a:lstStyle/>
          <a:p>
            <a:pPr marL="494517" lvl="1" indent="-247258">
              <a:lnSpc>
                <a:spcPts val="3160"/>
              </a:lnSpc>
              <a:buFont typeface="Arial"/>
              <a:buChar char="•"/>
            </a:pPr>
            <a:r>
              <a:rPr lang="en-US" sz="2290" spc="224">
                <a:solidFill>
                  <a:srgbClr val="231F20"/>
                </a:solidFill>
                <a:latin typeface="DM Sans"/>
              </a:rPr>
              <a:t>Перевіримо, з якого матеріалу виготовлена духова шафа. Важливо, щоб цей матеріал був безпечним для готування їжі, тобто не міг вплинути на смак. </a:t>
            </a:r>
          </a:p>
          <a:p>
            <a:pPr marL="494517" lvl="1" indent="-247258">
              <a:lnSpc>
                <a:spcPts val="3160"/>
              </a:lnSpc>
              <a:buFont typeface="Arial"/>
              <a:buChar char="•"/>
            </a:pPr>
            <a:r>
              <a:rPr lang="en-US" sz="2290" spc="224">
                <a:solidFill>
                  <a:srgbClr val="231F20"/>
                </a:solidFill>
                <a:latin typeface="DM Sans"/>
              </a:rPr>
              <a:t>Також слід перевірити, чи метал і скло є цілісними і не мають видимих пошкодень.</a:t>
            </a:r>
          </a:p>
          <a:p>
            <a:pPr marL="494517" lvl="1" indent="-247258">
              <a:lnSpc>
                <a:spcPts val="3160"/>
              </a:lnSpc>
              <a:buFont typeface="Arial"/>
              <a:buChar char="•"/>
            </a:pPr>
            <a:r>
              <a:rPr lang="en-US" sz="2290" spc="224">
                <a:solidFill>
                  <a:srgbClr val="231F20"/>
                </a:solidFill>
                <a:latin typeface="DM Sans"/>
              </a:rPr>
              <a:t>Слід перевірити чи є захист від перегріву та автоматичне відключення.</a:t>
            </a:r>
          </a:p>
          <a:p>
            <a:pPr marL="494517" lvl="1" indent="-247258">
              <a:lnSpc>
                <a:spcPts val="3160"/>
              </a:lnSpc>
              <a:buFont typeface="Arial"/>
              <a:buChar char="•"/>
            </a:pPr>
            <a:r>
              <a:rPr lang="en-US" sz="2290" spc="224">
                <a:solidFill>
                  <a:srgbClr val="231F20"/>
                </a:solidFill>
                <a:latin typeface="DM Sans"/>
              </a:rPr>
              <a:t>Тест пройдено, якщо духовка відповідає цим вимогам щодо безпеки, метал і скло не має дефектів.</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203215" y="7962246"/>
            <a:ext cx="4876482" cy="516424"/>
          </a:xfrm>
          <a:custGeom>
            <a:avLst/>
            <a:gdLst/>
            <a:ahLst/>
            <a:cxnLst/>
            <a:rect l="l" t="t" r="r" b="b"/>
            <a:pathLst>
              <a:path w="4876482" h="516424">
                <a:moveTo>
                  <a:pt x="0" y="0"/>
                </a:moveTo>
                <a:lnTo>
                  <a:pt x="4876483" y="0"/>
                </a:lnTo>
                <a:lnTo>
                  <a:pt x="4876483" y="516423"/>
                </a:lnTo>
                <a:lnTo>
                  <a:pt x="0" y="516423"/>
                </a:lnTo>
                <a:lnTo>
                  <a:pt x="0" y="0"/>
                </a:lnTo>
                <a:close/>
              </a:path>
            </a:pathLst>
          </a:custGeom>
          <a:blipFill>
            <a:blip r:embed="rId4"/>
            <a:stretch>
              <a:fillRect t="-86495"/>
            </a:stretch>
          </a:blipFill>
        </p:spPr>
      </p:sp>
      <p:sp>
        <p:nvSpPr>
          <p:cNvPr id="4" name="Freeform 4"/>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9144000" y="2151303"/>
            <a:ext cx="7710963" cy="7710963"/>
          </a:xfrm>
          <a:custGeom>
            <a:avLst/>
            <a:gdLst/>
            <a:ahLst/>
            <a:cxnLst/>
            <a:rect l="l" t="t" r="r" b="b"/>
            <a:pathLst>
              <a:path w="7710963" h="7710963">
                <a:moveTo>
                  <a:pt x="0" y="0"/>
                </a:moveTo>
                <a:lnTo>
                  <a:pt x="7710963" y="0"/>
                </a:lnTo>
                <a:lnTo>
                  <a:pt x="7710963" y="7710962"/>
                </a:lnTo>
                <a:lnTo>
                  <a:pt x="0" y="7710962"/>
                </a:lnTo>
                <a:lnTo>
                  <a:pt x="0" y="0"/>
                </a:lnTo>
                <a:close/>
              </a:path>
            </a:pathLst>
          </a:custGeom>
          <a:blipFill>
            <a:blip r:embed="rId5"/>
            <a:stretch>
              <a:fillRect/>
            </a:stretch>
          </a:blipFill>
        </p:spPr>
      </p:sp>
      <p:sp>
        <p:nvSpPr>
          <p:cNvPr id="6" name="TextBox 6"/>
          <p:cNvSpPr txBox="1"/>
          <p:nvPr/>
        </p:nvSpPr>
        <p:spPr>
          <a:xfrm>
            <a:off x="2191002" y="1162050"/>
            <a:ext cx="13144883" cy="1303627"/>
          </a:xfrm>
          <a:prstGeom prst="rect">
            <a:avLst/>
          </a:prstGeom>
        </p:spPr>
        <p:txBody>
          <a:bodyPr lIns="0" tIns="0" rIns="0" bIns="0" rtlCol="0" anchor="t">
            <a:spAutoFit/>
          </a:bodyPr>
          <a:lstStyle/>
          <a:p>
            <a:pPr marL="0" lvl="0" indent="0">
              <a:lnSpc>
                <a:spcPts val="9903"/>
              </a:lnSpc>
            </a:pPr>
            <a:r>
              <a:rPr lang="en-US" sz="9431" spc="924">
                <a:solidFill>
                  <a:srgbClr val="231F20"/>
                </a:solidFill>
                <a:latin typeface="Oswald Bold"/>
              </a:rPr>
              <a:t>5. РОЗМІР І ОБ'ЄМ</a:t>
            </a:r>
          </a:p>
        </p:txBody>
      </p:sp>
      <p:sp>
        <p:nvSpPr>
          <p:cNvPr id="7" name="TextBox 7"/>
          <p:cNvSpPr txBox="1"/>
          <p:nvPr/>
        </p:nvSpPr>
        <p:spPr>
          <a:xfrm>
            <a:off x="2008951" y="3756523"/>
            <a:ext cx="6162866" cy="3889222"/>
          </a:xfrm>
          <a:prstGeom prst="rect">
            <a:avLst/>
          </a:prstGeom>
        </p:spPr>
        <p:txBody>
          <a:bodyPr lIns="0" tIns="0" rIns="0" bIns="0" rtlCol="0" anchor="t">
            <a:spAutoFit/>
          </a:bodyPr>
          <a:lstStyle/>
          <a:p>
            <a:pPr marL="494517" lvl="1" indent="-247258">
              <a:lnSpc>
                <a:spcPts val="3160"/>
              </a:lnSpc>
              <a:buFont typeface="Arial"/>
              <a:buChar char="•"/>
            </a:pPr>
            <a:r>
              <a:rPr lang="en-US" sz="2290" spc="224">
                <a:solidFill>
                  <a:srgbClr val="231F20"/>
                </a:solidFill>
                <a:latin typeface="DM Sans"/>
              </a:rPr>
              <a:t>Оцінимо розмір та об'єм духової шафи. Важливо, щоб об'єм відповідав потребам покупців і легко вписувався у стандартну кухню. </a:t>
            </a:r>
          </a:p>
          <a:p>
            <a:pPr marL="494517" lvl="1" indent="-247258">
              <a:lnSpc>
                <a:spcPts val="3160"/>
              </a:lnSpc>
              <a:buFont typeface="Arial"/>
              <a:buChar char="•"/>
            </a:pPr>
            <a:r>
              <a:rPr lang="en-US" sz="2290" spc="224">
                <a:solidFill>
                  <a:srgbClr val="231F20"/>
                </a:solidFill>
                <a:latin typeface="DM Sans"/>
              </a:rPr>
              <a:t>Також слід перевірити, чи є різні об'єми духовокдля вибору. Тест вважається успішним, якщо розмір і об'єм відповідають потребам покупців.</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grpSp>
        <p:nvGrpSpPr>
          <p:cNvPr id="2" name="Group 2"/>
          <p:cNvGrpSpPr/>
          <p:nvPr/>
        </p:nvGrpSpPr>
        <p:grpSpPr>
          <a:xfrm>
            <a:off x="-2770706" y="-3368517"/>
            <a:ext cx="4959890" cy="495989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id="4" name="TextBox 4"/>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grpSp>
        <p:nvGrpSpPr>
          <p:cNvPr id="5" name="Group 5"/>
          <p:cNvGrpSpPr/>
          <p:nvPr/>
        </p:nvGrpSpPr>
        <p:grpSpPr>
          <a:xfrm>
            <a:off x="9144000" y="1278539"/>
            <a:ext cx="13188954" cy="13188954"/>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id="7" name="TextBox 7"/>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8" name="Freeform 8"/>
          <p:cNvSpPr/>
          <p:nvPr/>
        </p:nvSpPr>
        <p:spPr>
          <a:xfrm>
            <a:off x="-6639105" y="-5979128"/>
            <a:ext cx="12110389" cy="12426705"/>
          </a:xfrm>
          <a:custGeom>
            <a:avLst/>
            <a:gdLst/>
            <a:ahLst/>
            <a:cxnLst/>
            <a:rect l="l" t="t" r="r" b="b"/>
            <a:pathLst>
              <a:path w="12110389" h="12426705">
                <a:moveTo>
                  <a:pt x="0" y="0"/>
                </a:moveTo>
                <a:lnTo>
                  <a:pt x="12110389" y="0"/>
                </a:lnTo>
                <a:lnTo>
                  <a:pt x="12110389" y="12426706"/>
                </a:lnTo>
                <a:lnTo>
                  <a:pt x="0" y="1242670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rot="-3986589">
            <a:off x="5084777" y="6259532"/>
            <a:ext cx="9894000" cy="10152425"/>
          </a:xfrm>
          <a:custGeom>
            <a:avLst/>
            <a:gdLst/>
            <a:ahLst/>
            <a:cxnLst/>
            <a:rect l="l" t="t" r="r" b="b"/>
            <a:pathLst>
              <a:path w="9894000" h="10152425">
                <a:moveTo>
                  <a:pt x="0" y="0"/>
                </a:moveTo>
                <a:lnTo>
                  <a:pt x="9894000" y="0"/>
                </a:lnTo>
                <a:lnTo>
                  <a:pt x="9894000" y="10152425"/>
                </a:lnTo>
                <a:lnTo>
                  <a:pt x="0" y="101524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1097868" y="3854154"/>
            <a:ext cx="6012511" cy="4965798"/>
          </a:xfrm>
          <a:custGeom>
            <a:avLst/>
            <a:gdLst/>
            <a:ahLst/>
            <a:cxnLst/>
            <a:rect l="l" t="t" r="r" b="b"/>
            <a:pathLst>
              <a:path w="6012511" h="4965798">
                <a:moveTo>
                  <a:pt x="0" y="0"/>
                </a:moveTo>
                <a:lnTo>
                  <a:pt x="6012511" y="0"/>
                </a:lnTo>
                <a:lnTo>
                  <a:pt x="6012511" y="4965798"/>
                </a:lnTo>
                <a:lnTo>
                  <a:pt x="0" y="4965798"/>
                </a:lnTo>
                <a:lnTo>
                  <a:pt x="0" y="0"/>
                </a:lnTo>
                <a:close/>
              </a:path>
            </a:pathLst>
          </a:custGeom>
          <a:blipFill>
            <a:blip r:embed="rId4"/>
            <a:stretch>
              <a:fillRect/>
            </a:stretch>
          </a:blipFill>
        </p:spPr>
      </p:sp>
      <p:sp>
        <p:nvSpPr>
          <p:cNvPr id="11" name="TextBox 11"/>
          <p:cNvSpPr txBox="1"/>
          <p:nvPr/>
        </p:nvSpPr>
        <p:spPr>
          <a:xfrm>
            <a:off x="2859824" y="406981"/>
            <a:ext cx="13018374" cy="1396186"/>
          </a:xfrm>
          <a:prstGeom prst="rect">
            <a:avLst/>
          </a:prstGeom>
        </p:spPr>
        <p:txBody>
          <a:bodyPr lIns="0" tIns="0" rIns="0" bIns="0" rtlCol="0" anchor="t">
            <a:spAutoFit/>
          </a:bodyPr>
          <a:lstStyle/>
          <a:p>
            <a:pPr>
              <a:lnSpc>
                <a:spcPts val="11349"/>
              </a:lnSpc>
            </a:pPr>
            <a:r>
              <a:rPr lang="en-US" sz="8224" spc="806">
                <a:solidFill>
                  <a:srgbClr val="FFFFFF"/>
                </a:solidFill>
                <a:latin typeface="Oswald Bold"/>
              </a:rPr>
              <a:t>6. ТЕРМОСТАТ</a:t>
            </a:r>
          </a:p>
        </p:txBody>
      </p:sp>
      <p:sp>
        <p:nvSpPr>
          <p:cNvPr id="12" name="TextBox 12"/>
          <p:cNvSpPr txBox="1"/>
          <p:nvPr/>
        </p:nvSpPr>
        <p:spPr>
          <a:xfrm>
            <a:off x="2737568" y="3806529"/>
            <a:ext cx="5741759" cy="5032372"/>
          </a:xfrm>
          <a:prstGeom prst="rect">
            <a:avLst/>
          </a:prstGeom>
        </p:spPr>
        <p:txBody>
          <a:bodyPr lIns="0" tIns="0" rIns="0" bIns="0" rtlCol="0" anchor="t">
            <a:spAutoFit/>
          </a:bodyPr>
          <a:lstStyle/>
          <a:p>
            <a:pPr algn="l">
              <a:lnSpc>
                <a:spcPts val="3992"/>
              </a:lnSpc>
            </a:pPr>
            <a:r>
              <a:rPr lang="en-US" sz="2893" spc="283">
                <a:solidFill>
                  <a:srgbClr val="F5FFF5"/>
                </a:solidFill>
                <a:latin typeface="DM Sans"/>
              </a:rPr>
              <a:t>Потрібно порівняти встановлену температуру на панелі керування з виміряною температурою всередині духовки за допомогою термометра. Вона повинна бути близькою до заданої. Якщо це так - тестування успішне.</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887923">
            <a:off x="-2683214" y="7543802"/>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887923">
            <a:off x="12076940" y="-3354783"/>
            <a:ext cx="7032580" cy="7216267"/>
          </a:xfrm>
          <a:custGeom>
            <a:avLst/>
            <a:gdLst/>
            <a:ahLst/>
            <a:cxnLst/>
            <a:rect l="l" t="t" r="r" b="b"/>
            <a:pathLst>
              <a:path w="7032580" h="7216267">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16333169" y="8069439"/>
            <a:ext cx="2094695" cy="2377721"/>
            <a:chOff x="0" y="0"/>
            <a:chExt cx="551689" cy="626231"/>
          </a:xfrm>
        </p:grpSpPr>
        <p:sp>
          <p:nvSpPr>
            <p:cNvPr id="5" name="Freeform 5"/>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sp>
        <p:sp>
          <p:nvSpPr>
            <p:cNvPr id="6" name="TextBox 6"/>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grpSp>
        <p:nvGrpSpPr>
          <p:cNvPr id="7" name="Group 7"/>
          <p:cNvGrpSpPr/>
          <p:nvPr/>
        </p:nvGrpSpPr>
        <p:grpSpPr>
          <a:xfrm>
            <a:off x="-224419" y="-1349021"/>
            <a:ext cx="2094695" cy="2377721"/>
            <a:chOff x="0" y="0"/>
            <a:chExt cx="551689" cy="626231"/>
          </a:xfrm>
        </p:grpSpPr>
        <p:sp>
          <p:nvSpPr>
            <p:cNvPr id="8" name="Freeform 8"/>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sp>
        <p:sp>
          <p:nvSpPr>
            <p:cNvPr id="9" name="TextBox 9"/>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0" name="Freeform 10"/>
          <p:cNvSpPr/>
          <p:nvPr/>
        </p:nvSpPr>
        <p:spPr>
          <a:xfrm>
            <a:off x="10312669" y="2840630"/>
            <a:ext cx="4922668" cy="4922668"/>
          </a:xfrm>
          <a:custGeom>
            <a:avLst/>
            <a:gdLst/>
            <a:ahLst/>
            <a:cxnLst/>
            <a:rect l="l" t="t" r="r" b="b"/>
            <a:pathLst>
              <a:path w="4922668" h="4922668">
                <a:moveTo>
                  <a:pt x="0" y="0"/>
                </a:moveTo>
                <a:lnTo>
                  <a:pt x="4922668" y="0"/>
                </a:lnTo>
                <a:lnTo>
                  <a:pt x="4922668" y="4922668"/>
                </a:lnTo>
                <a:lnTo>
                  <a:pt x="0" y="4922668"/>
                </a:lnTo>
                <a:lnTo>
                  <a:pt x="0" y="0"/>
                </a:lnTo>
                <a:close/>
              </a:path>
            </a:pathLst>
          </a:custGeom>
          <a:blipFill>
            <a:blip r:embed="rId4"/>
            <a:stretch>
              <a:fillRect/>
            </a:stretch>
          </a:blipFill>
        </p:spPr>
      </p:sp>
      <p:sp>
        <p:nvSpPr>
          <p:cNvPr id="11" name="TextBox 11"/>
          <p:cNvSpPr txBox="1"/>
          <p:nvPr/>
        </p:nvSpPr>
        <p:spPr>
          <a:xfrm>
            <a:off x="2361367" y="122624"/>
            <a:ext cx="15019150" cy="3241963"/>
          </a:xfrm>
          <a:prstGeom prst="rect">
            <a:avLst/>
          </a:prstGeom>
        </p:spPr>
        <p:txBody>
          <a:bodyPr lIns="0" tIns="0" rIns="0" bIns="0" rtlCol="0" anchor="t">
            <a:spAutoFit/>
          </a:bodyPr>
          <a:lstStyle/>
          <a:p>
            <a:pPr marL="0" lvl="0" indent="0">
              <a:lnSpc>
                <a:spcPts val="13015"/>
              </a:lnSpc>
              <a:spcBef>
                <a:spcPct val="0"/>
              </a:spcBef>
            </a:pPr>
            <a:r>
              <a:rPr lang="en-US" sz="9431" spc="924">
                <a:solidFill>
                  <a:srgbClr val="231F20"/>
                </a:solidFill>
                <a:latin typeface="Oswald Bold"/>
              </a:rPr>
              <a:t>7. РІВНОМІРНІСТЬ ОБІГРІВУ</a:t>
            </a:r>
          </a:p>
        </p:txBody>
      </p:sp>
      <p:sp>
        <p:nvSpPr>
          <p:cNvPr id="12" name="TextBox 12"/>
          <p:cNvSpPr txBox="1"/>
          <p:nvPr/>
        </p:nvSpPr>
        <p:spPr>
          <a:xfrm>
            <a:off x="2361367" y="3861314"/>
            <a:ext cx="6162866" cy="3108526"/>
          </a:xfrm>
          <a:prstGeom prst="rect">
            <a:avLst/>
          </a:prstGeom>
        </p:spPr>
        <p:txBody>
          <a:bodyPr lIns="0" tIns="0" rIns="0" bIns="0" rtlCol="0" anchor="t">
            <a:spAutoFit/>
          </a:bodyPr>
          <a:lstStyle/>
          <a:p>
            <a:pPr>
              <a:lnSpc>
                <a:spcPts val="3160"/>
              </a:lnSpc>
            </a:pPr>
            <a:r>
              <a:rPr lang="en-US" sz="2290" spc="224">
                <a:solidFill>
                  <a:srgbClr val="231F20"/>
                </a:solidFill>
                <a:latin typeface="DM Sans"/>
              </a:rPr>
              <a:t>Потрібно поставити всередину духовки кілька одинакових за розміром кусків страви (наприклад, картопля або кусочки хліба) і переконатися, що вони рівномірно нагріваються. Якщо їжда рівномірна прогріта - тестування успішне</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583</Words>
  <Application>Microsoft Office PowerPoint</Application>
  <PresentationFormat>Произвольный</PresentationFormat>
  <Paragraphs>36</Paragraphs>
  <Slides>13</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13</vt:i4>
      </vt:variant>
    </vt:vector>
  </HeadingPairs>
  <TitlesOfParts>
    <vt:vector size="21" baseType="lpstr">
      <vt:lpstr>Calibri</vt:lpstr>
      <vt:lpstr>Oswald Bold</vt:lpstr>
      <vt:lpstr>DM Sans</vt:lpstr>
      <vt:lpstr>PT Serif Bold</vt:lpstr>
      <vt:lpstr>Arial</vt:lpstr>
      <vt:lpstr>Montserrat Light</vt:lpstr>
      <vt:lpstr>DM Sans Italics</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Тестування</dc:title>
  <cp:lastModifiedBy>Анастасія Балан</cp:lastModifiedBy>
  <cp:revision>2</cp:revision>
  <dcterms:created xsi:type="dcterms:W3CDTF">2006-08-16T00:00:00Z</dcterms:created>
  <dcterms:modified xsi:type="dcterms:W3CDTF">2023-09-25T10:29:13Z</dcterms:modified>
  <dc:identifier>DAFvXufkItI</dc:identifier>
</cp:coreProperties>
</file>