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PT Serif" charset="1" panose="020A0603040505020204"/>
      <p:regular r:id="rId12"/>
    </p:embeddedFont>
    <p:embeddedFont>
      <p:font typeface="PT Serif Bold" charset="1" panose="020A0703040505020204"/>
      <p:regular r:id="rId13"/>
    </p:embeddedFont>
    <p:embeddedFont>
      <p:font typeface="PT Serif Italics" charset="1" panose="020A0603040505090204"/>
      <p:regular r:id="rId14"/>
    </p:embeddedFont>
    <p:embeddedFont>
      <p:font typeface="PT Serif Bold Italics" charset="1" panose="020A0703040505090204"/>
      <p:regular r:id="rId15"/>
    </p:embeddedFont>
    <p:embeddedFont>
      <p:font typeface="Montserrat Light" charset="1" panose="00000400000000000000"/>
      <p:regular r:id="rId16"/>
    </p:embeddedFont>
    <p:embeddedFont>
      <p:font typeface="Montserrat Light Bold" charset="1" panose="00000800000000000000"/>
      <p:regular r:id="rId17"/>
    </p:embeddedFont>
    <p:embeddedFont>
      <p:font typeface="Montserrat Light Italics" charset="1" panose="00000400000000000000"/>
      <p:regular r:id="rId18"/>
    </p:embeddedFont>
    <p:embeddedFont>
      <p:font typeface="Montserrat Light Bold Italics" charset="1" panose="00000800000000000000"/>
      <p:regular r:id="rId19"/>
    </p:embeddedFont>
    <p:embeddedFont>
      <p:font typeface="DM Sans" charset="1" panose="00000000000000000000"/>
      <p:regular r:id="rId20"/>
    </p:embeddedFont>
    <p:embeddedFont>
      <p:font typeface="DM Sans Bold" charset="1" panose="00000000000000000000"/>
      <p:regular r:id="rId21"/>
    </p:embeddedFont>
    <p:embeddedFont>
      <p:font typeface="DM Sans Italics" charset="1" panose="00000000000000000000"/>
      <p:regular r:id="rId22"/>
    </p:embeddedFont>
    <p:embeddedFont>
      <p:font typeface="DM Sans Bold Italics" charset="1" panose="00000000000000000000"/>
      <p:regular r:id="rId23"/>
    </p:embeddedFont>
    <p:embeddedFont>
      <p:font typeface="Open Sauce" charset="1" panose="00000500000000000000"/>
      <p:regular r:id="rId24"/>
    </p:embeddedFont>
    <p:embeddedFont>
      <p:font typeface="Open Sauce Bold" charset="1" panose="00000800000000000000"/>
      <p:regular r:id="rId25"/>
    </p:embeddedFont>
    <p:embeddedFont>
      <p:font typeface="Open Sauce Italics" charset="1" panose="00000500000000000000"/>
      <p:regular r:id="rId26"/>
    </p:embeddedFont>
    <p:embeddedFont>
      <p:font typeface="Open Sauce Bold Italics" charset="1" panose="00000800000000000000"/>
      <p:regular r:id="rId27"/>
    </p:embeddedFont>
    <p:embeddedFont>
      <p:font typeface="Open Sauce Light" charset="1" panose="00000400000000000000"/>
      <p:regular r:id="rId28"/>
    </p:embeddedFont>
    <p:embeddedFont>
      <p:font typeface="Open Sauce Light Italics" charset="1" panose="00000400000000000000"/>
      <p:regular r:id="rId29"/>
    </p:embeddedFont>
    <p:embeddedFont>
      <p:font typeface="Open Sauce Medium" charset="1" panose="00000600000000000000"/>
      <p:regular r:id="rId30"/>
    </p:embeddedFont>
    <p:embeddedFont>
      <p:font typeface="Open Sauce Medium Italics" charset="1" panose="00000600000000000000"/>
      <p:regular r:id="rId31"/>
    </p:embeddedFont>
    <p:embeddedFont>
      <p:font typeface="Open Sauce Semi-Bold" charset="1" panose="00000700000000000000"/>
      <p:regular r:id="rId32"/>
    </p:embeddedFont>
    <p:embeddedFont>
      <p:font typeface="Open Sauce Semi-Bold Italics" charset="1" panose="00000700000000000000"/>
      <p:regular r:id="rId33"/>
    </p:embeddedFont>
    <p:embeddedFont>
      <p:font typeface="Open Sauce Heavy" charset="1" panose="00000A00000000000000"/>
      <p:regular r:id="rId34"/>
    </p:embeddedFont>
    <p:embeddedFont>
      <p:font typeface="Open Sauce Heavy Italics" charset="1" panose="00000A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4.pn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7.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13" Target="../media/image16.jpeg" Type="http://schemas.openxmlformats.org/officeDocument/2006/relationships/image"/><Relationship Id="rId14" Target="../media/image17.jpe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1.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4.png" Type="http://schemas.openxmlformats.org/officeDocument/2006/relationships/image"/><Relationship Id="rId5" Target="../media/image27.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8.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962525"/>
            <a:ext cx="9815307" cy="1646540"/>
          </a:xfrm>
          <a:prstGeom prst="rect">
            <a:avLst/>
          </a:prstGeom>
        </p:spPr>
        <p:txBody>
          <a:bodyPr anchor="t" rtlCol="false" tIns="0" lIns="0" bIns="0" rIns="0">
            <a:spAutoFit/>
          </a:bodyPr>
          <a:lstStyle/>
          <a:p>
            <a:pPr algn="ctr">
              <a:lnSpc>
                <a:spcPts val="13302"/>
              </a:lnSpc>
            </a:pPr>
            <a:r>
              <a:rPr lang="en-US" sz="9639" spc="944">
                <a:solidFill>
                  <a:srgbClr val="231F20"/>
                </a:solidFill>
                <a:latin typeface="Oswald Bold"/>
              </a:rPr>
              <a:t>ДУХОВОЇ ШАФИ</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ТЕСТУВАННЯ</a:t>
            </a:r>
          </a:p>
        </p:txBody>
      </p:sp>
      <p:sp>
        <p:nvSpPr>
          <p:cNvPr name="TextBox 10" id="10"/>
          <p:cNvSpPr txBox="true"/>
          <p:nvPr/>
        </p:nvSpPr>
        <p:spPr>
          <a:xfrm rot="0">
            <a:off x="12572753" y="7664848"/>
            <a:ext cx="3656409" cy="1835149"/>
          </a:xfrm>
          <a:prstGeom prst="rect">
            <a:avLst/>
          </a:prstGeom>
        </p:spPr>
        <p:txBody>
          <a:bodyPr anchor="t" rtlCol="false" tIns="0" lIns="0" bIns="0" rIns="0">
            <a:spAutoFit/>
          </a:bodyPr>
          <a:lstStyle/>
          <a:p>
            <a:pPr>
              <a:lnSpc>
                <a:spcPts val="4900"/>
              </a:lnSpc>
            </a:pPr>
            <a:r>
              <a:rPr lang="en-US" sz="3500">
                <a:solidFill>
                  <a:srgbClr val="231F20"/>
                </a:solidFill>
                <a:latin typeface="PT Serif Bold"/>
              </a:rPr>
              <a:t>Виконала:</a:t>
            </a:r>
          </a:p>
          <a:p>
            <a:pPr>
              <a:lnSpc>
                <a:spcPts val="4900"/>
              </a:lnSpc>
            </a:pPr>
            <a:r>
              <a:rPr lang="en-US" sz="3500">
                <a:solidFill>
                  <a:srgbClr val="231F20"/>
                </a:solidFill>
                <a:latin typeface="PT Serif Bold"/>
              </a:rPr>
              <a:t>ст. гр. ІП-20-2</a:t>
            </a:r>
          </a:p>
          <a:p>
            <a:pPr>
              <a:lnSpc>
                <a:spcPts val="4900"/>
              </a:lnSpc>
            </a:pPr>
            <a:r>
              <a:rPr lang="en-US" sz="3500">
                <a:solidFill>
                  <a:srgbClr val="231F20"/>
                </a:solidFill>
                <a:latin typeface="PT Serif Bold"/>
              </a:rPr>
              <a:t>Бадан Анастасія</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9070732" y="7742714"/>
            <a:ext cx="2932415" cy="847111"/>
            <a:chOff x="0" y="0"/>
            <a:chExt cx="1075555" cy="310705"/>
          </a:xfrm>
        </p:grpSpPr>
        <p:sp>
          <p:nvSpPr>
            <p:cNvPr name="Freeform 5" id="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887923">
            <a:off x="-5552903"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899487" y="3642704"/>
            <a:ext cx="8477413" cy="4603706"/>
          </a:xfrm>
          <a:custGeom>
            <a:avLst/>
            <a:gdLst/>
            <a:ahLst/>
            <a:cxnLst/>
            <a:rect r="r" b="b" t="t" l="l"/>
            <a:pathLst>
              <a:path h="4603706" w="8477413">
                <a:moveTo>
                  <a:pt x="0" y="0"/>
                </a:moveTo>
                <a:lnTo>
                  <a:pt x="8477413" y="0"/>
                </a:lnTo>
                <a:lnTo>
                  <a:pt x="8477413" y="4603706"/>
                </a:lnTo>
                <a:lnTo>
                  <a:pt x="0" y="4603706"/>
                </a:lnTo>
                <a:lnTo>
                  <a:pt x="0" y="0"/>
                </a:lnTo>
                <a:close/>
              </a:path>
            </a:pathLst>
          </a:custGeom>
          <a:blipFill>
            <a:blip r:embed="rId5"/>
            <a:stretch>
              <a:fillRect l="0" t="0" r="0" b="0"/>
            </a:stretch>
          </a:blipFill>
        </p:spPr>
      </p:sp>
      <p:sp>
        <p:nvSpPr>
          <p:cNvPr name="TextBox 9" id="9"/>
          <p:cNvSpPr txBox="true"/>
          <p:nvPr/>
        </p:nvSpPr>
        <p:spPr>
          <a:xfrm rot="0">
            <a:off x="1538888" y="1195362"/>
            <a:ext cx="10999921"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9. ВЕНТИЛЯЦІЯ</a:t>
            </a:r>
          </a:p>
        </p:txBody>
      </p:sp>
      <p:sp>
        <p:nvSpPr>
          <p:cNvPr name="TextBox 10" id="10"/>
          <p:cNvSpPr txBox="true"/>
          <p:nvPr/>
        </p:nvSpPr>
        <p:spPr>
          <a:xfrm rot="0">
            <a:off x="2349033" y="3604604"/>
            <a:ext cx="6179407" cy="1506568"/>
          </a:xfrm>
          <a:prstGeom prst="rect">
            <a:avLst/>
          </a:prstGeom>
        </p:spPr>
        <p:txBody>
          <a:bodyPr anchor="t" rtlCol="false" tIns="0" lIns="0" bIns="0" rIns="0">
            <a:spAutoFit/>
          </a:bodyPr>
          <a:lstStyle/>
          <a:p>
            <a:pPr>
              <a:lnSpc>
                <a:spcPts val="3060"/>
              </a:lnSpc>
            </a:pPr>
            <a:r>
              <a:rPr lang="en-US" sz="2186">
                <a:solidFill>
                  <a:srgbClr val="100F0D"/>
                </a:solidFill>
                <a:latin typeface="Montserrat Light"/>
              </a:rPr>
              <a:t>Потрібно переконатися, що вентиляційні отвори духовки працюють і не забиті, щоб забезпечити нормальну циркуляцію повітря.</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8563658" y="4016965"/>
            <a:ext cx="1160684" cy="1393835"/>
          </a:xfrm>
          <a:custGeom>
            <a:avLst/>
            <a:gdLst/>
            <a:ahLst/>
            <a:cxnLst/>
            <a:rect r="r" b="b" t="t" l="l"/>
            <a:pathLst>
              <a:path h="1393835" w="1160684">
                <a:moveTo>
                  <a:pt x="0" y="0"/>
                </a:moveTo>
                <a:lnTo>
                  <a:pt x="1160684" y="0"/>
                </a:lnTo>
                <a:lnTo>
                  <a:pt x="1160684" y="1393835"/>
                </a:lnTo>
                <a:lnTo>
                  <a:pt x="0" y="13938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66468" y="3389316"/>
            <a:ext cx="6110279" cy="4042968"/>
          </a:xfrm>
          <a:custGeom>
            <a:avLst/>
            <a:gdLst/>
            <a:ahLst/>
            <a:cxnLst/>
            <a:rect r="r" b="b" t="t" l="l"/>
            <a:pathLst>
              <a:path h="4042968" w="6110279">
                <a:moveTo>
                  <a:pt x="0" y="0"/>
                </a:moveTo>
                <a:lnTo>
                  <a:pt x="6110280" y="0"/>
                </a:lnTo>
                <a:lnTo>
                  <a:pt x="6110280" y="4042968"/>
                </a:lnTo>
                <a:lnTo>
                  <a:pt x="0" y="4042968"/>
                </a:lnTo>
                <a:lnTo>
                  <a:pt x="0" y="0"/>
                </a:lnTo>
                <a:close/>
              </a:path>
            </a:pathLst>
          </a:custGeom>
          <a:blipFill>
            <a:blip r:embed="rId8"/>
            <a:stretch>
              <a:fillRect l="0" t="0" r="0" b="0"/>
            </a:stretch>
          </a:blipFill>
        </p:spPr>
      </p:sp>
      <p:sp>
        <p:nvSpPr>
          <p:cNvPr name="TextBox 7" id="7"/>
          <p:cNvSpPr txBox="true"/>
          <p:nvPr/>
        </p:nvSpPr>
        <p:spPr>
          <a:xfrm rot="0">
            <a:off x="2335030" y="372649"/>
            <a:ext cx="13617940" cy="2456330"/>
          </a:xfrm>
          <a:prstGeom prst="rect">
            <a:avLst/>
          </a:prstGeom>
        </p:spPr>
        <p:txBody>
          <a:bodyPr anchor="t" rtlCol="false" tIns="0" lIns="0" bIns="0" rIns="0">
            <a:spAutoFit/>
          </a:bodyPr>
          <a:lstStyle/>
          <a:p>
            <a:pPr algn="ctr" marL="0" indent="0" lvl="0">
              <a:lnSpc>
                <a:spcPts val="9842"/>
              </a:lnSpc>
              <a:spcBef>
                <a:spcPct val="0"/>
              </a:spcBef>
            </a:pPr>
            <a:r>
              <a:rPr lang="en-US" sz="7132" spc="698">
                <a:solidFill>
                  <a:srgbClr val="231F20"/>
                </a:solidFill>
                <a:latin typeface="Oswald Bold"/>
              </a:rPr>
              <a:t>10. ВАРТІСТЬ ТА ДОСТУПНІСТЬ</a:t>
            </a:r>
          </a:p>
        </p:txBody>
      </p:sp>
      <p:sp>
        <p:nvSpPr>
          <p:cNvPr name="TextBox 8" id="8"/>
          <p:cNvSpPr txBox="true"/>
          <p:nvPr/>
        </p:nvSpPr>
        <p:spPr>
          <a:xfrm rot="0">
            <a:off x="7569643" y="3697845"/>
            <a:ext cx="7681881" cy="2518270"/>
          </a:xfrm>
          <a:prstGeom prst="rect">
            <a:avLst/>
          </a:prstGeom>
        </p:spPr>
        <p:txBody>
          <a:bodyPr anchor="t" rtlCol="false" tIns="0" lIns="0" bIns="0" rIns="0">
            <a:spAutoFit/>
          </a:bodyPr>
          <a:lstStyle/>
          <a:p>
            <a:pPr>
              <a:lnSpc>
                <a:spcPts val="2929"/>
              </a:lnSpc>
            </a:pPr>
            <a:r>
              <a:rPr lang="en-US" sz="2122" spc="208">
                <a:solidFill>
                  <a:srgbClr val="000000"/>
                </a:solidFill>
                <a:latin typeface="DM Sans"/>
              </a:rPr>
              <a:t>Духовки мають бути доступними для широкого кола споживачів та не повинні бути занадто дорогими, але в той же час і якісними. </a:t>
            </a:r>
          </a:p>
          <a:p>
            <a:pPr>
              <a:lnSpc>
                <a:spcPts val="2929"/>
              </a:lnSpc>
            </a:pPr>
          </a:p>
          <a:p>
            <a:pPr>
              <a:lnSpc>
                <a:spcPts val="2929"/>
              </a:lnSpc>
            </a:pPr>
            <a:r>
              <a:rPr lang="en-US" sz="2122" spc="208">
                <a:solidFill>
                  <a:srgbClr val="000000"/>
                </a:solidFill>
                <a:latin typeface="DM Sans"/>
              </a:rPr>
              <a:t>Я</a:t>
            </a:r>
            <a:r>
              <a:rPr lang="en-US" sz="2122" spc="208">
                <a:solidFill>
                  <a:srgbClr val="000000"/>
                </a:solidFill>
                <a:latin typeface="DM Sans"/>
              </a:rPr>
              <a:t>кщо духовки є доступними для більшості споживачів - тестування успішне</a:t>
            </a:r>
          </a:p>
          <a:p>
            <a:pPr>
              <a:lnSpc>
                <a:spcPts val="237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80377">
            <a:off x="11467478" y="4712559"/>
            <a:ext cx="12102934" cy="12419055"/>
          </a:xfrm>
          <a:custGeom>
            <a:avLst/>
            <a:gdLst/>
            <a:ahLst/>
            <a:cxnLst/>
            <a:rect r="r" b="b" t="t" l="l"/>
            <a:pathLst>
              <a:path h="12419055" w="12102934">
                <a:moveTo>
                  <a:pt x="0" y="0"/>
                </a:moveTo>
                <a:lnTo>
                  <a:pt x="12102934" y="0"/>
                </a:lnTo>
                <a:lnTo>
                  <a:pt x="12102934" y="12419056"/>
                </a:lnTo>
                <a:lnTo>
                  <a:pt x="0" y="12419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476244" y="4030059"/>
            <a:ext cx="6671706" cy="3752835"/>
          </a:xfrm>
          <a:custGeom>
            <a:avLst/>
            <a:gdLst/>
            <a:ahLst/>
            <a:cxnLst/>
            <a:rect r="r" b="b" t="t" l="l"/>
            <a:pathLst>
              <a:path h="3752835" w="6671706">
                <a:moveTo>
                  <a:pt x="0" y="0"/>
                </a:moveTo>
                <a:lnTo>
                  <a:pt x="6671707" y="0"/>
                </a:lnTo>
                <a:lnTo>
                  <a:pt x="6671707" y="3752835"/>
                </a:lnTo>
                <a:lnTo>
                  <a:pt x="0" y="3752835"/>
                </a:lnTo>
                <a:lnTo>
                  <a:pt x="0" y="0"/>
                </a:lnTo>
                <a:close/>
              </a:path>
            </a:pathLst>
          </a:custGeom>
          <a:blipFill>
            <a:blip r:embed="rId4"/>
            <a:stretch>
              <a:fillRect l="0" t="0" r="0" b="0"/>
            </a:stretch>
          </a:blipFill>
        </p:spPr>
      </p:sp>
      <p:sp>
        <p:nvSpPr>
          <p:cNvPr name="TextBox 5" id="5"/>
          <p:cNvSpPr txBox="true"/>
          <p:nvPr/>
        </p:nvSpPr>
        <p:spPr>
          <a:xfrm rot="0">
            <a:off x="2335435" y="213702"/>
            <a:ext cx="13617940" cy="3241963"/>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11. ВИРОБНИК ТА МАРКУВАННЯ</a:t>
            </a:r>
          </a:p>
        </p:txBody>
      </p:sp>
      <p:sp>
        <p:nvSpPr>
          <p:cNvPr name="TextBox 6" id="6"/>
          <p:cNvSpPr txBox="true"/>
          <p:nvPr/>
        </p:nvSpPr>
        <p:spPr>
          <a:xfrm rot="0">
            <a:off x="775702" y="4157874"/>
            <a:ext cx="8025473" cy="3989704"/>
          </a:xfrm>
          <a:prstGeom prst="rect">
            <a:avLst/>
          </a:prstGeom>
        </p:spPr>
        <p:txBody>
          <a:bodyPr anchor="t" rtlCol="false" tIns="0" lIns="0" bIns="0" rIns="0">
            <a:spAutoFit/>
          </a:bodyPr>
          <a:lstStyle/>
          <a:p>
            <a:pPr>
              <a:lnSpc>
                <a:spcPts val="3220"/>
              </a:lnSpc>
            </a:pPr>
            <a:r>
              <a:rPr lang="en-US" sz="2300">
                <a:solidFill>
                  <a:srgbClr val="231F20"/>
                </a:solidFill>
                <a:latin typeface="DM Sans"/>
              </a:rPr>
              <a:t>Потрібно перевірити, чи на поверхні присутні відомості про виробника та відповідні маркування. Інформація про виробника та маркування повинні бути чітко вказані на інструкції по експлуатанню духової шафи, щоб споживачі могли легко ідентифікувати походження та якість продукту. Також важливо перевірити, чи ці дані відповідають всім вимогам законодавства. Тест пройдено, якщо інформація про виробника та маркування є чіткою та правильною.</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86644" y="2596928"/>
            <a:ext cx="6624595" cy="5275997"/>
          </a:xfrm>
          <a:prstGeom prst="rect">
            <a:avLst/>
          </a:prstGeom>
        </p:spPr>
        <p:txBody>
          <a:bodyPr anchor="t" rtlCol="false" tIns="0" lIns="0" bIns="0" rIns="0">
            <a:spAutoFit/>
          </a:bodyPr>
          <a:lstStyle/>
          <a:p>
            <a:pPr marL="0" indent="0" lvl="0">
              <a:lnSpc>
                <a:spcPts val="3842"/>
              </a:lnSpc>
              <a:spcBef>
                <a:spcPct val="0"/>
              </a:spcBef>
            </a:pPr>
            <a:r>
              <a:rPr lang="en-US" sz="2744">
                <a:solidFill>
                  <a:srgbClr val="000000"/>
                </a:solidFill>
                <a:latin typeface="DM Sans Italics"/>
              </a:rPr>
              <a:t>Духова шафа пройшла комплексне тестування, включаючи якість матеріалу, безпеку, надійність, зручність використання, розмір та об’єм, термостат, рівномірність обігріву, вентиляцію, вартість та виробників. Вона відповідає багатьом вимогам та є зручною для використання, але потребує уваги до вартості, огскільки для декого може бути занадто дорогою .</a:t>
            </a:r>
          </a:p>
        </p:txBody>
      </p:sp>
      <p:sp>
        <p:nvSpPr>
          <p:cNvPr name="TextBox 5" id="5"/>
          <p:cNvSpPr txBox="true"/>
          <p:nvPr/>
        </p:nvSpPr>
        <p:spPr>
          <a:xfrm rot="0">
            <a:off x="1686644" y="534903"/>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ВИСНОВКИ</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396305"/>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752235" y="3096965"/>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8"/>
            <a:stretch>
              <a:fillRect l="0" t="0" r="0" b="0"/>
            </a:stretch>
          </a:blipFill>
        </p:spPr>
      </p:sp>
      <p:sp>
        <p:nvSpPr>
          <p:cNvPr name="TextBox 13" id="13"/>
          <p:cNvSpPr txBox="true"/>
          <p:nvPr/>
        </p:nvSpPr>
        <p:spPr>
          <a:xfrm rot="0">
            <a:off x="2142191" y="888605"/>
            <a:ext cx="15590666"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ПРЕДМЕТ ТЕСТУВАННЯ</a:t>
            </a:r>
          </a:p>
        </p:txBody>
      </p:sp>
      <p:sp>
        <p:nvSpPr>
          <p:cNvPr name="TextBox 14" id="14"/>
          <p:cNvSpPr txBox="true"/>
          <p:nvPr/>
        </p:nvSpPr>
        <p:spPr>
          <a:xfrm rot="0">
            <a:off x="3943829" y="3769983"/>
            <a:ext cx="7132181" cy="1154018"/>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Духовка — залізна камера, окрема, або вставлений у плиту, в якій готують за допомогою гарячого повітря</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0087081" y="6071953"/>
            <a:ext cx="5143273" cy="3274550"/>
          </a:xfrm>
          <a:custGeom>
            <a:avLst/>
            <a:gdLst/>
            <a:ahLst/>
            <a:cxnLst/>
            <a:rect r="r" b="b" t="t" l="l"/>
            <a:pathLst>
              <a:path h="3274550" w="5143273">
                <a:moveTo>
                  <a:pt x="0" y="0"/>
                </a:moveTo>
                <a:lnTo>
                  <a:pt x="5143273" y="0"/>
                </a:lnTo>
                <a:lnTo>
                  <a:pt x="5143273" y="3274551"/>
                </a:lnTo>
                <a:lnTo>
                  <a:pt x="0" y="3274551"/>
                </a:lnTo>
                <a:lnTo>
                  <a:pt x="0" y="0"/>
                </a:lnTo>
                <a:close/>
              </a:path>
            </a:pathLst>
          </a:custGeom>
          <a:blipFill>
            <a:blip r:embed="rId13"/>
            <a:stretch>
              <a:fillRect l="0" t="0" r="0" b="0"/>
            </a:stretch>
          </a:blipFill>
        </p:spPr>
      </p:sp>
      <p:sp>
        <p:nvSpPr>
          <p:cNvPr name="Freeform 10" id="10"/>
          <p:cNvSpPr/>
          <p:nvPr/>
        </p:nvSpPr>
        <p:spPr>
          <a:xfrm flipH="false" flipV="false" rot="0">
            <a:off x="3396669" y="6071953"/>
            <a:ext cx="6227672" cy="3274550"/>
          </a:xfrm>
          <a:custGeom>
            <a:avLst/>
            <a:gdLst/>
            <a:ahLst/>
            <a:cxnLst/>
            <a:rect r="r" b="b" t="t" l="l"/>
            <a:pathLst>
              <a:path h="3274550" w="6227672">
                <a:moveTo>
                  <a:pt x="0" y="0"/>
                </a:moveTo>
                <a:lnTo>
                  <a:pt x="6227672" y="0"/>
                </a:lnTo>
                <a:lnTo>
                  <a:pt x="6227672" y="3274551"/>
                </a:lnTo>
                <a:lnTo>
                  <a:pt x="0" y="3274551"/>
                </a:lnTo>
                <a:lnTo>
                  <a:pt x="0" y="0"/>
                </a:lnTo>
                <a:close/>
              </a:path>
            </a:pathLst>
          </a:custGeom>
          <a:blipFill>
            <a:blip r:embed="rId14"/>
            <a:stretch>
              <a:fillRect l="0" t="0" r="0" b="0"/>
            </a:stretch>
          </a:blipFill>
        </p:spPr>
      </p:sp>
      <p:sp>
        <p:nvSpPr>
          <p:cNvPr name="TextBox 11" id="11"/>
          <p:cNvSpPr txBox="true"/>
          <p:nvPr/>
        </p:nvSpPr>
        <p:spPr>
          <a:xfrm rot="0">
            <a:off x="2887170" y="1277407"/>
            <a:ext cx="11552977" cy="1166783"/>
          </a:xfrm>
          <a:prstGeom prst="rect">
            <a:avLst/>
          </a:prstGeom>
        </p:spPr>
        <p:txBody>
          <a:bodyPr anchor="t" rtlCol="false" tIns="0" lIns="0" bIns="0" rIns="0">
            <a:spAutoFit/>
          </a:bodyPr>
          <a:lstStyle/>
          <a:p>
            <a:pPr algn="ctr" marL="1499914" indent="-749957" lvl="1">
              <a:lnSpc>
                <a:spcPts val="9587"/>
              </a:lnSpc>
              <a:buFont typeface="Arial"/>
              <a:buChar char="•"/>
            </a:pPr>
            <a:r>
              <a:rPr lang="en-US" sz="6947" spc="368">
                <a:solidFill>
                  <a:srgbClr val="231F20"/>
                </a:solidFill>
                <a:latin typeface="Oswald Bold"/>
              </a:rPr>
              <a:t>ЗОВНІШНІЙ ВИГЛЯД</a:t>
            </a:r>
          </a:p>
        </p:txBody>
      </p:sp>
      <p:sp>
        <p:nvSpPr>
          <p:cNvPr name="TextBox 12" id="12"/>
          <p:cNvSpPr txBox="true"/>
          <p:nvPr/>
        </p:nvSpPr>
        <p:spPr>
          <a:xfrm rot="0">
            <a:off x="6016556" y="2680528"/>
            <a:ext cx="6254887" cy="2385584"/>
          </a:xfrm>
          <a:prstGeom prst="rect">
            <a:avLst/>
          </a:prstGeom>
        </p:spPr>
        <p:txBody>
          <a:bodyPr anchor="t" rtlCol="false" tIns="0" lIns="0" bIns="0" rIns="0">
            <a:spAutoFit/>
          </a:bodyPr>
          <a:lstStyle/>
          <a:p>
            <a:pPr algn="ctr" marL="0" indent="0" lvl="0">
              <a:lnSpc>
                <a:spcPts val="3188"/>
              </a:lnSpc>
              <a:spcBef>
                <a:spcPct val="0"/>
              </a:spcBef>
            </a:pPr>
            <a:r>
              <a:rPr lang="en-US" sz="2310" spc="226">
                <a:solidFill>
                  <a:srgbClr val="231F20"/>
                </a:solidFill>
                <a:latin typeface="DM Sans"/>
              </a:rPr>
              <a:t>З початку тестування потрібно преревірити чи поверхня духової печі є цілісна, без пошкоджень, подряпин і тріщин. Перевірка домашньої духової пречі на цьому етапі пройдена</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893475" y="3510391"/>
            <a:ext cx="9837832" cy="5372416"/>
            <a:chOff x="0" y="0"/>
            <a:chExt cx="1899845" cy="1037501"/>
          </a:xfrm>
        </p:grpSpPr>
        <p:sp>
          <p:nvSpPr>
            <p:cNvPr name="Freeform 9" id="9"/>
            <p:cNvSpPr/>
            <p:nvPr/>
          </p:nvSpPr>
          <p:spPr>
            <a:xfrm flipH="false" flipV="false" rot="0">
              <a:off x="0" y="0"/>
              <a:ext cx="1899845" cy="1037501"/>
            </a:xfrm>
            <a:custGeom>
              <a:avLst/>
              <a:gdLst/>
              <a:ahLst/>
              <a:cxnLst/>
              <a:rect r="r" b="b" t="t" l="l"/>
              <a:pathLst>
                <a:path h="1037501" w="1899845">
                  <a:moveTo>
                    <a:pt x="0" y="0"/>
                  </a:moveTo>
                  <a:lnTo>
                    <a:pt x="1899845" y="0"/>
                  </a:lnTo>
                  <a:lnTo>
                    <a:pt x="1899845" y="1037501"/>
                  </a:lnTo>
                  <a:lnTo>
                    <a:pt x="0" y="1037501"/>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503597" y="3442596"/>
            <a:ext cx="6172200" cy="6172200"/>
          </a:xfrm>
          <a:custGeom>
            <a:avLst/>
            <a:gdLst/>
            <a:ahLst/>
            <a:cxnLst/>
            <a:rect r="r" b="b" t="t" l="l"/>
            <a:pathLst>
              <a:path h="6172200" w="6172200">
                <a:moveTo>
                  <a:pt x="0" y="0"/>
                </a:moveTo>
                <a:lnTo>
                  <a:pt x="6172200" y="0"/>
                </a:lnTo>
                <a:lnTo>
                  <a:pt x="6172200" y="6172200"/>
                </a:lnTo>
                <a:lnTo>
                  <a:pt x="0" y="6172200"/>
                </a:lnTo>
                <a:lnTo>
                  <a:pt x="0" y="0"/>
                </a:lnTo>
                <a:close/>
              </a:path>
            </a:pathLst>
          </a:custGeom>
          <a:blipFill>
            <a:blip r:embed="rId5"/>
            <a:stretch>
              <a:fillRect l="0" t="0" r="0" b="0"/>
            </a:stretch>
          </a:blipFill>
        </p:spPr>
      </p:sp>
      <p:sp>
        <p:nvSpPr>
          <p:cNvPr name="TextBox 12" id="12"/>
          <p:cNvSpPr txBox="true"/>
          <p:nvPr/>
        </p:nvSpPr>
        <p:spPr>
          <a:xfrm rot="0">
            <a:off x="3690980" y="273374"/>
            <a:ext cx="10906040" cy="2750122"/>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2. ГЕРМЕТИЧНІСТЬ І НАДІЙНІСТЬ </a:t>
            </a:r>
          </a:p>
        </p:txBody>
      </p:sp>
      <p:sp>
        <p:nvSpPr>
          <p:cNvPr name="TextBox 13" id="13"/>
          <p:cNvSpPr txBox="true"/>
          <p:nvPr/>
        </p:nvSpPr>
        <p:spPr>
          <a:xfrm rot="0">
            <a:off x="7224667" y="3767306"/>
            <a:ext cx="8900334" cy="4090963"/>
          </a:xfrm>
          <a:prstGeom prst="rect">
            <a:avLst/>
          </a:prstGeom>
        </p:spPr>
        <p:txBody>
          <a:bodyPr anchor="t" rtlCol="false" tIns="0" lIns="0" bIns="0" rIns="0">
            <a:spAutoFit/>
          </a:bodyPr>
          <a:lstStyle/>
          <a:p>
            <a:pPr marL="427768" indent="-213884" lvl="1">
              <a:lnSpc>
                <a:spcPts val="2734"/>
              </a:lnSpc>
              <a:buFont typeface="Arial"/>
              <a:buChar char="•"/>
            </a:pPr>
            <a:r>
              <a:rPr lang="en-US" sz="1981" spc="194">
                <a:solidFill>
                  <a:srgbClr val="231F20"/>
                </a:solidFill>
                <a:latin typeface="DM Sans"/>
              </a:rPr>
              <a:t>Один з ключових параметрів духової шафи - це її здатність нагрівати їжу всередині без витоків. Проведемо тест на герметичність, поставимо їжу в духовку та закриємо духовку. Потім включемо її на декілька хвилин. Якщо їжа нагрілася, а повітря ззовні ні - тест пройдено. </a:t>
            </a:r>
          </a:p>
          <a:p>
            <a:pPr marL="427768" indent="-213884" lvl="1">
              <a:lnSpc>
                <a:spcPts val="2734"/>
              </a:lnSpc>
              <a:buFont typeface="Arial"/>
              <a:buChar char="•"/>
            </a:pPr>
            <a:r>
              <a:rPr lang="en-US" sz="1981" spc="194">
                <a:solidFill>
                  <a:srgbClr val="231F20"/>
                </a:solidFill>
                <a:latin typeface="DM Sans"/>
              </a:rPr>
              <a:t>Окремо перевіримо надійність ручки, закривши її різною силою. Важливо, щоб дверка закривалася при прикладанні достатньої сили. Тест пройдено, якщо духовка закривається та не пошкоджується під час тестування.</a:t>
            </a:r>
          </a:p>
          <a:p>
            <a:pPr>
              <a:lnSpc>
                <a:spcPts val="273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1935426"/>
            <a:ext cx="14539198" cy="1223585"/>
          </a:xfrm>
          <a:prstGeom prst="rect">
            <a:avLst/>
          </a:prstGeom>
        </p:spPr>
        <p:txBody>
          <a:bodyPr anchor="t" rtlCol="false" tIns="0" lIns="0" bIns="0" rIns="0">
            <a:spAutoFit/>
          </a:bodyPr>
          <a:lstStyle/>
          <a:p>
            <a:pPr>
              <a:lnSpc>
                <a:spcPts val="10085"/>
              </a:lnSpc>
            </a:pPr>
            <a:r>
              <a:rPr lang="en-US" sz="7308" spc="716">
                <a:solidFill>
                  <a:srgbClr val="FFFFFF"/>
                </a:solidFill>
                <a:latin typeface="Oswald Bold"/>
              </a:rPr>
              <a:t>3. ЗРУЧНІСТЬ ВИКОРИСТАННЯ</a:t>
            </a:r>
          </a:p>
        </p:txBody>
      </p:sp>
      <p:sp>
        <p:nvSpPr>
          <p:cNvPr name="Freeform 4" id="4"/>
          <p:cNvSpPr/>
          <p:nvPr/>
        </p:nvSpPr>
        <p:spPr>
          <a:xfrm flipH="false" flipV="false" rot="0">
            <a:off x="13534620" y="-3825733"/>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510674" y="3755023"/>
            <a:ext cx="4922668" cy="4922668"/>
          </a:xfrm>
          <a:custGeom>
            <a:avLst/>
            <a:gdLst/>
            <a:ahLst/>
            <a:cxnLst/>
            <a:rect r="r" b="b" t="t" l="l"/>
            <a:pathLst>
              <a:path h="4922668" w="4922668">
                <a:moveTo>
                  <a:pt x="0" y="0"/>
                </a:moveTo>
                <a:lnTo>
                  <a:pt x="4922668" y="0"/>
                </a:lnTo>
                <a:lnTo>
                  <a:pt x="4922668" y="4922668"/>
                </a:lnTo>
                <a:lnTo>
                  <a:pt x="0" y="4922668"/>
                </a:lnTo>
                <a:lnTo>
                  <a:pt x="0" y="0"/>
                </a:lnTo>
                <a:close/>
              </a:path>
            </a:pathLst>
          </a:custGeom>
          <a:blipFill>
            <a:blip r:embed="rId4"/>
            <a:stretch>
              <a:fillRect l="0" t="0" r="0" b="0"/>
            </a:stretch>
          </a:blipFill>
        </p:spPr>
      </p:sp>
      <p:sp>
        <p:nvSpPr>
          <p:cNvPr name="TextBox 6" id="6"/>
          <p:cNvSpPr txBox="true"/>
          <p:nvPr/>
        </p:nvSpPr>
        <p:spPr>
          <a:xfrm rot="0">
            <a:off x="2196883" y="4370154"/>
            <a:ext cx="7792818" cy="4028554"/>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rPr>
              <a:t>Духова піч повинна бути зручною для використання. Важливо, щоб її було легко відкривати, закривати та легко змінювати режими, ставити таймер. Також перевіримо, чи зручно змінювати час на таймері. Тест пройдено, якщо духовка відповідає цим критеріям.</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773825" y="2271265"/>
            <a:ext cx="6343547" cy="6268426"/>
          </a:xfrm>
          <a:custGeom>
            <a:avLst/>
            <a:gdLst/>
            <a:ahLst/>
            <a:cxnLst/>
            <a:rect r="r" b="b" t="t" l="l"/>
            <a:pathLst>
              <a:path h="6268426" w="6343547">
                <a:moveTo>
                  <a:pt x="0" y="0"/>
                </a:moveTo>
                <a:lnTo>
                  <a:pt x="6343546" y="0"/>
                </a:lnTo>
                <a:lnTo>
                  <a:pt x="6343546" y="6268426"/>
                </a:lnTo>
                <a:lnTo>
                  <a:pt x="0" y="6268426"/>
                </a:lnTo>
                <a:lnTo>
                  <a:pt x="0" y="0"/>
                </a:lnTo>
                <a:close/>
              </a:path>
            </a:pathLst>
          </a:custGeom>
          <a:blipFill>
            <a:blip r:embed="rId5"/>
            <a:stretch>
              <a:fillRect l="0" t="0" r="0" b="0"/>
            </a:stretch>
          </a:blipFill>
        </p:spPr>
      </p:sp>
      <p:sp>
        <p:nvSpPr>
          <p:cNvPr name="TextBox 5" id="5"/>
          <p:cNvSpPr txBox="true"/>
          <p:nvPr/>
        </p:nvSpPr>
        <p:spPr>
          <a:xfrm rot="0">
            <a:off x="2370798" y="359757"/>
            <a:ext cx="14539198" cy="1223585"/>
          </a:xfrm>
          <a:prstGeom prst="rect">
            <a:avLst/>
          </a:prstGeom>
        </p:spPr>
        <p:txBody>
          <a:bodyPr anchor="t" rtlCol="false" tIns="0" lIns="0" bIns="0" rIns="0">
            <a:spAutoFit/>
          </a:bodyPr>
          <a:lstStyle/>
          <a:p>
            <a:pPr>
              <a:lnSpc>
                <a:spcPts val="10085"/>
              </a:lnSpc>
            </a:pPr>
            <a:r>
              <a:rPr lang="en-US" sz="7308" spc="716">
                <a:solidFill>
                  <a:srgbClr val="000000"/>
                </a:solidFill>
                <a:latin typeface="Oswald Bold"/>
              </a:rPr>
              <a:t>4. МАТЕРІАЛ ТА БЕЗПЕКА</a:t>
            </a:r>
          </a:p>
        </p:txBody>
      </p:sp>
      <p:sp>
        <p:nvSpPr>
          <p:cNvPr name="TextBox 6" id="6"/>
          <p:cNvSpPr txBox="true"/>
          <p:nvPr/>
        </p:nvSpPr>
        <p:spPr>
          <a:xfrm rot="0">
            <a:off x="1153155" y="3146172"/>
            <a:ext cx="7787132" cy="4669919"/>
          </a:xfrm>
          <a:prstGeom prst="rect">
            <a:avLst/>
          </a:prstGeom>
        </p:spPr>
        <p:txBody>
          <a:bodyPr anchor="t" rtlCol="false" tIns="0" lIns="0" bIns="0" rIns="0">
            <a:spAutoFit/>
          </a:bodyPr>
          <a:lstStyle/>
          <a:p>
            <a:pPr marL="494517" indent="-247258" lvl="1">
              <a:lnSpc>
                <a:spcPts val="3160"/>
              </a:lnSpc>
              <a:buFont typeface="Arial"/>
              <a:buChar char="•"/>
            </a:pPr>
            <a:r>
              <a:rPr lang="en-US" sz="2290" spc="224">
                <a:solidFill>
                  <a:srgbClr val="231F20"/>
                </a:solidFill>
                <a:latin typeface="DM Sans"/>
              </a:rPr>
              <a:t>Перевіримо, з якого матеріалу виготовлена духова шафа. Важливо, щоб цей матеріал був безпечним для готування їжі, тобто не міг вплинути на смак.</a:t>
            </a:r>
            <a:r>
              <a:rPr lang="en-US" sz="2290" spc="224">
                <a:solidFill>
                  <a:srgbClr val="231F20"/>
                </a:solidFill>
                <a:latin typeface="DM Sans"/>
              </a:rPr>
              <a:t> </a:t>
            </a:r>
          </a:p>
          <a:p>
            <a:pPr marL="494517" indent="-247258" lvl="1">
              <a:lnSpc>
                <a:spcPts val="3160"/>
              </a:lnSpc>
              <a:buFont typeface="Arial"/>
              <a:buChar char="•"/>
            </a:pPr>
            <a:r>
              <a:rPr lang="en-US" sz="2290" spc="224">
                <a:solidFill>
                  <a:srgbClr val="231F20"/>
                </a:solidFill>
                <a:latin typeface="DM Sans"/>
              </a:rPr>
              <a:t>Також слід перевірити, чи метал і скло є цілісними і не мають видимих пошкодень.</a:t>
            </a:r>
          </a:p>
          <a:p>
            <a:pPr marL="494517" indent="-247258" lvl="1">
              <a:lnSpc>
                <a:spcPts val="3160"/>
              </a:lnSpc>
              <a:buFont typeface="Arial"/>
              <a:buChar char="•"/>
            </a:pPr>
            <a:r>
              <a:rPr lang="en-US" sz="2290" spc="224">
                <a:solidFill>
                  <a:srgbClr val="231F20"/>
                </a:solidFill>
                <a:latin typeface="DM Sans"/>
              </a:rPr>
              <a:t>Слід перевірити чи є </a:t>
            </a:r>
            <a:r>
              <a:rPr lang="en-US" sz="2290" spc="224">
                <a:solidFill>
                  <a:srgbClr val="231F20"/>
                </a:solidFill>
                <a:latin typeface="DM Sans"/>
              </a:rPr>
              <a:t>захист від перегріву та автоматичне відключення.</a:t>
            </a:r>
          </a:p>
          <a:p>
            <a:pPr marL="494517" indent="-247258" lvl="1">
              <a:lnSpc>
                <a:spcPts val="3160"/>
              </a:lnSpc>
              <a:buFont typeface="Arial"/>
              <a:buChar char="•"/>
            </a:pPr>
            <a:r>
              <a:rPr lang="en-US" sz="2290" spc="224">
                <a:solidFill>
                  <a:srgbClr val="231F20"/>
                </a:solidFill>
                <a:latin typeface="DM Sans"/>
              </a:rPr>
              <a:t>Тест пройдено, якщо духовка відповідає цим вимогам щодо безпеки, метал і скло не має дефектів.</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4"/>
            <a:stretch>
              <a:fillRect l="0" t="-86495"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144000" y="2151303"/>
            <a:ext cx="7710963" cy="7710963"/>
          </a:xfrm>
          <a:custGeom>
            <a:avLst/>
            <a:gdLst/>
            <a:ahLst/>
            <a:cxnLst/>
            <a:rect r="r" b="b" t="t" l="l"/>
            <a:pathLst>
              <a:path h="7710963" w="7710963">
                <a:moveTo>
                  <a:pt x="0" y="0"/>
                </a:moveTo>
                <a:lnTo>
                  <a:pt x="7710963" y="0"/>
                </a:lnTo>
                <a:lnTo>
                  <a:pt x="7710963" y="7710962"/>
                </a:lnTo>
                <a:lnTo>
                  <a:pt x="0" y="7710962"/>
                </a:lnTo>
                <a:lnTo>
                  <a:pt x="0" y="0"/>
                </a:lnTo>
                <a:close/>
              </a:path>
            </a:pathLst>
          </a:custGeom>
          <a:blipFill>
            <a:blip r:embed="rId5"/>
            <a:stretch>
              <a:fillRect l="0" t="0" r="0" b="0"/>
            </a:stretch>
          </a:blipFill>
        </p:spPr>
      </p:sp>
      <p:sp>
        <p:nvSpPr>
          <p:cNvPr name="TextBox 6" id="6"/>
          <p:cNvSpPr txBox="true"/>
          <p:nvPr/>
        </p:nvSpPr>
        <p:spPr>
          <a:xfrm rot="0">
            <a:off x="2191002" y="1162050"/>
            <a:ext cx="13144883" cy="1303627"/>
          </a:xfrm>
          <a:prstGeom prst="rect">
            <a:avLst/>
          </a:prstGeom>
        </p:spPr>
        <p:txBody>
          <a:bodyPr anchor="t" rtlCol="false" tIns="0" lIns="0" bIns="0" rIns="0">
            <a:spAutoFit/>
          </a:bodyPr>
          <a:lstStyle/>
          <a:p>
            <a:pPr marL="0" indent="0" lvl="0">
              <a:lnSpc>
                <a:spcPts val="9903"/>
              </a:lnSpc>
            </a:pPr>
            <a:r>
              <a:rPr lang="en-US" sz="9431" spc="924">
                <a:solidFill>
                  <a:srgbClr val="231F20"/>
                </a:solidFill>
                <a:latin typeface="Oswald Bold"/>
              </a:rPr>
              <a:t>5. РОЗМІР І ОБ'ЄМ</a:t>
            </a:r>
          </a:p>
        </p:txBody>
      </p:sp>
      <p:sp>
        <p:nvSpPr>
          <p:cNvPr name="TextBox 7" id="7"/>
          <p:cNvSpPr txBox="true"/>
          <p:nvPr/>
        </p:nvSpPr>
        <p:spPr>
          <a:xfrm rot="0">
            <a:off x="2008951" y="3756523"/>
            <a:ext cx="6162866" cy="3889222"/>
          </a:xfrm>
          <a:prstGeom prst="rect">
            <a:avLst/>
          </a:prstGeom>
        </p:spPr>
        <p:txBody>
          <a:bodyPr anchor="t" rtlCol="false" tIns="0" lIns="0" bIns="0" rIns="0">
            <a:spAutoFit/>
          </a:bodyPr>
          <a:lstStyle/>
          <a:p>
            <a:pPr marL="494517" indent="-247258" lvl="1">
              <a:lnSpc>
                <a:spcPts val="3160"/>
              </a:lnSpc>
              <a:buFont typeface="Arial"/>
              <a:buChar char="•"/>
            </a:pPr>
            <a:r>
              <a:rPr lang="en-US" sz="2290" spc="224">
                <a:solidFill>
                  <a:srgbClr val="231F20"/>
                </a:solidFill>
                <a:latin typeface="DM Sans"/>
              </a:rPr>
              <a:t>Оцінимо розмір та об'єм духової шафи. Важливо, щоб об'єм відповідав потребам покупців і легко вписувався у стандартну кухню. </a:t>
            </a:r>
          </a:p>
          <a:p>
            <a:pPr marL="494517" indent="-247258" lvl="1">
              <a:lnSpc>
                <a:spcPts val="3160"/>
              </a:lnSpc>
              <a:buFont typeface="Arial"/>
              <a:buChar char="•"/>
            </a:pPr>
            <a:r>
              <a:rPr lang="en-US" sz="2290" spc="224">
                <a:solidFill>
                  <a:srgbClr val="231F20"/>
                </a:solidFill>
                <a:latin typeface="DM Sans"/>
              </a:rPr>
              <a:t>Також слід перевірити, чи є різні об'єми духовокдля вибору. Тест вважається успішним, якщо розмір і об'єм відповідають потребам покупців.</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097868" y="3854154"/>
            <a:ext cx="6012511" cy="4965798"/>
          </a:xfrm>
          <a:custGeom>
            <a:avLst/>
            <a:gdLst/>
            <a:ahLst/>
            <a:cxnLst/>
            <a:rect r="r" b="b" t="t" l="l"/>
            <a:pathLst>
              <a:path h="4965798" w="6012511">
                <a:moveTo>
                  <a:pt x="0" y="0"/>
                </a:moveTo>
                <a:lnTo>
                  <a:pt x="6012511" y="0"/>
                </a:lnTo>
                <a:lnTo>
                  <a:pt x="6012511" y="4965798"/>
                </a:lnTo>
                <a:lnTo>
                  <a:pt x="0" y="4965798"/>
                </a:lnTo>
                <a:lnTo>
                  <a:pt x="0" y="0"/>
                </a:lnTo>
                <a:close/>
              </a:path>
            </a:pathLst>
          </a:custGeom>
          <a:blipFill>
            <a:blip r:embed="rId4"/>
            <a:stretch>
              <a:fillRect l="0" t="0" r="0" b="0"/>
            </a:stretch>
          </a:blipFill>
        </p:spPr>
      </p:sp>
      <p:sp>
        <p:nvSpPr>
          <p:cNvPr name="TextBox 11" id="11"/>
          <p:cNvSpPr txBox="true"/>
          <p:nvPr/>
        </p:nvSpPr>
        <p:spPr>
          <a:xfrm rot="0">
            <a:off x="2859824" y="406981"/>
            <a:ext cx="13018374" cy="1396186"/>
          </a:xfrm>
          <a:prstGeom prst="rect">
            <a:avLst/>
          </a:prstGeom>
        </p:spPr>
        <p:txBody>
          <a:bodyPr anchor="t" rtlCol="false" tIns="0" lIns="0" bIns="0" rIns="0">
            <a:spAutoFit/>
          </a:bodyPr>
          <a:lstStyle/>
          <a:p>
            <a:pPr>
              <a:lnSpc>
                <a:spcPts val="11349"/>
              </a:lnSpc>
            </a:pPr>
            <a:r>
              <a:rPr lang="en-US" sz="8224" spc="806">
                <a:solidFill>
                  <a:srgbClr val="FFFFFF"/>
                </a:solidFill>
                <a:latin typeface="Oswald Bold"/>
              </a:rPr>
              <a:t>6. ТЕРМОСТАТ</a:t>
            </a:r>
          </a:p>
        </p:txBody>
      </p:sp>
      <p:sp>
        <p:nvSpPr>
          <p:cNvPr name="TextBox 12" id="12"/>
          <p:cNvSpPr txBox="true"/>
          <p:nvPr/>
        </p:nvSpPr>
        <p:spPr>
          <a:xfrm rot="0">
            <a:off x="2737568" y="3806529"/>
            <a:ext cx="5741759" cy="5032372"/>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Потрібно порівняти встановлену температуру на панелі керування з виміряною температурою всередині духовки за допомогою термометра. Вона повинна бути близькою до заданої. Якщо це так - тестування успішне.</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33169" y="8069439"/>
            <a:ext cx="2094695" cy="2377721"/>
            <a:chOff x="0" y="0"/>
            <a:chExt cx="551689" cy="626231"/>
          </a:xfrm>
        </p:grpSpPr>
        <p:sp>
          <p:nvSpPr>
            <p:cNvPr name="Freeform 5" id="5"/>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6" id="6"/>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224419" y="-1349021"/>
            <a:ext cx="2094695" cy="2377721"/>
            <a:chOff x="0" y="0"/>
            <a:chExt cx="551689" cy="626231"/>
          </a:xfrm>
        </p:grpSpPr>
        <p:sp>
          <p:nvSpPr>
            <p:cNvPr name="Freeform 8" id="8"/>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9" id="9"/>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0312669" y="2840630"/>
            <a:ext cx="4922668" cy="4922668"/>
          </a:xfrm>
          <a:custGeom>
            <a:avLst/>
            <a:gdLst/>
            <a:ahLst/>
            <a:cxnLst/>
            <a:rect r="r" b="b" t="t" l="l"/>
            <a:pathLst>
              <a:path h="4922668" w="4922668">
                <a:moveTo>
                  <a:pt x="0" y="0"/>
                </a:moveTo>
                <a:lnTo>
                  <a:pt x="4922668" y="0"/>
                </a:lnTo>
                <a:lnTo>
                  <a:pt x="4922668" y="4922668"/>
                </a:lnTo>
                <a:lnTo>
                  <a:pt x="0" y="4922668"/>
                </a:lnTo>
                <a:lnTo>
                  <a:pt x="0" y="0"/>
                </a:lnTo>
                <a:close/>
              </a:path>
            </a:pathLst>
          </a:custGeom>
          <a:blipFill>
            <a:blip r:embed="rId4"/>
            <a:stretch>
              <a:fillRect l="0" t="0" r="0" b="0"/>
            </a:stretch>
          </a:blipFill>
        </p:spPr>
      </p:sp>
      <p:sp>
        <p:nvSpPr>
          <p:cNvPr name="TextBox 11" id="11"/>
          <p:cNvSpPr txBox="true"/>
          <p:nvPr/>
        </p:nvSpPr>
        <p:spPr>
          <a:xfrm rot="0">
            <a:off x="2361367" y="122624"/>
            <a:ext cx="15019150"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7. РІВНОМІРНІСТЬ ОБІГРІВУ</a:t>
            </a:r>
          </a:p>
        </p:txBody>
      </p:sp>
      <p:sp>
        <p:nvSpPr>
          <p:cNvPr name="TextBox 12" id="12"/>
          <p:cNvSpPr txBox="true"/>
          <p:nvPr/>
        </p:nvSpPr>
        <p:spPr>
          <a:xfrm rot="0">
            <a:off x="2361367" y="3861314"/>
            <a:ext cx="6162866" cy="3108526"/>
          </a:xfrm>
          <a:prstGeom prst="rect">
            <a:avLst/>
          </a:prstGeom>
        </p:spPr>
        <p:txBody>
          <a:bodyPr anchor="t" rtlCol="false" tIns="0" lIns="0" bIns="0" rIns="0">
            <a:spAutoFit/>
          </a:bodyPr>
          <a:lstStyle/>
          <a:p>
            <a:pPr>
              <a:lnSpc>
                <a:spcPts val="3160"/>
              </a:lnSpc>
            </a:pPr>
            <a:r>
              <a:rPr lang="en-US" sz="2290" spc="224">
                <a:solidFill>
                  <a:srgbClr val="231F20"/>
                </a:solidFill>
                <a:latin typeface="DM Sans"/>
              </a:rPr>
              <a:t>Потрібно поставити всередину духовки кілька одинакових за розміром кусків страви (наприклад, картопля або кусочки хліба) і переконатися, що вони рівномірно нагріваються. Якщо їжда рівномірна прогріта - тестування успішне</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DAFvXufkItI</dc:identifier>
  <dcterms:modified xsi:type="dcterms:W3CDTF">2011-08-01T06:04:30Z</dcterms:modified>
  <cp:revision>1</cp:revision>
  <dc:title>Тестування</dc:title>
</cp:coreProperties>
</file>