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A27E6-8CCC-099E-1EDF-131A4E87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443E775-3898-E6E1-FB6C-6C35FE38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3AEDA7A-BCEB-37F1-E96F-7F0942F9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4C50CF-9F32-D27D-3793-4ABE2EF1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8347982-3B4B-E326-5383-8A2F2542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9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8D650-D256-2EF2-902B-D9EDB44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956787D-5B71-D5A4-1D15-225BA414B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D248C49-D182-AD9B-02D8-98317DBE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35F5399-D607-38AC-A87C-2823A590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4DF67F6-B2B0-BA18-1F03-F2A325A7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5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A8333EB-73F6-EC40-4DD2-B21B29F62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26378B2-B5A7-FA1C-D13C-99232677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98AE4D-D4BA-0DA2-7DB1-BE91B443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1E3A54A-2F46-1AC8-1EE1-9A9AF3C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B1F2F9A-684C-0900-ECAB-029461D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89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FFAFA-F07D-5514-565A-3FF3C773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6AA24F-802A-9445-13B2-6B6B3618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2094148-C33F-E446-3574-21726A1C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71B0BB-570E-7C37-8099-F4E93AAB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BD61EBE-D4B2-002F-E02D-6B8CA8F1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14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13731-E0A5-069B-2BC7-8F7C576E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BC97DAD-5908-52E0-166A-A6E6C11CF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A279CEF-8AE6-2A73-B4BC-B3239813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3E42D7-5010-9789-9B07-FC4BF8E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4119F4D-1617-F87B-1D1E-7BED6915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3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E3313-B7C6-DF2C-CC44-6ABE43F0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547D50-A1A5-BC02-4582-866B7435E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E9210F7-0779-2F4D-4AC1-F9447E3A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CCD7BCF-065B-EAFA-8068-FD560C29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A9D6736-03AB-53EE-4610-3D0C0A86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46357EE-F439-F43C-825C-C498BF5C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9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339B8-C0F0-149D-86B8-43D9F78D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5DDDC6E-8796-C4B4-C510-C75E559D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5A799CF-369D-3758-324C-6254113B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13F77FB-DBFF-4CD2-BBCC-D9AC44B6D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BEF99B0-9F55-F8FA-4B30-8AE27250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E9E305E-158F-1C6E-541E-BCBCDFDA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1FCD6B1-9DBE-E46D-57B3-A9DC753D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3ADB9E9-8FF1-D705-3697-AD9AD927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2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826E3-9697-258A-77FA-2340851E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EEB7E8F-4917-D762-4EA5-C975765D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51E0BAF-7F5E-711D-D817-AB192AB4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9A74E85-2204-46C5-98A3-F7AE118A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17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48F15FED-33B4-ACAB-24F8-28A8037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5C7D38C-4B6E-E011-9668-BDBA099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2A754B1-32E4-6394-4E7F-A04E9828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68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F688A-7C9C-F89F-9828-92268FC9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6DCD09-2D8F-D8E1-5F80-B65CB69F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C5A7116-080A-145B-276A-31CE31065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BCF0738-E6A1-30D9-42DF-1B479C34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3C021C3-50CD-51C1-15E3-56A9DB4C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94776AD-6605-C86E-3BA4-2F2EB2D7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773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DDE3-AC19-DACC-EE00-5891FAB7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9CD3C67-D0C4-592B-8C87-2AF2457D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E97F5FE-40E0-A6A0-2E78-93C0D622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D70EDA9-EE1F-FAF9-174B-8209488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8EA1A38-D409-8C1B-F64D-AFFA67CD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F14D44-1A93-F002-33AB-00226EDF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4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3321AD1-08C8-E3D0-EE4C-74568874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F23646C-AF37-9810-8197-6299041D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D5AAE9F-4168-B494-ED4D-AA618CA0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BFF5-A690-4D2B-B18A-E2F0B3BD6BE1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40849F8-64AE-B2E5-53FC-4C6E9129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C94A7D6-7D23-56B5-BE0C-2FAA381BC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A964-D757-4A4E-B8C1-7E24D19F43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34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1%82%D1%80%D0%B5%D0%B1%D0%BD%D0%BE%D1%81%D1%82%D1%8C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0A3C7A-97C0-61A1-721C-0905CA8F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5"/>
            <a:ext cx="12192000" cy="68552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98CB9-0C8A-8EB5-FAD4-5ABF6D3DC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024" y="11745"/>
            <a:ext cx="9144000" cy="2191871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err="1"/>
              <a:t>Дослідження</a:t>
            </a:r>
            <a:r>
              <a:rPr lang="ru-RU" dirty="0"/>
              <a:t> характеристик </a:t>
            </a:r>
            <a:r>
              <a:rPr lang="ru-RU" dirty="0" err="1"/>
              <a:t>якості</a:t>
            </a:r>
            <a:r>
              <a:rPr lang="ru-RU" dirty="0"/>
              <a:t> ПЗ на </a:t>
            </a:r>
            <a:r>
              <a:rPr lang="ru-RU" dirty="0" err="1"/>
              <a:t>базі</a:t>
            </a:r>
            <a:br>
              <a:rPr lang="ru-RU" dirty="0"/>
            </a:br>
            <a:r>
              <a:rPr lang="ru-RU" dirty="0" err="1"/>
              <a:t>стандартів</a:t>
            </a:r>
            <a:r>
              <a:rPr lang="ru-RU" dirty="0"/>
              <a:t> ISO 9126 та 25010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1D9C27C-D9D9-5EC4-8D0F-EE47C1642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4024" y="5200848"/>
            <a:ext cx="3307976" cy="1655762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Виконав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групи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ІП-20-1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Солнцев О.Ю.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Перевірила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Бандура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Вікторія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Валеріївна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r"/>
            <a:endParaRPr lang="uk-UA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47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96B11-F8A8-2B1A-4462-3CC0D1B65E8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Стандарт </a:t>
            </a:r>
            <a:r>
              <a:rPr lang="en-US" dirty="0"/>
              <a:t>ISO 25010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E90461-8CB7-138A-DFDF-495CBE9490C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Якість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програмного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забезпечення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здатність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sng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/>
              </a:rPr>
              <a:t>програмного</a:t>
            </a:r>
            <a:r>
              <a:rPr lang="ru-RU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/>
              </a:rPr>
              <a:t> продукту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за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заданих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умов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задовольняти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встановленим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передбачуваним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Потреба"/>
              </a:rPr>
              <a:t>потребам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(ISO/IEC 25000:2014).</a:t>
            </a:r>
          </a:p>
          <a:p>
            <a:pPr marL="0" indent="0" algn="ctr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Завдання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ru-RU" dirty="0"/>
              <a:t>Провести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метрик стандарту </a:t>
            </a:r>
            <a:r>
              <a:rPr lang="ru-RU" dirty="0" err="1"/>
              <a:t>якості</a:t>
            </a:r>
            <a:r>
              <a:rPr lang="ru-RU" dirty="0"/>
              <a:t> ПЗ ISO 25010. Програмний продукт і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</a:t>
            </a:r>
            <a:r>
              <a:rPr lang="ru-RU" dirty="0" err="1"/>
              <a:t>варіанту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263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1DBA3-0F94-F5E3-BD81-BBE63431D59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Варіант 1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C5407C-A0AD-E9B2-E168-2E732C8F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522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дозволяти</a:t>
            </a:r>
            <a:r>
              <a:rPr lang="ru-RU" dirty="0"/>
              <a:t> </a:t>
            </a:r>
            <a:r>
              <a:rPr lang="ru-RU" dirty="0" err="1"/>
              <a:t>клієнтові</a:t>
            </a:r>
            <a:r>
              <a:rPr lang="ru-RU" dirty="0"/>
              <a:t> </a:t>
            </a:r>
            <a:r>
              <a:rPr lang="ru-RU" dirty="0" err="1"/>
              <a:t>оформити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й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їхню</a:t>
            </a:r>
            <a:r>
              <a:rPr lang="ru-RU" dirty="0"/>
              <a:t> доставку;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працювати</a:t>
            </a:r>
            <a:r>
              <a:rPr lang="ru-RU" dirty="0"/>
              <a:t> 7 </a:t>
            </a:r>
            <a:r>
              <a:rPr lang="ru-RU" dirty="0" err="1"/>
              <a:t>днів</a:t>
            </a:r>
            <a:r>
              <a:rPr lang="ru-RU" dirty="0"/>
              <a:t> у </a:t>
            </a:r>
            <a:r>
              <a:rPr lang="ru-RU" dirty="0" err="1"/>
              <a:t>тиждень</a:t>
            </a:r>
            <a:r>
              <a:rPr lang="ru-RU" dirty="0"/>
              <a:t> і 24 </a:t>
            </a:r>
            <a:r>
              <a:rPr lang="ru-RU" dirty="0" err="1"/>
              <a:t>години</a:t>
            </a:r>
            <a:r>
              <a:rPr lang="ru-RU" dirty="0"/>
              <a:t> на добу;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користувач</a:t>
            </a:r>
            <a:r>
              <a:rPr lang="ru-RU" dirty="0"/>
              <a:t> повинен, </a:t>
            </a:r>
            <a:r>
              <a:rPr lang="ru-RU" dirty="0" err="1"/>
              <a:t>знаючи</a:t>
            </a:r>
            <a:r>
              <a:rPr lang="ru-RU" dirty="0"/>
              <a:t> </a:t>
            </a:r>
            <a:r>
              <a:rPr lang="ru-RU" dirty="0" err="1"/>
              <a:t>назву</a:t>
            </a:r>
            <a:r>
              <a:rPr lang="ru-RU" dirty="0"/>
              <a:t> товару й </a:t>
            </a:r>
            <a:r>
              <a:rPr lang="ru-RU" dirty="0" err="1"/>
              <a:t>маючи</a:t>
            </a:r>
            <a:r>
              <a:rPr lang="ru-RU" dirty="0"/>
              <a:t> </a:t>
            </a:r>
            <a:r>
              <a:rPr lang="ru-RU" dirty="0" err="1"/>
              <a:t>середні</a:t>
            </a:r>
            <a:r>
              <a:rPr lang="ru-RU" dirty="0"/>
              <a:t> </a:t>
            </a:r>
            <a:r>
              <a:rPr lang="ru-RU" dirty="0" err="1"/>
              <a:t>навички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в </a:t>
            </a:r>
            <a:r>
              <a:rPr lang="ru-RU" dirty="0" err="1"/>
              <a:t>Інтернет</a:t>
            </a:r>
            <a:r>
              <a:rPr lang="ru-RU" dirty="0"/>
              <a:t>,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потрібний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товар за не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2 </a:t>
            </a:r>
            <a:r>
              <a:rPr lang="ru-RU" dirty="0" err="1"/>
              <a:t>хв</a:t>
            </a:r>
            <a:r>
              <a:rPr lang="ru-RU" dirty="0"/>
              <a:t>.;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інженер</a:t>
            </a:r>
            <a:r>
              <a:rPr lang="ru-RU" dirty="0"/>
              <a:t> не </a:t>
            </a:r>
            <a:r>
              <a:rPr lang="ru-RU" dirty="0" err="1"/>
              <a:t>професіонал</a:t>
            </a:r>
            <a:r>
              <a:rPr lang="ru-RU" dirty="0"/>
              <a:t> з </a:t>
            </a:r>
            <a:r>
              <a:rPr lang="ru-RU" dirty="0" err="1"/>
              <a:t>комп’ютерних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повинен </a:t>
            </a:r>
            <a:r>
              <a:rPr lang="ru-RU" dirty="0" err="1"/>
              <a:t>протягом</a:t>
            </a:r>
            <a:r>
              <a:rPr lang="ru-RU" dirty="0"/>
              <a:t> одного дня </a:t>
            </a:r>
            <a:r>
              <a:rPr lang="ru-RU" dirty="0" err="1"/>
              <a:t>вміти</a:t>
            </a:r>
            <a:r>
              <a:rPr lang="ru-RU" dirty="0"/>
              <a:t> </a:t>
            </a:r>
            <a:r>
              <a:rPr lang="ru-RU" dirty="0" err="1"/>
              <a:t>розібратися</a:t>
            </a:r>
            <a:r>
              <a:rPr lang="ru-RU" dirty="0"/>
              <a:t> в 80%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 до 10000 </a:t>
            </a:r>
            <a:r>
              <a:rPr lang="ru-RU" dirty="0" err="1"/>
              <a:t>запитів</a:t>
            </a:r>
            <a:r>
              <a:rPr lang="ru-RU" dirty="0"/>
              <a:t> у секунду;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додавання</a:t>
            </a:r>
            <a:r>
              <a:rPr lang="ru-RU" dirty="0"/>
              <a:t> в систему нового виду </a:t>
            </a:r>
            <a:r>
              <a:rPr lang="ru-RU" dirty="0" err="1"/>
              <a:t>запитів</a:t>
            </a:r>
            <a:r>
              <a:rPr lang="ru-RU" dirty="0"/>
              <a:t> не </a:t>
            </a:r>
            <a:r>
              <a:rPr lang="ru-RU" dirty="0" err="1"/>
              <a:t>повинне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3 </a:t>
            </a:r>
            <a:r>
              <a:rPr lang="ru-RU" dirty="0" err="1"/>
              <a:t>людино-днів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• ПЗ </a:t>
            </a:r>
            <a:r>
              <a:rPr lang="ru-RU" dirty="0" err="1"/>
              <a:t>повинне</a:t>
            </a:r>
            <a:r>
              <a:rPr lang="ru-RU" dirty="0"/>
              <a:t>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у форматах MS Word 20**, MS Excel 20** HTML, RTF та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звичайного</a:t>
            </a:r>
            <a:r>
              <a:rPr lang="ru-RU" dirty="0"/>
              <a:t> тексту.</a:t>
            </a:r>
          </a:p>
        </p:txBody>
      </p:sp>
    </p:spTree>
    <p:extLst>
      <p:ext uri="{BB962C8B-B14F-4D97-AF65-F5344CB8AC3E}">
        <p14:creationId xmlns:p14="http://schemas.microsoft.com/office/powerpoint/2010/main" val="539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1D32A-2B78-892F-91D6-A4A248E2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37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Виконання оцінювання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9DEAB1-40A7-EEC2-3689-790AACF5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uk-UA" dirty="0"/>
              <a:t>В даному випадку, опираємось на стандарт </a:t>
            </a:r>
            <a:r>
              <a:rPr lang="en-US" dirty="0"/>
              <a:t>ISO 25010, </a:t>
            </a:r>
            <a:r>
              <a:rPr lang="uk-UA" dirty="0"/>
              <a:t>оскільки з всіх вищевказаних він є найновішим, згідно якого якість ПЗ</a:t>
            </a:r>
          </a:p>
          <a:p>
            <a:pPr marL="0" indent="0">
              <a:buNone/>
            </a:pPr>
            <a:r>
              <a:rPr lang="uk-UA" dirty="0"/>
              <a:t>можна </a:t>
            </a:r>
            <a:r>
              <a:rPr lang="uk-UA" dirty="0" err="1"/>
              <a:t>чисельно</a:t>
            </a:r>
            <a:r>
              <a:rPr lang="uk-UA" dirty="0"/>
              <a:t> виразити за допомогою формули: </a:t>
            </a:r>
          </a:p>
          <a:p>
            <a:pPr marL="0" indent="0">
              <a:buNone/>
            </a:pPr>
            <a:r>
              <a:rPr lang="en-US" dirty="0"/>
              <a:t>Q =</a:t>
            </a:r>
            <a:r>
              <a:rPr lang="uk-UA" dirty="0"/>
              <a:t> </a:t>
            </a:r>
            <a:r>
              <a:rPr lang="en-US" dirty="0"/>
              <a:t>∑(f1+f2+f3+f4+f5+f6+f7+f8+f9+f10</a:t>
            </a:r>
            <a:r>
              <a:rPr lang="uk-UA" dirty="0"/>
              <a:t>)/</a:t>
            </a:r>
            <a:r>
              <a:rPr lang="en-US" dirty="0"/>
              <a:t>10</a:t>
            </a:r>
            <a:r>
              <a:rPr lang="ru-RU" dirty="0"/>
              <a:t> </a:t>
            </a:r>
            <a:r>
              <a:rPr lang="uk-UA" dirty="0"/>
              <a:t>або </a:t>
            </a:r>
            <a:r>
              <a:rPr lang="en-US" dirty="0"/>
              <a:t>Q =</a:t>
            </a:r>
            <a:r>
              <a:rPr lang="uk-UA" dirty="0"/>
              <a:t> </a:t>
            </a:r>
            <a:r>
              <a:rPr lang="en-US" dirty="0"/>
              <a:t>∑(</a:t>
            </a:r>
            <a:r>
              <a:rPr lang="en-US" dirty="0" err="1"/>
              <a:t>fn</a:t>
            </a:r>
            <a:r>
              <a:rPr lang="uk-UA" dirty="0"/>
              <a:t>)/</a:t>
            </a:r>
            <a:r>
              <a:rPr lang="en-US" dirty="0"/>
              <a:t>n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де: </a:t>
            </a:r>
            <a:r>
              <a:rPr lang="en-US" dirty="0"/>
              <a:t>Q - </a:t>
            </a:r>
            <a:r>
              <a:rPr lang="uk-UA" dirty="0"/>
              <a:t>загальне чисельне значення якості програмного</a:t>
            </a:r>
          </a:p>
          <a:p>
            <a:pPr marL="0" indent="0">
              <a:buNone/>
            </a:pPr>
            <a:r>
              <a:rPr lang="uk-UA" dirty="0"/>
              <a:t>забезпечення; </a:t>
            </a:r>
          </a:p>
          <a:p>
            <a:pPr marL="0" indent="0">
              <a:buNone/>
            </a:pPr>
            <a:r>
              <a:rPr lang="en-US" b="1" dirty="0"/>
              <a:t>f1</a:t>
            </a:r>
            <a:r>
              <a:rPr lang="en-US" dirty="0"/>
              <a:t> - </a:t>
            </a:r>
            <a:r>
              <a:rPr lang="uk-UA" dirty="0"/>
              <a:t>функціональна повнота; </a:t>
            </a:r>
          </a:p>
          <a:p>
            <a:pPr marL="0" indent="0">
              <a:buNone/>
            </a:pPr>
            <a:r>
              <a:rPr lang="en-US" b="1" dirty="0"/>
              <a:t>f2</a:t>
            </a:r>
            <a:r>
              <a:rPr lang="en-US" dirty="0"/>
              <a:t> – </a:t>
            </a:r>
            <a:r>
              <a:rPr lang="uk-UA" dirty="0"/>
              <a:t>функціональна правильність; </a:t>
            </a:r>
          </a:p>
          <a:p>
            <a:pPr marL="0" indent="0">
              <a:buNone/>
            </a:pPr>
            <a:r>
              <a:rPr lang="en-US" b="1" dirty="0"/>
              <a:t>f3</a:t>
            </a:r>
            <a:r>
              <a:rPr lang="en-US" dirty="0"/>
              <a:t> - </a:t>
            </a:r>
            <a:r>
              <a:rPr lang="uk-UA" dirty="0"/>
              <a:t>адаптованість; </a:t>
            </a:r>
          </a:p>
          <a:p>
            <a:pPr marL="0" indent="0">
              <a:buNone/>
            </a:pPr>
            <a:r>
              <a:rPr lang="en-US" b="1" dirty="0"/>
              <a:t>f4</a:t>
            </a:r>
            <a:r>
              <a:rPr lang="en-US" dirty="0"/>
              <a:t> - </a:t>
            </a:r>
            <a:r>
              <a:rPr lang="uk-UA" dirty="0"/>
              <a:t>час виконання задачі; </a:t>
            </a:r>
          </a:p>
          <a:p>
            <a:pPr marL="0" indent="0">
              <a:buNone/>
            </a:pPr>
            <a:r>
              <a:rPr lang="en-US" b="1" dirty="0"/>
              <a:t>f5</a:t>
            </a:r>
            <a:r>
              <a:rPr lang="uk-UA" dirty="0"/>
              <a:t> - використання ресурсів;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f6</a:t>
            </a:r>
            <a:r>
              <a:rPr lang="en-US" dirty="0"/>
              <a:t> - </a:t>
            </a:r>
            <a:r>
              <a:rPr lang="uk-UA" dirty="0"/>
              <a:t>здатність до</a:t>
            </a:r>
            <a:r>
              <a:rPr lang="en-US" dirty="0"/>
              <a:t> </a:t>
            </a:r>
            <a:r>
              <a:rPr lang="uk-UA" dirty="0"/>
              <a:t>взаємодії/співіснування; </a:t>
            </a:r>
          </a:p>
          <a:p>
            <a:pPr marL="0" indent="0">
              <a:buNone/>
            </a:pPr>
            <a:r>
              <a:rPr lang="en-US" b="1" dirty="0"/>
              <a:t>f7</a:t>
            </a:r>
            <a:r>
              <a:rPr lang="en-US" dirty="0"/>
              <a:t> - </a:t>
            </a:r>
            <a:r>
              <a:rPr lang="uk-UA" dirty="0" err="1"/>
              <a:t>облажливість</a:t>
            </a:r>
            <a:r>
              <a:rPr lang="uk-UA" dirty="0"/>
              <a:t>/захист від помилок</a:t>
            </a:r>
            <a:r>
              <a:rPr lang="en-US" dirty="0"/>
              <a:t> </a:t>
            </a:r>
            <a:r>
              <a:rPr lang="uk-UA" dirty="0"/>
              <a:t>користувачів; </a:t>
            </a:r>
          </a:p>
          <a:p>
            <a:pPr marL="0" indent="0">
              <a:buNone/>
            </a:pPr>
            <a:r>
              <a:rPr lang="en-US" b="1" dirty="0"/>
              <a:t>f8</a:t>
            </a:r>
            <a:r>
              <a:rPr lang="en-US" dirty="0"/>
              <a:t> - </a:t>
            </a:r>
            <a:r>
              <a:rPr lang="uk-UA" dirty="0"/>
              <a:t>доступність; </a:t>
            </a:r>
          </a:p>
          <a:p>
            <a:pPr marL="0" indent="0">
              <a:buNone/>
            </a:pPr>
            <a:r>
              <a:rPr lang="en-US" b="1" dirty="0"/>
              <a:t>f9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відмовостійкість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en-US" b="1" dirty="0"/>
              <a:t>f10</a:t>
            </a:r>
            <a:r>
              <a:rPr lang="en-US" dirty="0"/>
              <a:t> - </a:t>
            </a:r>
            <a:r>
              <a:rPr lang="uk-UA" dirty="0"/>
              <a:t>відновлюваність.</a:t>
            </a:r>
          </a:p>
        </p:txBody>
      </p:sp>
    </p:spTree>
    <p:extLst>
      <p:ext uri="{BB962C8B-B14F-4D97-AF65-F5344CB8AC3E}">
        <p14:creationId xmlns:p14="http://schemas.microsoft.com/office/powerpoint/2010/main" val="98326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90C45-50B4-99C5-E8AC-DADFDDDE5B3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Виконання оцінювання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2DE1E7-F61C-1879-160C-CB75EF0E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20"/>
            <a:ext cx="10515600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f1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- функціональна повнота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uk-U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Оформлення замовлення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Дозволяти клієнтові вводити дані про замовлення, такі як назва товару, кількість, ціна, спосіб доставки.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Дозволяти клієнтові вибрати спосіб оплати.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Дозволяти клієнтові відправити замовлення.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Доставлення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Обробляти замовлення і відправляти їх кур'єром або поштою.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Відстежувати статус доставки.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Пошук товарів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Дозволяти користувачеві вводити назву товару або інші параметри для пошуку.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Відображати результати пошуку.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Ознайомлення з функціями системи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Надавати користувачеві доступ до документації з використанням системи.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Надавати користувачеві доступ до інтерактивних навчальних матеріалів.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Підтримка навантаження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Підтримувати обслуговування до 10000 запитів у секунду.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Розширюваність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Дозволяти додавати нові види запитів без суттєвих змін в існуючому коді.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-342900">
              <a:lnSpc>
                <a:spcPct val="12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Зберігання звітів</a:t>
            </a:r>
            <a:endParaRPr lang="uk-UA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20000"/>
              </a:lnSpc>
              <a:spcBef>
                <a:spcPts val="0"/>
              </a:spcBef>
              <a:buSzPts val="1000"/>
              <a:buFontTx/>
              <a:buChar char="−"/>
              <a:tabLst>
                <a:tab pos="914400" algn="l"/>
              </a:tabLst>
            </a:pPr>
            <a:r>
              <a:rPr lang="uk-UA" sz="1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Зберігати файли звітів у форматах MS Word 20**, MS Excel 20** HTML, RTF та у вигляді звичайного тексту.</a:t>
            </a:r>
            <a:endParaRPr lang="uk-U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Кількість реалізованих функціональних вимог: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Кількість заданих функціональних вимог: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Значення метрики: 1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56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57BAA-7BF8-88AD-B00D-522B85B8C9F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Виконання оцінювання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810FEE8-DB99-D1B0-7663-007B720A999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f2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функціональна правильність - відсутня, через відсутність системного тестування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f3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адаптованість: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вважати, що система повинна бути адаптованої під виконання та обслуговування до 10000 запитів у секунду, та якщо очікувана кількість та фактична кількість обслуговуваних запитів збігається, тоді дана характеристика дорівнюватиме 1.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Також, атрибут розширюваність, який вимагає для додавання в систему нового виду запитів не більше 3-ьох людино-днів, при ідентичному  та фактичному терміні часу для реалізації, даний атрибут дорівнюватиме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Середнє значення для характеристики є – 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f4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час виконання задачі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вважати задачею функціонал пошуку товару, тоді користувач повинен, знаючи назву товару й маючи середні навички роботи в Інтернет, знаходити потрібний йому товар за не більш ніж 2 хв.;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чікуваний час гіпотетично збігається з фактичним часом, тому значення даної характеристики буде рівним 1. 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B7CD4-18AC-9D6E-7A4E-EDBEDFB1659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Виконання оцінювання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7D2FD4-1B6B-59A0-9EF0-431EBAFAC85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f5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використання ресурсів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даному випадку в вимогах не зазначено жодних вимог щодо використання ресурсів програмного забезпечення.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f6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здатність до взаємодії/співіснування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Ця характеристика є важливою, оскільки вона визначає, наскільки добре програмне забезпечення може взаємодіяти з іншими системами. У даному випадку в вимогах не зазначено жодних вимог щодо здатності до взаємодії програмного забезпечення.</a:t>
            </a:r>
            <a:endParaRPr lang="uk-U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f7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облажливість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/захист від помилок користувачів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dirty="0">
                <a:solidFill>
                  <a:srgbClr val="1F1F1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</a:t>
            </a: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ревіряється юзабіліті-тестуванням: чи легко і зрозуміло користувачеві користуватися програмним забезпеченням.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Метрики: Час навчання користувача(год) / Обсяг, яким повинен оволодіти користувач(%)</a:t>
            </a:r>
            <a:endParaRPr lang="en-US" sz="14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Обрахунок:</a:t>
            </a:r>
            <a:endParaRPr lang="uk-U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750"/>
              </a:spcAft>
              <a:buSzPts val="1000"/>
              <a:buNone/>
              <a:tabLst>
                <a:tab pos="866140" algn="l"/>
              </a:tabLst>
            </a:pP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 навчання користувача: 8 - годин</a:t>
            </a:r>
            <a:endParaRPr lang="uk-U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750"/>
              </a:spcAft>
              <a:buSzPts val="1000"/>
              <a:buNone/>
              <a:tabLst>
                <a:tab pos="866140" algn="l"/>
              </a:tabLst>
            </a:pP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Умовна кількість помилок, допущених користувачем: 80%</a:t>
            </a:r>
            <a:endParaRPr lang="uk-U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750"/>
              </a:spcAft>
              <a:buSzPts val="1000"/>
              <a:buNone/>
              <a:tabLst>
                <a:tab pos="866140" algn="l"/>
              </a:tabLst>
            </a:pPr>
            <a:r>
              <a:rPr lang="uk-UA" sz="14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Значення метрики: 0,8</a:t>
            </a:r>
            <a:endParaRPr lang="uk-UA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ABB6D-324A-A5D8-FC40-51D6DB8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uk-UA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Виконання оцінювання</a:t>
            </a:r>
            <a:endParaRPr lang="uk-UA" sz="8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F2645A9-3BC1-3D45-5F4C-9125D99F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1"/>
            <a:ext cx="10515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f8 – доступність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умові, що система працюватиме 7 днів у тиждень і 24 години на добу безперестанно як і задано у вимогах, дана характеристика буде рівною одиниці;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f9 –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відмовостійкість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Ця характеристика є важливою, оскільки вона визначає, наскільки добре програмне забезпечення може відновитися після збою. У даному випадку в вимогах не зазначено жодних вимог щодо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відмовостійкості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програмного забезпечення.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f10 – відновлюваність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даного додатку відсутній будь-який захист від переривань, тому, значення даної метрики становить 0.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5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74F6F-0ED1-4C91-D344-F78F45A9366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uk-UA" dirty="0"/>
              <a:t>Обрахунок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5B46F6-C1E8-01DF-629A-9D7591EB65E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розрахунку</a:t>
            </a:r>
            <a:r>
              <a:rPr lang="ru-RU" dirty="0"/>
              <a:t> </a:t>
            </a:r>
            <a:r>
              <a:rPr lang="ru-RU" dirty="0" err="1"/>
              <a:t>вищевказаних</a:t>
            </a:r>
            <a:r>
              <a:rPr lang="ru-RU" dirty="0"/>
              <a:t> метрик, </a:t>
            </a:r>
            <a:r>
              <a:rPr lang="ru-RU" dirty="0" err="1"/>
              <a:t>здійснено</a:t>
            </a:r>
            <a:r>
              <a:rPr lang="ru-RU" dirty="0"/>
              <a:t> </a:t>
            </a:r>
            <a:r>
              <a:rPr lang="ru-RU" dirty="0" err="1"/>
              <a:t>розрахунок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ПЗ.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ПЗ </a:t>
            </a:r>
            <a:r>
              <a:rPr lang="ru-RU" dirty="0" err="1"/>
              <a:t>наступне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en-US" dirty="0"/>
              <a:t>Q =</a:t>
            </a:r>
            <a:r>
              <a:rPr lang="uk-UA" dirty="0"/>
              <a:t> (</a:t>
            </a:r>
            <a:r>
              <a:rPr lang="en-US" dirty="0"/>
              <a:t>f1 + f3 + f4  + f7 + f</a:t>
            </a:r>
            <a:r>
              <a:rPr lang="uk-UA" dirty="0"/>
              <a:t>8</a:t>
            </a:r>
            <a:r>
              <a:rPr lang="en-US" dirty="0"/>
              <a:t> + f10</a:t>
            </a:r>
            <a:r>
              <a:rPr lang="uk-UA" dirty="0"/>
              <a:t>)/6 = (1 + 1 + 1 + 0,8 + 1 + 0)/6 = 0,8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/>
              <a:t>Висновок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 числовому </a:t>
            </a:r>
            <a:r>
              <a:rPr lang="ru-RU" dirty="0" err="1"/>
              <a:t>значенню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, за </a:t>
            </a:r>
            <a:r>
              <a:rPr lang="ru-RU" dirty="0" err="1"/>
              <a:t>якими</a:t>
            </a:r>
            <a:r>
              <a:rPr lang="ru-RU" dirty="0"/>
              <a:t> буде створена система, є </a:t>
            </a:r>
            <a:r>
              <a:rPr lang="ru-RU" dirty="0" err="1"/>
              <a:t>якісними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0789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916</Words>
  <Application>Microsoft Office PowerPoint</Application>
  <PresentationFormat>Широкий екран</PresentationFormat>
  <Paragraphs>92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Тема Office</vt:lpstr>
      <vt:lpstr>Дослідження характеристик якості ПЗ на базі стандартів ISO 9126 та 25010</vt:lpstr>
      <vt:lpstr>Стандарт ISO 25010</vt:lpstr>
      <vt:lpstr>Варіант 1</vt:lpstr>
      <vt:lpstr>Виконання оцінювання</vt:lpstr>
      <vt:lpstr>Виконання оцінювання</vt:lpstr>
      <vt:lpstr>Виконання оцінювання</vt:lpstr>
      <vt:lpstr>Виконання оцінювання</vt:lpstr>
      <vt:lpstr>Виконання оцінювання</vt:lpstr>
      <vt:lpstr>Обрахунок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характеристик якості ПЗ на базі стандартів ISO 9126 та 25010</dc:title>
  <dc:creator>Press F to Pay Respect</dc:creator>
  <cp:lastModifiedBy>Press F to Pay Respect</cp:lastModifiedBy>
  <cp:revision>1</cp:revision>
  <dcterms:created xsi:type="dcterms:W3CDTF">2023-12-12T15:13:43Z</dcterms:created>
  <dcterms:modified xsi:type="dcterms:W3CDTF">2023-12-12T15:51:26Z</dcterms:modified>
</cp:coreProperties>
</file>