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4" r:id="rId4"/>
    <p:sldId id="275" r:id="rId5"/>
    <p:sldId id="269" r:id="rId6"/>
    <p:sldId id="276" r:id="rId7"/>
    <p:sldId id="277" r:id="rId8"/>
    <p:sldId id="278" r:id="rId9"/>
    <p:sldId id="261" r:id="rId10"/>
    <p:sldId id="272" r:id="rId11"/>
    <p:sldId id="273" r:id="rId12"/>
    <p:sldId id="279" r:id="rId13"/>
    <p:sldId id="280" r:id="rId14"/>
    <p:sldId id="260" r:id="rId15"/>
  </p:sldIdLst>
  <p:sldSz cx="12192000" cy="6858000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Noto Sans Symbols" panose="020B0604020202020204" charset="0"/>
      <p:regular r:id="rId21"/>
      <p:bold r:id="rId22"/>
    </p:embeddedFont>
    <p:embeddedFont>
      <p:font typeface="ALS Sector Bold" panose="020B0604020202020204" charset="0"/>
      <p:bold r:id="rId23"/>
    </p:embeddedFont>
    <p:embeddedFont>
      <p:font typeface="ALS Sector Regular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iak89/Warehouses-costs-VES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Прогнозирование срока окупаемости внедрения автоматизированных систем на складах временного хранения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sz="2600" dirty="0" smtClean="0">
                <a:solidFill>
                  <a:schemeClr val="bg1"/>
                </a:solidFill>
              </a:rPr>
              <a:t>Докладчик:</a:t>
            </a:r>
            <a:endParaRPr lang="ru-RU" sz="2600" dirty="0">
              <a:solidFill>
                <a:schemeClr val="bg1"/>
              </a:solidFill>
            </a:endParaRPr>
          </a:p>
          <a:p>
            <a:r>
              <a:rPr lang="ru-RU" sz="2600" dirty="0">
                <a:solidFill>
                  <a:schemeClr val="bg1"/>
                </a:solidFill>
              </a:rPr>
              <a:t>Кривонос Анастасия Дмитриевна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79037" y="475893"/>
            <a:ext cx="6691737" cy="666000"/>
            <a:chOff x="1476753" y="3499669"/>
            <a:chExt cx="4619247" cy="66600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Решение задачи регрессии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4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5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3628" y="1412243"/>
            <a:ext cx="7886398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Построение моделей для прогноза срока окупаемости внедрения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«ВЕСЫ 1»: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Случайный лес</a:t>
            </a:r>
          </a:p>
          <a:p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Поиск </a:t>
            </a:r>
            <a:r>
              <a:rPr lang="ru-RU" sz="1600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гиперпараметров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модели выполнен с помощью </a:t>
            </a:r>
            <a:endParaRPr lang="ru-RU" sz="16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r>
              <a:rPr lang="ru-RU" sz="16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поиска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 сетке с перекрестной проверкой, </a:t>
            </a:r>
            <a:endParaRPr lang="ru-RU" sz="16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r>
              <a:rPr lang="ru-RU" sz="16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количество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блоков равно 13</a:t>
            </a:r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 ближайших соседей</a:t>
            </a:r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>
              <a:lnSpc>
                <a:spcPct val="120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Значение K - это </a:t>
            </a:r>
            <a:r>
              <a:rPr lang="ru-RU" sz="1600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гиперпараметр</a:t>
            </a: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. </a:t>
            </a:r>
          </a:p>
          <a:p>
            <a:pPr marL="76200">
              <a:lnSpc>
                <a:spcPct val="120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Меньшее K - более сложная граница принятия решения </a:t>
            </a:r>
          </a:p>
          <a:p>
            <a:pPr marL="76200">
              <a:lnSpc>
                <a:spcPct val="120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Большее K - более плавная граница принятия решения.</a:t>
            </a:r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endParaRPr lang="en-US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3.  Оценка качества моделей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3036" y="1769568"/>
            <a:ext cx="4543297" cy="834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8978" y="2668321"/>
            <a:ext cx="6020048" cy="18067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6097" y="4475092"/>
            <a:ext cx="6195971" cy="126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Рисунок 23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25985" y="5744405"/>
            <a:ext cx="3297398" cy="10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0" y="1938304"/>
            <a:ext cx="5764991" cy="4507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 err="1"/>
              <a:t>Гиперпараметры</a:t>
            </a:r>
            <a:r>
              <a:rPr lang="ru-RU" sz="2400" dirty="0"/>
              <a:t> модели: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количество </a:t>
            </a:r>
            <a:r>
              <a:rPr lang="ru-RU" sz="2400" dirty="0"/>
              <a:t>скрытых слоев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количество </a:t>
            </a:r>
            <a:r>
              <a:rPr lang="ru-RU" sz="2400" dirty="0"/>
              <a:t>нейронов на слое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активационная </a:t>
            </a:r>
            <a:r>
              <a:rPr lang="ru-RU" sz="2400" dirty="0"/>
              <a:t>функция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количество </a:t>
            </a:r>
            <a:r>
              <a:rPr lang="ru-RU" sz="2400" dirty="0"/>
              <a:t>нейронов на выходном слое</a:t>
            </a:r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оптимизатор</a:t>
            </a:r>
            <a:endParaRPr lang="ru-RU" sz="2400" dirty="0"/>
          </a:p>
          <a:p>
            <a:pPr marL="720000" indent="-684000">
              <a:buFont typeface="ALS Sector Regular" panose="020B0604020202020204" charset="0"/>
              <a:buChar char="-"/>
            </a:pPr>
            <a:r>
              <a:rPr lang="ru-RU" sz="2400" dirty="0" smtClean="0"/>
              <a:t>метрика </a:t>
            </a:r>
            <a:r>
              <a:rPr lang="ru-RU" sz="2400" dirty="0"/>
              <a:t>оценки </a:t>
            </a:r>
            <a:r>
              <a:rPr lang="ru-RU" sz="2400" dirty="0" smtClean="0"/>
              <a:t>качества</a:t>
            </a:r>
          </a:p>
          <a:p>
            <a:pPr marL="36000"/>
            <a:endParaRPr lang="ru-RU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Количество эпох задано 20.</a:t>
            </a:r>
            <a:endParaRPr lang="ru-RU" sz="2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79037" y="475893"/>
            <a:ext cx="6691737" cy="666000"/>
            <a:chOff x="1476753" y="3499669"/>
            <a:chExt cx="4619247" cy="66600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Решение задачи регрессии</a:t>
              </a:r>
              <a:endParaRPr lang="ru-RU" sz="2800" spc="180" dirty="0">
                <a:solidFill>
                  <a:schemeClr val="bg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5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/>
          <a:srcRect l="2206" t="45488" r="47414" b="23515"/>
          <a:stretch/>
        </p:blipFill>
        <p:spPr>
          <a:xfrm>
            <a:off x="5472044" y="1524893"/>
            <a:ext cx="6560810" cy="227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l="2135" t="43179" r="48582" b="35471"/>
          <a:stretch/>
        </p:blipFill>
        <p:spPr>
          <a:xfrm>
            <a:off x="5143515" y="4281035"/>
            <a:ext cx="6889339" cy="167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>
          <a:xfrm>
            <a:off x="735496" y="5828167"/>
            <a:ext cx="11062251" cy="771416"/>
          </a:xfrm>
        </p:spPr>
        <p:txBody>
          <a:bodyPr>
            <a:noAutofit/>
          </a:bodyPr>
          <a:lstStyle/>
          <a:p>
            <a:r>
              <a:rPr lang="ru-RU" sz="2200" dirty="0"/>
              <a:t>Разработка нейронной сети, способной точно предсказывать интересующий параметр при небольшом размере сети, является значительным достижением.</a:t>
            </a:r>
            <a:endParaRPr lang="ru-RU" sz="22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421147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Нейронная сеть. Оценка качества модели</a:t>
              </a:r>
              <a:endParaRPr lang="ru-RU" sz="2800" spc="180" dirty="0">
                <a:solidFill>
                  <a:schemeClr val="bg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 rotWithShape="1">
          <a:blip r:embed="rId2"/>
          <a:srcRect l="3983" t="26111" r="48470" b="7505"/>
          <a:stretch/>
        </p:blipFill>
        <p:spPr bwMode="auto">
          <a:xfrm>
            <a:off x="273628" y="1242391"/>
            <a:ext cx="5816415" cy="447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 l="3609" t="30316" r="51831" b="7505"/>
          <a:stretch/>
        </p:blipFill>
        <p:spPr bwMode="auto">
          <a:xfrm>
            <a:off x="6090043" y="1242391"/>
            <a:ext cx="5903773" cy="449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47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558782" y="1185979"/>
            <a:ext cx="11196533" cy="14578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Созданный репозиторий:</a:t>
            </a:r>
          </a:p>
          <a:p>
            <a:r>
              <a:rPr lang="ru-RU" u="sng" dirty="0">
                <a:hlinkClick r:id="rId2"/>
              </a:rPr>
              <a:t>https://github.com/anastasiiak89/Warehouses-costs-VESI</a:t>
            </a:r>
            <a:endParaRPr lang="ru-RU" dirty="0"/>
          </a:p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421147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Удаленный репозиторий</a:t>
              </a:r>
              <a:endParaRPr lang="ru-RU" sz="2800" spc="180" dirty="0">
                <a:solidFill>
                  <a:schemeClr val="bg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5836971" cy="666000"/>
            <a:chOff x="1476754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Задачи, решенные в работе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32127" y="1457893"/>
            <a:ext cx="6831396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Прогнозирование срока окупаемости внедрения на складах временного хранения системы автоматического взвешивания и контроля грузов для оптимизации процессов складирования и транспортировки товаров</a:t>
            </a: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i="1" dirty="0"/>
              <a:t>Актуальность данного анализа также связана с рассмотрением в настоящий момент проекта изменений №296887-8 в Федеральный закон от 03.08.2018 № 289-ФЗ  «О таможенном регулировании в Российской Федерации», вынесенного на рассмотрение депутатом В.М. Резником – членом Комитета Государственной Думы по бюджету и налогам (далее – Комитет Госдумы), срок предоставления поправок - 05.05.2023, в том числе устанавливает новые требования к обустройству территорий, прилегающих к складам временного хранения (далее – СВХ</a:t>
            </a:r>
            <a:r>
              <a:rPr lang="ru-RU" i="1" dirty="0" smtClean="0"/>
              <a:t>).</a:t>
            </a:r>
            <a:endParaRPr lang="ru-RU" sz="1600" b="1" i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771761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Исходные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данные: 2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датасета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с общим количеством параметров 20 (при объединении в один)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85538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разведочный анализ 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данных и предобработку данных</a:t>
            </a:r>
            <a:endParaRPr lang="ru-RU" sz="1600" b="1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855380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Обучить моделей для прогноза срока окупаемости внедрения системы автоматического взвешивания «ВЕСЫ 1»</a:t>
            </a: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880743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Написать нейронную сеть, которая будет предсказывать срок окупаемости издержек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273628" y="1403194"/>
            <a:ext cx="4828413" cy="128564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</a:pPr>
            <a:r>
              <a:rPr lang="ru-RU" dirty="0"/>
              <a:t>Алгоритм прохождения цепочки поставки до момента поступления на СВХ с применением автоматизированных методик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367598" cy="666000"/>
            <a:chOff x="1476753" y="3499669"/>
            <a:chExt cx="4619247" cy="666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Сценарии работы основных элементов системы СВХ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2041" y="1333690"/>
            <a:ext cx="6496924" cy="5012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59" y="2956735"/>
            <a:ext cx="4801082" cy="290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58782" y="4909930"/>
            <a:ext cx="11196533" cy="1341401"/>
          </a:xfrm>
        </p:spPr>
        <p:txBody>
          <a:bodyPr>
            <a:normAutofit fontScale="77500" lnSpcReduction="20000"/>
          </a:bodyPr>
          <a:lstStyle/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Исходные 2 </a:t>
            </a:r>
            <a:r>
              <a:rPr lang="ru-RU" sz="2400" dirty="0" err="1">
                <a:solidFill>
                  <a:schemeClr val="tx1"/>
                </a:solidFill>
                <a:latin typeface="Open Sans"/>
                <a:cs typeface="Open Sans"/>
              </a:rPr>
              <a:t>датасета</a:t>
            </a: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 с общим количеством параметров </a:t>
            </a:r>
            <a:r>
              <a:rPr lang="en-US" sz="2400" dirty="0">
                <a:solidFill>
                  <a:schemeClr val="tx1"/>
                </a:solidFill>
                <a:latin typeface="Open Sans"/>
                <a:cs typeface="Open Sans"/>
              </a:rPr>
              <a:t>20</a:t>
            </a:r>
            <a:endParaRPr lang="ru-RU" sz="2400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cs typeface="Open Sans"/>
              </a:rPr>
              <a:t>1й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542 rows × 20 columns</a:t>
            </a:r>
            <a:endParaRPr lang="ru-RU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cs typeface="Open Sans"/>
              </a:rPr>
              <a:t>2й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3 rows × 4 columns</a:t>
            </a:r>
            <a:endParaRPr lang="ru-RU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marL="10287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Данные объединены исходя из приведенных в </a:t>
            </a:r>
            <a:r>
              <a:rPr lang="ru-RU" sz="2400" dirty="0" err="1">
                <a:solidFill>
                  <a:schemeClr val="tx1"/>
                </a:solidFill>
                <a:latin typeface="Open Sans"/>
                <a:cs typeface="Open Sans"/>
              </a:rPr>
              <a:t>датасете</a:t>
            </a:r>
            <a:r>
              <a:rPr lang="ru-RU" sz="2400" dirty="0">
                <a:solidFill>
                  <a:schemeClr val="tx1"/>
                </a:solidFill>
                <a:latin typeface="Open Sans"/>
                <a:cs typeface="Open Sans"/>
              </a:rPr>
              <a:t> числовых полей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098306" y="483599"/>
            <a:ext cx="73675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endParaRPr lang="ru-RU" sz="2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832" y="1634701"/>
            <a:ext cx="11609214" cy="28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88" y="5918858"/>
            <a:ext cx="11149731" cy="69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Гистограммы распределения переменных. Все признаки далеки от нормального распределения, соответственно выбросов </a:t>
            </a:r>
            <a:r>
              <a:rPr lang="ru-RU" sz="2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практически не наблюдается.</a:t>
            </a: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94106" y="5899944"/>
            <a:ext cx="0" cy="759525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94617" y="6638286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94106" y="5899944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94406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r>
                <a: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. </a:t>
              </a:r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Гистограммы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3690" y="1239770"/>
            <a:ext cx="2930216" cy="2405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6902" y="3569967"/>
            <a:ext cx="2329698" cy="2143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33955" y="3596496"/>
            <a:ext cx="2523820" cy="2162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3247" y="1231994"/>
            <a:ext cx="2938095" cy="241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Рисунок 20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8616" y="1234683"/>
            <a:ext cx="2729933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Рисунок 21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33259" y="1234683"/>
            <a:ext cx="2865278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Рисунок 22"/>
          <p:cNvPicPr/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09950" y="3524936"/>
            <a:ext cx="2514800" cy="2233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Рисунок 23"/>
          <p:cNvPicPr/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33771" y="3597933"/>
            <a:ext cx="2353180" cy="2160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Рисунок 24"/>
          <p:cNvPicPr/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3189" y="3592521"/>
            <a:ext cx="2328811" cy="2166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322" t="37940" r="60007" b="22095"/>
          <a:stretch/>
        </p:blipFill>
        <p:spPr>
          <a:xfrm>
            <a:off x="3888925" y="2003911"/>
            <a:ext cx="4085178" cy="3244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5801" t="37220" r="64919" b="30074"/>
          <a:stretch/>
        </p:blipFill>
        <p:spPr>
          <a:xfrm>
            <a:off x="7974103" y="2003911"/>
            <a:ext cx="4103090" cy="324436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9" y="1984289"/>
            <a:ext cx="3806356" cy="326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9295665" y="540484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Выбросов нет</a:t>
            </a:r>
            <a:endParaRPr lang="ru-RU" sz="1800" dirty="0">
              <a:solidFill>
                <a:srgbClr val="F1BE29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495190" y="540484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Выбросов нет</a:t>
            </a:r>
            <a:endParaRPr lang="ru-RU" sz="1800" dirty="0">
              <a:solidFill>
                <a:srgbClr val="F1BE29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310682" y="534328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Выбросы в зоне малых значений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91071" y="460882"/>
            <a:ext cx="8388015" cy="958342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r>
                <a: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. </a:t>
              </a:r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Диаграммы «ящик с усами»</a:t>
              </a:r>
              <a:endParaRPr lang="ru-RU" sz="2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4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ru-RU" dirty="0"/>
              <a:t>Матрица корреляции. Тепловая карта коэффициентов корреляции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944068" cy="666000"/>
            <a:chOff x="1476753" y="3499669"/>
            <a:chExt cx="4619247" cy="666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Разведочный анализ данных</a:t>
              </a:r>
              <a:r>
                <a: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. </a:t>
              </a:r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Гистограммы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Рисунок 8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1757" y="1770665"/>
            <a:ext cx="7342359" cy="4938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91599" y="2359716"/>
            <a:ext cx="3162300" cy="263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Все полученные коэффициенты корреляции находятся в промежутке значений от - </a:t>
            </a:r>
            <a:r>
              <a:rPr lang="ru-RU" sz="1800" b="1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0,86 до 0,99</a:t>
            </a:r>
            <a:r>
              <a:rPr lang="ru-RU" sz="18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 Исходя из этого можно сделать вывод, что наблюдается </a:t>
            </a:r>
            <a:r>
              <a:rPr lang="ru-RU" sz="18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сильная </a:t>
            </a:r>
            <a:r>
              <a:rPr lang="ru-RU" sz="18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корреляция, переменные являются зависимыми.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58782" y="5652600"/>
            <a:ext cx="11196533" cy="919078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ru-RU" sz="2000" dirty="0"/>
              <a:t>Проведение дальнейшего анализ влияния факторов весов не целесообразно, так как лучшее качество у модели, которая не определяет веса для параметров.</a:t>
            </a:r>
          </a:p>
          <a:p>
            <a:pPr marL="76200" indent="0">
              <a:buNone/>
            </a:pP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6473077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Предобработка данных</a:t>
              </a:r>
            </a:p>
          </p:txBody>
        </p:sp>
        <p:sp>
          <p:nvSpPr>
            <p:cNvPr id="10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/>
          <p:cNvPicPr/>
          <p:nvPr/>
        </p:nvPicPr>
        <p:blipFill rotWithShape="1">
          <a:blip r:embed="rId2"/>
          <a:srcRect t="30094" b="11488"/>
          <a:stretch/>
        </p:blipFill>
        <p:spPr bwMode="auto">
          <a:xfrm>
            <a:off x="481614" y="1423500"/>
            <a:ext cx="11107412" cy="4091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371601"/>
            <a:ext cx="11350868" cy="4916980"/>
          </a:xfrm>
        </p:spPr>
        <p:txBody>
          <a:bodyPr>
            <a:noAutofit/>
          </a:bodyPr>
          <a:lstStyle/>
          <a:p>
            <a:pPr indent="-457200" algn="just">
              <a:buFont typeface="+mj-lt"/>
              <a:buAutoNum type="arabicPeriod"/>
            </a:pPr>
            <a:r>
              <a:rPr lang="ru-RU" sz="2200" dirty="0" smtClean="0"/>
              <a:t>Разделение </a:t>
            </a:r>
            <a:r>
              <a:rPr lang="ru-RU" sz="2200" dirty="0"/>
              <a:t>выборки на обучающую и </a:t>
            </a:r>
            <a:r>
              <a:rPr lang="ru-RU" sz="2200" dirty="0" smtClean="0"/>
              <a:t>тестовую: 70</a:t>
            </a:r>
            <a:r>
              <a:rPr lang="ru-RU" sz="2200" dirty="0"/>
              <a:t>% (на обучение) /30% (на тестирование)</a:t>
            </a:r>
          </a:p>
          <a:p>
            <a:pPr indent="-457200" algn="just">
              <a:buFont typeface="+mj-lt"/>
              <a:buAutoNum type="arabicPeriod"/>
            </a:pPr>
            <a:endParaRPr lang="ru-RU" sz="2200" dirty="0" smtClean="0"/>
          </a:p>
          <a:p>
            <a:pPr indent="-457200" algn="just">
              <a:buFont typeface="+mj-lt"/>
              <a:buAutoNum type="arabicPeriod"/>
            </a:pPr>
            <a:endParaRPr lang="ru-RU" sz="2200" dirty="0"/>
          </a:p>
          <a:p>
            <a:pPr indent="-457200" algn="just">
              <a:buFont typeface="+mj-lt"/>
              <a:buAutoNum type="arabicPeriod"/>
            </a:pPr>
            <a:endParaRPr lang="ru-RU" sz="2200" dirty="0" smtClean="0"/>
          </a:p>
          <a:p>
            <a:pPr indent="-457200" algn="just">
              <a:buFont typeface="+mj-lt"/>
              <a:buAutoNum type="arabicPeriod"/>
            </a:pPr>
            <a:endParaRPr lang="ru-RU" sz="2200" dirty="0"/>
          </a:p>
          <a:p>
            <a:pPr indent="-457200" algn="just">
              <a:buFont typeface="+mj-lt"/>
              <a:buAutoNum type="arabicPeriod"/>
            </a:pPr>
            <a:endParaRPr lang="ru-RU" sz="2200" dirty="0" smtClean="0"/>
          </a:p>
          <a:p>
            <a:pPr indent="-457200" algn="just">
              <a:buFont typeface="+mj-lt"/>
              <a:buAutoNum type="arabicPeriod"/>
            </a:pPr>
            <a:r>
              <a:rPr lang="ru-RU" sz="2200" dirty="0" smtClean="0"/>
              <a:t>Построение </a:t>
            </a:r>
            <a:r>
              <a:rPr lang="ru-RU" sz="2200" dirty="0"/>
              <a:t>моделей для прогноза модуля упругости и прочности при растяжении: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200" dirty="0"/>
              <a:t>Линейная регрессия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200" dirty="0"/>
              <a:t>Случайный лес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200" dirty="0"/>
              <a:t>К ближайших соседей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6691737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Решение задачи регрессии</a:t>
              </a:r>
              <a:endParaRPr lang="ru-RU" sz="2800" spc="180" dirty="0">
                <a:solidFill>
                  <a:schemeClr val="tx2">
                    <a:lumMod val="90000"/>
                    <a:lumOff val="10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937" y="2197376"/>
            <a:ext cx="7498080" cy="1632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1497" y="4723003"/>
            <a:ext cx="4160520" cy="1386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460</Words>
  <Application>Microsoft Office PowerPoint</Application>
  <PresentationFormat>Широкоэкранный</PresentationFormat>
  <Paragraphs>92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Open Sans</vt:lpstr>
      <vt:lpstr>Roboto Black</vt:lpstr>
      <vt:lpstr>Noto Sans Symbols</vt:lpstr>
      <vt:lpstr>Wingdings</vt:lpstr>
      <vt:lpstr>ALS Sector Bold</vt:lpstr>
      <vt:lpstr>ALS Sector Regular</vt:lpstr>
      <vt:lpstr>Arial</vt:lpstr>
      <vt:lpstr>If,kjyVUNE_28012021</vt:lpstr>
      <vt:lpstr>Прогнозирование срока окупаемости внедрения автоматизированных систем на складах временного хранения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new_user_0109@outlook.com</cp:lastModifiedBy>
  <cp:revision>121</cp:revision>
  <dcterms:created xsi:type="dcterms:W3CDTF">2021-02-24T09:03:25Z</dcterms:created>
  <dcterms:modified xsi:type="dcterms:W3CDTF">2023-04-27T11:02:25Z</dcterms:modified>
</cp:coreProperties>
</file>