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60" r:id="rId6"/>
    <p:sldId id="280" r:id="rId7"/>
    <p:sldId id="262" r:id="rId8"/>
    <p:sldId id="273" r:id="rId9"/>
    <p:sldId id="274" r:id="rId10"/>
    <p:sldId id="275" r:id="rId11"/>
    <p:sldId id="276" r:id="rId12"/>
    <p:sldId id="277" r:id="rId13"/>
    <p:sldId id="279" r:id="rId14"/>
    <p:sldId id="271" r:id="rId15"/>
  </p:sldIdLst>
  <p:sldSz cx="12192000" cy="6858000"/>
  <p:notesSz cx="6858000" cy="9144000"/>
  <p:embeddedFontLst>
    <p:embeddedFont>
      <p:font typeface="Noto Sans Symbols" panose="020B0604020202020204" charset="0"/>
      <p:regular r:id="rId17"/>
      <p:bold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0b3cc511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0b3cc511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0b3cc511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0b3cc511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17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sng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4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6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7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7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9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9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9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9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9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stasiiak89/Warehouses-costs-VES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ctrTitle"/>
          </p:nvPr>
        </p:nvSpPr>
        <p:spPr>
          <a:xfrm>
            <a:off x="1060330" y="913048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 dirty="0"/>
              <a:t>Выпускная квалификационная работа по курсу "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Science</a:t>
            </a:r>
            <a:r>
              <a:rPr lang="ru-RU" dirty="0"/>
              <a:t>"</a:t>
            </a: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"/>
          </p:nvPr>
        </p:nvSpPr>
        <p:spPr>
          <a:xfrm>
            <a:off x="1052051" y="4068093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</a:pPr>
            <a:r>
              <a:rPr lang="ru-RU" dirty="0"/>
              <a:t>Тема: </a:t>
            </a:r>
            <a:r>
              <a:rPr lang="ru-RU" dirty="0" smtClean="0"/>
              <a:t>Прогнозирование </a:t>
            </a:r>
            <a:r>
              <a:rPr lang="ru-RU" dirty="0"/>
              <a:t>срока окупаемости внедрения автоматизированных систем на складах временного хранения </a:t>
            </a:r>
            <a:endParaRPr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DA69A48-C627-488D-D6EF-59A145E95588}"/>
              </a:ext>
            </a:extLst>
          </p:cNvPr>
          <p:cNvSpPr txBox="1">
            <a:spLocks/>
          </p:cNvSpPr>
          <p:nvPr/>
        </p:nvSpPr>
        <p:spPr>
          <a:xfrm>
            <a:off x="6014797" y="5576721"/>
            <a:ext cx="59001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35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Слушатель: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Кривонос Анастасия Дмитриевна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регрессии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4447" y="821268"/>
            <a:ext cx="6038686" cy="5355696"/>
          </a:xfrm>
        </p:spPr>
        <p:txBody>
          <a:bodyPr>
            <a:normAutofit fontScale="62500" lnSpcReduction="20000"/>
          </a:bodyPr>
          <a:lstStyle/>
          <a:p>
            <a:pPr marL="76200" indent="0">
              <a:buNone/>
            </a:pPr>
            <a:r>
              <a:rPr lang="ru-RU" dirty="0" smtClean="0"/>
              <a:t>Построение </a:t>
            </a:r>
            <a:r>
              <a:rPr lang="ru-RU" dirty="0"/>
              <a:t>моделей для прогноза </a:t>
            </a:r>
            <a:r>
              <a:rPr lang="ru-RU" dirty="0" smtClean="0"/>
              <a:t>срока окупаемости внедрения «ВЕСЫ 1»: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Линейная регрессия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Случайный лес</a:t>
            </a:r>
          </a:p>
          <a:p>
            <a:r>
              <a:rPr lang="ru-RU" dirty="0"/>
              <a:t>Поиск </a:t>
            </a:r>
            <a:r>
              <a:rPr lang="ru-RU" dirty="0" err="1"/>
              <a:t>гиперпараметров</a:t>
            </a:r>
            <a:r>
              <a:rPr lang="ru-RU" dirty="0"/>
              <a:t> модели выполнен с помощью поиска по сетке с перекрестной проверкой, количество блоков равно </a:t>
            </a:r>
            <a:r>
              <a:rPr lang="ru-RU" dirty="0" smtClean="0"/>
              <a:t>13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ru-RU" dirty="0" smtClean="0"/>
              <a:t>К ближайших </a:t>
            </a:r>
            <a:r>
              <a:rPr lang="ru-RU" dirty="0"/>
              <a:t>соседей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Значение K - это </a:t>
            </a:r>
            <a:r>
              <a:rPr lang="ru-RU" dirty="0" err="1" smtClean="0"/>
              <a:t>гиперпараметр</a:t>
            </a:r>
            <a:r>
              <a:rPr lang="ru-RU" dirty="0"/>
              <a:t>.</a:t>
            </a:r>
            <a:r>
              <a:rPr lang="ru-RU" dirty="0" smtClean="0"/>
              <a:t> </a:t>
            </a:r>
          </a:p>
          <a:p>
            <a:pPr marL="76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Меньшее K - более сложная граница </a:t>
            </a:r>
            <a:r>
              <a:rPr lang="ru-RU" dirty="0"/>
              <a:t>принятия решения </a:t>
            </a:r>
            <a:endParaRPr lang="ru-RU" dirty="0" smtClean="0"/>
          </a:p>
          <a:p>
            <a:pPr marL="76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Большее K - более плавная граница </a:t>
            </a:r>
            <a:r>
              <a:rPr lang="ru-RU" dirty="0"/>
              <a:t>принятия </a:t>
            </a:r>
            <a:r>
              <a:rPr lang="ru-RU" dirty="0" smtClean="0"/>
              <a:t>решения.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3</a:t>
            </a:r>
            <a:r>
              <a:rPr lang="ru-RU" dirty="0"/>
              <a:t>.  Оценка качества моделей</a:t>
            </a:r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3927" y="1987988"/>
            <a:ext cx="5612294" cy="18594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5975" y="3944733"/>
            <a:ext cx="6195971" cy="1269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2854" y="1153343"/>
            <a:ext cx="4001678" cy="735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28533" y="5397888"/>
            <a:ext cx="3297398" cy="1033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894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Нейронная сеть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4447" y="1081454"/>
            <a:ext cx="5107353" cy="50955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1800" dirty="0" err="1"/>
              <a:t>Гиперпараметры</a:t>
            </a:r>
            <a:r>
              <a:rPr lang="ru-RU" sz="1800" dirty="0"/>
              <a:t> модели: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количество скрытых слоев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количество нейронов на слое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активационная функция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количество нейронов на выходном слое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оптимизатор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метрика оценки качества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Количество эпох задано 20.</a:t>
            </a:r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206" t="45488" r="47414" b="23515"/>
          <a:stretch/>
        </p:blipFill>
        <p:spPr>
          <a:xfrm>
            <a:off x="5511800" y="958363"/>
            <a:ext cx="6560810" cy="2270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135" t="43179" r="48582" b="35471"/>
          <a:stretch/>
        </p:blipFill>
        <p:spPr>
          <a:xfrm>
            <a:off x="4648829" y="3693317"/>
            <a:ext cx="6889339" cy="1678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47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Нейронная сеть. Оценка качества модели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3983" t="26111" r="48470" b="7505"/>
          <a:stretch/>
        </p:blipFill>
        <p:spPr bwMode="auto">
          <a:xfrm>
            <a:off x="165946" y="1142207"/>
            <a:ext cx="5844329" cy="459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3609" t="30316" r="51831" b="7505"/>
          <a:stretch/>
        </p:blipFill>
        <p:spPr bwMode="auto">
          <a:xfrm>
            <a:off x="6126416" y="1142207"/>
            <a:ext cx="5867400" cy="459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420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Удаленный </a:t>
            </a:r>
            <a:r>
              <a:rPr lang="ru-RU" dirty="0" err="1"/>
              <a:t>репозиторий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ea typeface="Arial" panose="020B0604020202020204" pitchFamily="34" charset="0"/>
                <a:cs typeface="Arial" panose="020B0604020202020204" pitchFamily="34" charset="0"/>
              </a:rPr>
              <a:t>Созданный </a:t>
            </a:r>
            <a:r>
              <a:rPr lang="ru-RU" dirty="0" err="1">
                <a:ea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r>
              <a:rPr lang="ru-RU" dirty="0"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u="sng">
                <a:hlinkClick r:id="rId2"/>
              </a:rPr>
              <a:t>https://github.com/anastasiiak89/Warehouses-costs-VESI</a:t>
            </a:r>
            <a:endParaRPr lang="ru-RU"/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25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>
                <a:solidFill>
                  <a:srgbClr val="7B7B7B"/>
                </a:solidFill>
              </a:rPr>
              <a:t>edu.bmstu.ru</a:t>
            </a:r>
            <a:endParaRPr>
              <a:solidFill>
                <a:srgbClr val="7B7B7B"/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solidFill>
                  <a:srgbClr val="7B7B7B"/>
                </a:solidFill>
              </a:rPr>
              <a:t>+7 495 182-83-85</a:t>
            </a:r>
            <a:endParaRPr b="1">
              <a:solidFill>
                <a:srgbClr val="7B7B7B"/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u="sng">
                <a:solidFill>
                  <a:srgbClr val="7B7B7B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edu@bmstu.ru</a:t>
            </a:r>
            <a:endParaRPr>
              <a:solidFill>
                <a:srgbClr val="7B7B7B"/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>
                <a:solidFill>
                  <a:srgbClr val="7B7B7B"/>
                </a:solidFill>
              </a:rPr>
              <a:t>Москва, Госпитальный переулок , д. 4-6, с.3</a:t>
            </a:r>
            <a:endParaRPr>
              <a:solidFill>
                <a:srgbClr val="7B7B7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dirty="0"/>
              <a:t>Постановка задачи</a:t>
            </a:r>
            <a:endParaRPr dirty="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1"/>
                </a:solidFill>
              </a:rPr>
              <a:t>Прогнозирование срока окупаемости внедрения на складах временного хранения </a:t>
            </a:r>
            <a:r>
              <a:rPr lang="ru-RU" dirty="0" smtClean="0"/>
              <a:t>системы </a:t>
            </a:r>
            <a:r>
              <a:rPr lang="ru-RU" dirty="0"/>
              <a:t>автоматического взвешивания и контроля грузов </a:t>
            </a:r>
            <a:r>
              <a:rPr lang="ru-RU" dirty="0" smtClean="0"/>
              <a:t>для </a:t>
            </a:r>
            <a:r>
              <a:rPr lang="ru-RU" dirty="0"/>
              <a:t>оптимизации процессов складирования и транспортировки товаров</a:t>
            </a:r>
            <a:endParaRPr lang="ru-RU" dirty="0">
              <a:solidFill>
                <a:schemeClr val="tx1"/>
              </a:solidFill>
            </a:endParaRPr>
          </a:p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Исходные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данные: </a:t>
            </a:r>
            <a:r>
              <a:rPr lang="ru-RU" dirty="0" smtClean="0">
                <a:solidFill>
                  <a:schemeClr val="tx1"/>
                </a:solidFill>
              </a:rPr>
              <a:t>2 </a:t>
            </a:r>
            <a:r>
              <a:rPr lang="ru-RU" dirty="0" err="1" smtClean="0">
                <a:solidFill>
                  <a:schemeClr val="tx1"/>
                </a:solidFill>
              </a:rPr>
              <a:t>датасета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с общим количеством параметров </a:t>
            </a:r>
            <a:r>
              <a:rPr lang="ru-RU" dirty="0" smtClean="0">
                <a:solidFill>
                  <a:schemeClr val="tx1"/>
                </a:solidFill>
              </a:rPr>
              <a:t>20 (при объединении в один)</a:t>
            </a:r>
            <a:endParaRPr lang="ru-RU" dirty="0">
              <a:solidFill>
                <a:schemeClr val="tx1"/>
              </a:solidFill>
            </a:endParaRPr>
          </a:p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Провести разведочный анализ данных</a:t>
            </a:r>
          </a:p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Провести предобработку данных</a:t>
            </a:r>
          </a:p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Обучить </a:t>
            </a:r>
            <a:r>
              <a:rPr lang="ru-RU" dirty="0" smtClean="0">
                <a:solidFill>
                  <a:schemeClr val="tx1"/>
                </a:solidFill>
              </a:rPr>
              <a:t>моделей </a:t>
            </a:r>
            <a:r>
              <a:rPr lang="ru-RU" dirty="0">
                <a:solidFill>
                  <a:schemeClr val="tx1"/>
                </a:solidFill>
              </a:rPr>
              <a:t>для прогноза срока окупаемости </a:t>
            </a:r>
            <a:r>
              <a:rPr lang="ru-RU" dirty="0" smtClean="0">
                <a:solidFill>
                  <a:schemeClr val="tx1"/>
                </a:solidFill>
              </a:rPr>
              <a:t>внедрения системы автоматического взвешивания «ВЕСЫ 1»</a:t>
            </a:r>
          </a:p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1"/>
                </a:solidFill>
              </a:rPr>
              <a:t> Написать </a:t>
            </a:r>
            <a:r>
              <a:rPr lang="ru-RU" dirty="0">
                <a:solidFill>
                  <a:schemeClr val="tx1"/>
                </a:solidFill>
              </a:rPr>
              <a:t>нейронную сеть, которая будет </a:t>
            </a:r>
            <a:r>
              <a:rPr lang="ru-RU" dirty="0" smtClean="0">
                <a:solidFill>
                  <a:schemeClr val="tx1"/>
                </a:solidFill>
              </a:rPr>
              <a:t>предсказывать срок окупаемости издержек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Сценарии работы основных элементов системы СВХ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319" y="868218"/>
            <a:ext cx="7538826" cy="5989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536" y="1907551"/>
            <a:ext cx="4801082" cy="2904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809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ru-RU" dirty="0"/>
              <a:t>Разведочный анализ данных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B9F54-908F-AF26-1393-02F48AAC75D3}"/>
              </a:ext>
            </a:extLst>
          </p:cNvPr>
          <p:cNvSpPr txBox="1"/>
          <p:nvPr/>
        </p:nvSpPr>
        <p:spPr>
          <a:xfrm>
            <a:off x="334587" y="897602"/>
            <a:ext cx="6454140" cy="114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Исходные 2 </a:t>
            </a:r>
            <a:r>
              <a:rPr lang="ru-RU" sz="1600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датасета</a:t>
            </a:r>
            <a:r>
              <a:rPr lang="ru-RU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с общим количеством параметров </a:t>
            </a:r>
            <a:r>
              <a:rPr lang="en-US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  <a:endParaRPr lang="ru-RU" sz="16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1й дата сет: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542 rows × 20 columns</a:t>
            </a:r>
            <a:endParaRPr lang="ru-RU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2й дата сет: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3 rows × 4 columns</a:t>
            </a:r>
            <a:endParaRPr lang="ru-RU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Данные объединены исходя из приведенных в </a:t>
            </a:r>
            <a:r>
              <a:rPr lang="ru-RU" sz="1600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датасете</a:t>
            </a:r>
            <a:r>
              <a:rPr lang="ru-RU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числовых полей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587" y="2558782"/>
            <a:ext cx="11609214" cy="28895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dirty="0"/>
              <a:t>Разведочный анализ </a:t>
            </a:r>
            <a:r>
              <a:rPr lang="ru-RU" dirty="0" smtClean="0"/>
              <a:t>данных</a:t>
            </a:r>
            <a:r>
              <a:rPr lang="en-US" dirty="0" smtClean="0"/>
              <a:t>. </a:t>
            </a:r>
            <a:r>
              <a:rPr lang="ru-RU" dirty="0" smtClean="0"/>
              <a:t>Гистограммы</a:t>
            </a:r>
            <a:endParaRPr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404447" y="704850"/>
            <a:ext cx="11350800" cy="54721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ru-RU" sz="1800" dirty="0">
                <a:solidFill>
                  <a:schemeClr val="dk1"/>
                </a:solidFill>
              </a:rPr>
              <a:t>Гистограммы распределения </a:t>
            </a:r>
            <a:r>
              <a:rPr lang="ru-RU" sz="1800" dirty="0" smtClean="0">
                <a:solidFill>
                  <a:schemeClr val="dk1"/>
                </a:solidFill>
              </a:rPr>
              <a:t>переменных. </a:t>
            </a:r>
            <a:r>
              <a:rPr lang="ru-RU" sz="1800" dirty="0"/>
              <a:t>Все признаки далеки от нормального распределения, соответственно выбросов не наблюдается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7" name="Рисунок 6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7015" y="1657826"/>
            <a:ext cx="2930216" cy="2405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7582" y="4033055"/>
            <a:ext cx="2329698" cy="21438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67280" y="4014552"/>
            <a:ext cx="2523820" cy="21624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46572" y="1650050"/>
            <a:ext cx="2938095" cy="2413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21941" y="1652739"/>
            <a:ext cx="2729933" cy="2410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66584" y="1652739"/>
            <a:ext cx="2865278" cy="2410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43275" y="3942992"/>
            <a:ext cx="2514800" cy="2233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67096" y="4015989"/>
            <a:ext cx="2353180" cy="21609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Рисунок 14"/>
          <p:cNvPicPr/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96514" y="4010577"/>
            <a:ext cx="2328811" cy="21663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Разведочный анализ данных. Диаграммы «ящик с усами»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322" t="37940" r="60007" b="22095"/>
          <a:stretch/>
        </p:blipFill>
        <p:spPr>
          <a:xfrm>
            <a:off x="3888925" y="2003911"/>
            <a:ext cx="4085178" cy="32443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5801" t="37220" r="64919" b="30074"/>
          <a:stretch/>
        </p:blipFill>
        <p:spPr>
          <a:xfrm>
            <a:off x="7974103" y="2003911"/>
            <a:ext cx="4103090" cy="3244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1ADC0-23CE-3FEB-2A1E-693CB7D02274}"/>
              </a:ext>
            </a:extLst>
          </p:cNvPr>
          <p:cNvSpPr txBox="1"/>
          <p:nvPr/>
        </p:nvSpPr>
        <p:spPr>
          <a:xfrm>
            <a:off x="9524265" y="5404841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Выбросов нет</a:t>
            </a:r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1ADC0-23CE-3FEB-2A1E-693CB7D02274}"/>
              </a:ext>
            </a:extLst>
          </p:cNvPr>
          <p:cNvSpPr txBox="1"/>
          <p:nvPr/>
        </p:nvSpPr>
        <p:spPr>
          <a:xfrm>
            <a:off x="5495190" y="5404841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Выбросов нет</a:t>
            </a:r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4626F-43E3-6132-C4A6-32E01B338908}"/>
              </a:ext>
            </a:extLst>
          </p:cNvPr>
          <p:cNvSpPr txBox="1"/>
          <p:nvPr/>
        </p:nvSpPr>
        <p:spPr>
          <a:xfrm>
            <a:off x="589747" y="5343286"/>
            <a:ext cx="3102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Выбросы в зоне малых значений</a:t>
            </a:r>
          </a:p>
        </p:txBody>
      </p:sp>
      <p:pic>
        <p:nvPicPr>
          <p:cNvPr id="12" name="Рисунок 11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569" y="1984289"/>
            <a:ext cx="3806356" cy="3263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425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ru-RU" dirty="0"/>
              <a:t>Разведочный анализ данных</a:t>
            </a:r>
            <a:endParaRPr dirty="0"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404447" y="742950"/>
            <a:ext cx="11350800" cy="54340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ru-RU" dirty="0"/>
              <a:t>Матрица корреляции. Тепловая карта коэффициентов корреляции</a:t>
            </a:r>
            <a:endParaRPr dirty="0"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6" name="Рисунок 5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9736" y="1209675"/>
            <a:ext cx="8170913" cy="5381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782051" y="1962150"/>
            <a:ext cx="3162300" cy="2638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1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Все полученные коэффициенты корреляции находятся в промежутке значений от - 0,86 до 0,99. Исходя из этого можно сделать вывод, что наблюдается </a:t>
            </a:r>
            <a:r>
              <a:rPr lang="ru-RU" sz="1600" i="1" dirty="0" smtClean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сильная </a:t>
            </a:r>
            <a:r>
              <a:rPr lang="ru-RU" sz="1600" i="1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корреляция, переменные являются зависимыми.</a:t>
            </a:r>
          </a:p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30094" b="11488"/>
          <a:stretch/>
        </p:blipFill>
        <p:spPr bwMode="auto">
          <a:xfrm>
            <a:off x="404448" y="1219200"/>
            <a:ext cx="11350868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072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регрессии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Разделение выборки на обучающую и тестовую </a:t>
            </a:r>
          </a:p>
          <a:p>
            <a:pPr algn="just"/>
            <a:r>
              <a:rPr lang="ru-RU" dirty="0"/>
              <a:t>70% (на обучение) /30% (на тестирование)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2</a:t>
            </a:r>
            <a:r>
              <a:rPr lang="ru-RU" dirty="0"/>
              <a:t>. Построение моделей для прогноза модуля упругости и прочности при растяжении: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Линейная регрессия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Случайный </a:t>
            </a:r>
            <a:r>
              <a:rPr lang="ru-RU" dirty="0" smtClean="0"/>
              <a:t>лес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/>
              <a:t>К ближайших соседей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479" y="2042159"/>
            <a:ext cx="6675121" cy="1453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59211" y="4345316"/>
            <a:ext cx="4160520" cy="1386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8510269"/>
      </p:ext>
    </p:extLst>
  </p:cSld>
  <p:clrMapOvr>
    <a:masterClrMapping/>
  </p:clrMapOvr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407</Words>
  <Application>Microsoft Office PowerPoint</Application>
  <PresentationFormat>Широкоэкранный</PresentationFormat>
  <Paragraphs>92</Paragraphs>
  <Slides>14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Wingdings</vt:lpstr>
      <vt:lpstr>Noto Sans Symbols</vt:lpstr>
      <vt:lpstr>Courier New</vt:lpstr>
      <vt:lpstr>Arial</vt:lpstr>
      <vt:lpstr>Open Sans</vt:lpstr>
      <vt:lpstr>If,kjyVUNE_28012021</vt:lpstr>
      <vt:lpstr>Выпускная квалификационная работа по курсу "Data Science"</vt:lpstr>
      <vt:lpstr>Постановка задачи</vt:lpstr>
      <vt:lpstr>Сценарии работы основных элементов системы СВХ</vt:lpstr>
      <vt:lpstr>Разведочный анализ данных</vt:lpstr>
      <vt:lpstr>Разведочный анализ данных. Гистограммы</vt:lpstr>
      <vt:lpstr>Разведочный анализ данных. Диаграммы «ящик с усами»</vt:lpstr>
      <vt:lpstr>Разведочный анализ данных</vt:lpstr>
      <vt:lpstr>Предобработка данных</vt:lpstr>
      <vt:lpstr>Решение задачи регрессии</vt:lpstr>
      <vt:lpstr>Решение задачи регрессии</vt:lpstr>
      <vt:lpstr>Нейронная сеть</vt:lpstr>
      <vt:lpstr>Нейронная сеть. Оценка качества модели</vt:lpstr>
      <vt:lpstr>Удаленный репозиторий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"Data Science"</dc:title>
  <dc:creator>Анастасия Кривонос</dc:creator>
  <cp:lastModifiedBy>new_user_0109@outlook.com</cp:lastModifiedBy>
  <cp:revision>31</cp:revision>
  <dcterms:modified xsi:type="dcterms:W3CDTF">2023-04-25T23:05:59Z</dcterms:modified>
</cp:coreProperties>
</file>