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0" r:id="rId3"/>
    <p:sldId id="257" r:id="rId4"/>
    <p:sldId id="258" r:id="rId5"/>
    <p:sldId id="259"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8533A-E330-8F4F-A51B-3A136AA3F051}" v="9" dt="2024-02-04T21:48:08.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20"/>
    <p:restoredTop sz="94638"/>
  </p:normalViewPr>
  <p:slideViewPr>
    <p:cSldViewPr snapToGrid="0">
      <p:cViewPr varScale="1">
        <p:scale>
          <a:sx n="90" d="100"/>
          <a:sy n="90" d="100"/>
        </p:scale>
        <p:origin x="23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13DF6-B2DC-374F-A86C-51AE297D7A90}" type="datetimeFigureOut">
              <a:rPr lang="en-US" smtClean="0"/>
              <a:t>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82263-55EA-B046-99CF-361BE60938B8}" type="slidenum">
              <a:rPr lang="en-US" smtClean="0"/>
              <a:t>‹#›</a:t>
            </a:fld>
            <a:endParaRPr lang="en-US"/>
          </a:p>
        </p:txBody>
      </p:sp>
    </p:spTree>
    <p:extLst>
      <p:ext uri="{BB962C8B-B14F-4D97-AF65-F5344CB8AC3E}">
        <p14:creationId xmlns:p14="http://schemas.microsoft.com/office/powerpoint/2010/main" val="192303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“COVID-19 (coronavirus disease 2019) is a virus that  can be very contagious and spreads quickly. Over one million people have died from COVID-19 in the United States. COVID-19 most often causes respiratory symptoms that can feel much like a cold, the flu, or pneumonia.</a:t>
            </a:r>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2</a:t>
            </a:fld>
            <a:endParaRPr lang="en-US"/>
          </a:p>
        </p:txBody>
      </p:sp>
    </p:spTree>
    <p:extLst>
      <p:ext uri="{BB962C8B-B14F-4D97-AF65-F5344CB8AC3E}">
        <p14:creationId xmlns:p14="http://schemas.microsoft.com/office/powerpoint/2010/main" val="453522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DF3"/>
                </a:solidFill>
                <a:effectLst/>
                <a:latin typeface="-apple-system"/>
              </a:rPr>
              <a:t>I would recommend to my client to pay more attention to patient's sugar level, patients who use tobacco, recommend patients to do more exercise and keep healthy </a:t>
            </a:r>
            <a:r>
              <a:rPr lang="en-US" b="0" i="0" dirty="0" err="1">
                <a:solidFill>
                  <a:srgbClr val="E6EDF3"/>
                </a:solidFill>
                <a:effectLst/>
                <a:latin typeface="-apple-system"/>
              </a:rPr>
              <a:t>diet.Be</a:t>
            </a:r>
            <a:r>
              <a:rPr lang="en-US" b="0" i="0" dirty="0">
                <a:solidFill>
                  <a:srgbClr val="E6EDF3"/>
                </a:solidFill>
                <a:effectLst/>
                <a:latin typeface="-apple-system"/>
              </a:rPr>
              <a:t> more attentive to patients with age of 50 and older, and patients with obesity</a:t>
            </a:r>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16</a:t>
            </a:fld>
            <a:endParaRPr lang="en-US"/>
          </a:p>
        </p:txBody>
      </p:sp>
    </p:spTree>
    <p:extLst>
      <p:ext uri="{BB962C8B-B14F-4D97-AF65-F5344CB8AC3E}">
        <p14:creationId xmlns:p14="http://schemas.microsoft.com/office/powerpoint/2010/main" val="368633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E6EDF3"/>
                </a:solidFill>
                <a:effectLst/>
                <a:latin typeface="-apple-system"/>
              </a:rPr>
              <a:t>My next step would be to continue with developing model for better result. Use more data for better prediction.</a:t>
            </a:r>
            <a:endParaRPr lang="en-US" sz="17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17</a:t>
            </a:fld>
            <a:endParaRPr lang="en-US"/>
          </a:p>
        </p:txBody>
      </p:sp>
    </p:spTree>
    <p:extLst>
      <p:ext uri="{BB962C8B-B14F-4D97-AF65-F5344CB8AC3E}">
        <p14:creationId xmlns:p14="http://schemas.microsoft.com/office/powerpoint/2010/main" val="4021457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18</a:t>
            </a:fld>
            <a:endParaRPr lang="en-US"/>
          </a:p>
        </p:txBody>
      </p:sp>
    </p:spTree>
    <p:extLst>
      <p:ext uri="{BB962C8B-B14F-4D97-AF65-F5344CB8AC3E}">
        <p14:creationId xmlns:p14="http://schemas.microsoft.com/office/powerpoint/2010/main" val="46804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DF3"/>
                </a:solidFill>
                <a:effectLst/>
                <a:latin typeface="-apple-system"/>
              </a:rPr>
              <a:t>The goal of this project is to build a machine learning model that, shows patient's current symptom, status, and medical history, predict patients who are at high risk of death from covid. This predictive ability could significantly assist authorities in proactively sourcing and organizing the requisite resources, potentially saving lives in critical situations during these challenging times.</a:t>
            </a:r>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3</a:t>
            </a:fld>
            <a:endParaRPr lang="en-US"/>
          </a:p>
        </p:txBody>
      </p:sp>
    </p:spTree>
    <p:extLst>
      <p:ext uri="{BB962C8B-B14F-4D97-AF65-F5344CB8AC3E}">
        <p14:creationId xmlns:p14="http://schemas.microsoft.com/office/powerpoint/2010/main" val="376085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DF3"/>
                </a:solidFill>
                <a:effectLst/>
                <a:latin typeface="-apple-system"/>
              </a:rPr>
              <a:t>First I wanted to show number of death in our data set  Using crosstab plot to see Number of patients who died from COVID-19 based on age where 2- means this patient is alive, 1- dead</a:t>
            </a:r>
          </a:p>
          <a:p>
            <a:br>
              <a:rPr lang="en-US" dirty="0"/>
            </a:br>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4</a:t>
            </a:fld>
            <a:endParaRPr lang="en-US"/>
          </a:p>
        </p:txBody>
      </p:sp>
    </p:spTree>
    <p:extLst>
      <p:ext uri="{BB962C8B-B14F-4D97-AF65-F5344CB8AC3E}">
        <p14:creationId xmlns:p14="http://schemas.microsoft.com/office/powerpoint/2010/main" val="109751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DF3"/>
                </a:solidFill>
                <a:effectLst/>
                <a:latin typeface="-apple-system"/>
              </a:rPr>
              <a:t>Here I wanted to see what age is in high </a:t>
            </a:r>
            <a:r>
              <a:rPr lang="en-US" b="0" i="0" dirty="0" err="1">
                <a:solidFill>
                  <a:srgbClr val="E6EDF3"/>
                </a:solidFill>
                <a:effectLst/>
                <a:latin typeface="-apple-system"/>
              </a:rPr>
              <a:t>rist</a:t>
            </a:r>
            <a:r>
              <a:rPr lang="en-US" b="0" i="0" dirty="0">
                <a:solidFill>
                  <a:srgbClr val="E6EDF3"/>
                </a:solidFill>
                <a:effectLst/>
                <a:latin typeface="-apple-system"/>
              </a:rPr>
              <a:t> of death from covid. With this plot  we can come to the conclusion, it's very </a:t>
            </a:r>
            <a:r>
              <a:rPr lang="en-US" b="0" i="0" dirty="0" err="1">
                <a:solidFill>
                  <a:srgbClr val="E6EDF3"/>
                </a:solidFill>
                <a:effectLst/>
                <a:latin typeface="-apple-system"/>
              </a:rPr>
              <a:t>rerely</a:t>
            </a:r>
            <a:r>
              <a:rPr lang="en-US" b="0" i="0" dirty="0">
                <a:solidFill>
                  <a:srgbClr val="E6EDF3"/>
                </a:solidFill>
                <a:effectLst/>
                <a:latin typeface="-apple-system"/>
              </a:rPr>
              <a:t> happens at a </a:t>
            </a:r>
            <a:r>
              <a:rPr lang="en-US" b="0" i="0" dirty="0" err="1">
                <a:solidFill>
                  <a:srgbClr val="E6EDF3"/>
                </a:solidFill>
                <a:effectLst/>
                <a:latin typeface="-apple-system"/>
              </a:rPr>
              <a:t>youg</a:t>
            </a:r>
            <a:r>
              <a:rPr lang="en-US" b="0" i="0" dirty="0">
                <a:solidFill>
                  <a:srgbClr val="E6EDF3"/>
                </a:solidFill>
                <a:effectLst/>
                <a:latin typeface="-apple-system"/>
              </a:rPr>
              <a:t> age it's mostly at the age of 50-80 </a:t>
            </a:r>
            <a:r>
              <a:rPr lang="en-US" b="0" i="0" dirty="0" err="1">
                <a:solidFill>
                  <a:srgbClr val="E6EDF3"/>
                </a:solidFill>
                <a:effectLst/>
                <a:latin typeface="-apple-system"/>
              </a:rPr>
              <a:t>y.o</a:t>
            </a:r>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5</a:t>
            </a:fld>
            <a:endParaRPr lang="en-US"/>
          </a:p>
        </p:txBody>
      </p:sp>
    </p:spTree>
    <p:extLst>
      <p:ext uri="{BB962C8B-B14F-4D97-AF65-F5344CB8AC3E}">
        <p14:creationId xmlns:p14="http://schemas.microsoft.com/office/powerpoint/2010/main" val="4154926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6</a:t>
            </a:fld>
            <a:endParaRPr lang="en-US"/>
          </a:p>
        </p:txBody>
      </p:sp>
    </p:spTree>
    <p:extLst>
      <p:ext uri="{BB962C8B-B14F-4D97-AF65-F5344CB8AC3E}">
        <p14:creationId xmlns:p14="http://schemas.microsoft.com/office/powerpoint/2010/main" val="28882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10</a:t>
            </a:fld>
            <a:endParaRPr lang="en-US"/>
          </a:p>
        </p:txBody>
      </p:sp>
    </p:spTree>
    <p:extLst>
      <p:ext uri="{BB962C8B-B14F-4D97-AF65-F5344CB8AC3E}">
        <p14:creationId xmlns:p14="http://schemas.microsoft.com/office/powerpoint/2010/main" val="293590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DF3"/>
                </a:solidFill>
                <a:effectLst/>
                <a:latin typeface="-apple-system"/>
              </a:rPr>
              <a:t>True Positive(we predict our patient has risk of death from COVID-19 and patient actually has it)-13861</a:t>
            </a:r>
          </a:p>
          <a:p>
            <a:pPr algn="l"/>
            <a:r>
              <a:rPr lang="en-US" b="0" i="0" dirty="0">
                <a:solidFill>
                  <a:srgbClr val="E6EDF3"/>
                </a:solidFill>
                <a:effectLst/>
                <a:latin typeface="-apple-system"/>
              </a:rPr>
              <a:t>True Negative (we predict our patient does not have risk of death from COVID-19 and patient actually has it)-13427</a:t>
            </a:r>
          </a:p>
          <a:p>
            <a:pPr algn="l"/>
            <a:r>
              <a:rPr lang="en-US" b="0" i="0" dirty="0">
                <a:solidFill>
                  <a:srgbClr val="E6EDF3"/>
                </a:solidFill>
                <a:effectLst/>
                <a:latin typeface="-apple-system"/>
              </a:rPr>
              <a:t>False Positive(we predict our patient has risk of death from COVID-19 and patient actually does not have it)-1535</a:t>
            </a:r>
          </a:p>
          <a:p>
            <a:pPr algn="l"/>
            <a:r>
              <a:rPr lang="en-US" b="0" i="0" dirty="0">
                <a:solidFill>
                  <a:srgbClr val="E6EDF3"/>
                </a:solidFill>
                <a:effectLst/>
                <a:latin typeface="-apple-system"/>
              </a:rPr>
              <a:t>False Negative(we predict our patient does not have risk of death from COVID-19 and patient actually has it)-1063</a:t>
            </a:r>
          </a:p>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12</a:t>
            </a:fld>
            <a:endParaRPr lang="en-US"/>
          </a:p>
        </p:txBody>
      </p:sp>
    </p:spTree>
    <p:extLst>
      <p:ext uri="{BB962C8B-B14F-4D97-AF65-F5344CB8AC3E}">
        <p14:creationId xmlns:p14="http://schemas.microsoft.com/office/powerpoint/2010/main" val="57972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DF3"/>
                </a:solidFill>
                <a:effectLst/>
                <a:latin typeface="-apple-system"/>
              </a:rPr>
              <a:t>Plotting the ROC Curve: The ROC curve is plotted using Matplotlib, with the diagonal line representing a random classifier, and the curve showing the trade-off between true positive rate and false positive rate.</a:t>
            </a:r>
          </a:p>
          <a:p>
            <a:pPr algn="l"/>
            <a:r>
              <a:rPr lang="en-US" b="0" i="0" dirty="0">
                <a:solidFill>
                  <a:srgbClr val="E6EDF3"/>
                </a:solidFill>
                <a:effectLst/>
                <a:latin typeface="-apple-system"/>
              </a:rPr>
              <a:t>The ROC curve is a useful visualization for understanding the model's discrimination ability across different threshold settings.</a:t>
            </a:r>
          </a:p>
          <a:p>
            <a:pPr algn="l"/>
            <a:r>
              <a:rPr lang="en-US" b="0" i="0" dirty="0">
                <a:solidFill>
                  <a:srgbClr val="E6EDF3"/>
                </a:solidFill>
                <a:effectLst/>
                <a:latin typeface="-apple-system"/>
              </a:rPr>
              <a:t>In my case the classifier can almost perfectly distinguish between all the Positive and the Negative class points with accuracy 91%</a:t>
            </a:r>
          </a:p>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13</a:t>
            </a:fld>
            <a:endParaRPr lang="en-US"/>
          </a:p>
        </p:txBody>
      </p:sp>
    </p:spTree>
    <p:extLst>
      <p:ext uri="{BB962C8B-B14F-4D97-AF65-F5344CB8AC3E}">
        <p14:creationId xmlns:p14="http://schemas.microsoft.com/office/powerpoint/2010/main" val="50301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DF3"/>
                </a:solidFill>
                <a:effectLst/>
                <a:latin typeface="-apple-system"/>
              </a:rPr>
              <a:t>The whole dataset was split into 80/20 train/holdout. Predictions on 20% holdout were limited till the end. After I finished this project I came to the conclusion that people who are getting COVID are at a very high risk of getting pneumonia. Tobacco users are more likely to die from COVIS-19.Patients with diabetes are more likely to die from COVIS-19.Patients with obesity are more likely to die from COVIS-19 Age also affects the number of people who died from COVID-19. It's very rarely happens at a young age it's mostly at the age of 50-80 </a:t>
            </a:r>
            <a:r>
              <a:rPr lang="en-US" b="0" i="0" dirty="0" err="1">
                <a:solidFill>
                  <a:srgbClr val="E6EDF3"/>
                </a:solidFill>
                <a:effectLst/>
                <a:latin typeface="-apple-system"/>
              </a:rPr>
              <a:t>y.o</a:t>
            </a:r>
            <a:endParaRPr lang="en-US" b="0" i="0" dirty="0">
              <a:solidFill>
                <a:srgbClr val="E6EDF3"/>
              </a:solidFill>
              <a:effectLst/>
              <a:latin typeface="-apple-system"/>
            </a:endParaRPr>
          </a:p>
          <a:p>
            <a:pPr algn="l"/>
            <a:r>
              <a:rPr lang="en-US" b="0" i="0" dirty="0">
                <a:solidFill>
                  <a:srgbClr val="E6EDF3"/>
                </a:solidFill>
                <a:effectLst/>
                <a:latin typeface="-apple-system"/>
              </a:rPr>
              <a:t>For modeling: I used logistic regression, random forest, decision tree, stacking resembling for setting on random forest as the model with the best cross-validation performance. I used Logistic Regression to predict the risk of death from  COVID-19 virus with 91% accuracy and with F1 Score for Class 0: Approximately 0.9143. The F1 score is a useful metric, especially in imbalanced datasets, as it considers both false positives and false negatives. A higher F1 score indicates better performance, considering both precision and recall.</a:t>
            </a:r>
          </a:p>
          <a:p>
            <a:endParaRPr lang="en-US" dirty="0"/>
          </a:p>
        </p:txBody>
      </p:sp>
      <p:sp>
        <p:nvSpPr>
          <p:cNvPr id="4" name="Slide Number Placeholder 3"/>
          <p:cNvSpPr>
            <a:spLocks noGrp="1"/>
          </p:cNvSpPr>
          <p:nvPr>
            <p:ph type="sldNum" sz="quarter" idx="5"/>
          </p:nvPr>
        </p:nvSpPr>
        <p:spPr/>
        <p:txBody>
          <a:bodyPr/>
          <a:lstStyle/>
          <a:p>
            <a:fld id="{59182263-55EA-B046-99CF-361BE60938B8}" type="slidenum">
              <a:rPr lang="en-US" smtClean="0"/>
              <a:t>14</a:t>
            </a:fld>
            <a:endParaRPr lang="en-US"/>
          </a:p>
        </p:txBody>
      </p:sp>
    </p:spTree>
    <p:extLst>
      <p:ext uri="{BB962C8B-B14F-4D97-AF65-F5344CB8AC3E}">
        <p14:creationId xmlns:p14="http://schemas.microsoft.com/office/powerpoint/2010/main" val="283055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B01D-AA1D-F262-BF94-9B76F6E4F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D93A4-9C77-1C10-3D8D-9D83E83F3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D6475F-279F-E22C-445A-606C5B74718D}"/>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5" name="Footer Placeholder 4">
            <a:extLst>
              <a:ext uri="{FF2B5EF4-FFF2-40B4-BE49-F238E27FC236}">
                <a16:creationId xmlns:a16="http://schemas.microsoft.com/office/drawing/2014/main" id="{373C7CAB-405B-69C5-59B0-9310D853D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EBEB8-483B-63CE-B85D-5A2B4AE55186}"/>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105340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4F3-A961-4E43-C16F-F81FD72B38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85315-A8B0-8428-CC9D-43498A456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94D82-B3A6-C3F2-0702-04F36F0AED36}"/>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5" name="Footer Placeholder 4">
            <a:extLst>
              <a:ext uri="{FF2B5EF4-FFF2-40B4-BE49-F238E27FC236}">
                <a16:creationId xmlns:a16="http://schemas.microsoft.com/office/drawing/2014/main" id="{13CD018A-F953-A81A-359A-9452CCDCA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4CD3E-14B3-DE74-F2A0-539BFA31EF25}"/>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294224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1E8E2-D679-38DD-FC77-9927B0EC15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8F22B-0FAB-A8F8-EA66-B141C4141E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646A6-84F9-9173-35A1-EFD4CEFAD1BB}"/>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5" name="Footer Placeholder 4">
            <a:extLst>
              <a:ext uri="{FF2B5EF4-FFF2-40B4-BE49-F238E27FC236}">
                <a16:creationId xmlns:a16="http://schemas.microsoft.com/office/drawing/2014/main" id="{AEBCA120-CBC3-8EE4-5798-F000B7B56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E4C63-8948-B31F-FED8-AE5CD391472E}"/>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264902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1968-A11D-96E9-F18B-62786E89D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F7027-06CD-1779-5894-7291BC9ABE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3C85F-D95D-F103-4218-FE3E17BDAD33}"/>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5" name="Footer Placeholder 4">
            <a:extLst>
              <a:ext uri="{FF2B5EF4-FFF2-40B4-BE49-F238E27FC236}">
                <a16:creationId xmlns:a16="http://schemas.microsoft.com/office/drawing/2014/main" id="{621CEA41-D1A4-3041-4F24-62EB82EFC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DC42C-609E-9C84-D06F-06A02651430F}"/>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426447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C6A3-1C87-677D-6E5F-EB30D73F9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3C99A-B8DA-4F5B-F28C-05E0A9548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A6FD9-7D23-2E2F-A2EE-38FF480B0F86}"/>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5" name="Footer Placeholder 4">
            <a:extLst>
              <a:ext uri="{FF2B5EF4-FFF2-40B4-BE49-F238E27FC236}">
                <a16:creationId xmlns:a16="http://schemas.microsoft.com/office/drawing/2014/main" id="{2C08D955-1537-699E-99A2-478FAE123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02CB-29C0-3690-2CD1-F801A5213CC8}"/>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226525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82EE-4319-C76F-B606-A72FB734D0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CE1D8-C744-8808-FAFD-4F9177DB0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A02750-4F8B-328B-1185-6F249E3E9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4AAA6-06B7-1E57-387A-05407DEEFC49}"/>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6" name="Footer Placeholder 5">
            <a:extLst>
              <a:ext uri="{FF2B5EF4-FFF2-40B4-BE49-F238E27FC236}">
                <a16:creationId xmlns:a16="http://schemas.microsoft.com/office/drawing/2014/main" id="{48E1F03D-74B3-66B0-6867-59DAE9680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190EA-07E1-B39C-1EAB-1C4E412844FA}"/>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389799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5E8-6AD7-403F-02CB-01B4DE4C2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602FAF-C702-D8D5-DFFC-D6A962895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3A96C-F6CE-E539-DF74-BCA343CF3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D4999-E8A4-94D3-6771-098A07D54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CA577-729B-502B-0816-19F5BE8B55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B6749-2D7F-3A1A-D0C7-529294D3BEE9}"/>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8" name="Footer Placeholder 7">
            <a:extLst>
              <a:ext uri="{FF2B5EF4-FFF2-40B4-BE49-F238E27FC236}">
                <a16:creationId xmlns:a16="http://schemas.microsoft.com/office/drawing/2014/main" id="{9A283A4F-782E-DCC4-195B-2CF9D8588A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66530-DF83-88FF-A306-2874C8AD8F34}"/>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15206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A5C-7C8D-6819-D78A-C521CE7E13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EAE4D-F9A1-E536-8BD4-7C275DDEAEC9}"/>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4" name="Footer Placeholder 3">
            <a:extLst>
              <a:ext uri="{FF2B5EF4-FFF2-40B4-BE49-F238E27FC236}">
                <a16:creationId xmlns:a16="http://schemas.microsoft.com/office/drawing/2014/main" id="{E829DBB9-35C7-2DA1-5369-DCBA5E7882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B9E16-DA69-6364-EE74-FE832CEA8D77}"/>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223674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1ABCA-9796-724B-AA16-149E267FB29F}"/>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3" name="Footer Placeholder 2">
            <a:extLst>
              <a:ext uri="{FF2B5EF4-FFF2-40B4-BE49-F238E27FC236}">
                <a16:creationId xmlns:a16="http://schemas.microsoft.com/office/drawing/2014/main" id="{5BFBF59D-E2E8-1F28-4FCD-8CACCC5D9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F1DB8-887B-FEA6-34CB-017FFF942D23}"/>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379893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D7FC-0D3E-5309-C2DB-C198C35AA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04C9C-C61D-9FE5-6851-695A29FC2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C3DDB4-B8F8-4459-1650-1C3529748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5CA97-510C-EFFE-BF1E-953082833F45}"/>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6" name="Footer Placeholder 5">
            <a:extLst>
              <a:ext uri="{FF2B5EF4-FFF2-40B4-BE49-F238E27FC236}">
                <a16:creationId xmlns:a16="http://schemas.microsoft.com/office/drawing/2014/main" id="{D4E26D1D-4A58-0FBC-95F5-48A1257A8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C893D-D695-E4DC-7257-44BFD74AA44F}"/>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100962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24D2-6D84-21A3-8A39-DD552C095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061363-FEB1-1CD3-8F6C-FEC6906F0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84D791-9A57-C46A-460A-D79B19C0E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E6351-1FD0-59BD-BC2F-1B288431CCA4}"/>
              </a:ext>
            </a:extLst>
          </p:cNvPr>
          <p:cNvSpPr>
            <a:spLocks noGrp="1"/>
          </p:cNvSpPr>
          <p:nvPr>
            <p:ph type="dt" sz="half" idx="10"/>
          </p:nvPr>
        </p:nvSpPr>
        <p:spPr/>
        <p:txBody>
          <a:bodyPr/>
          <a:lstStyle/>
          <a:p>
            <a:fld id="{74EFD24E-9F8F-8748-ABA6-B96B524A4F43}" type="datetimeFigureOut">
              <a:rPr lang="en-US" smtClean="0"/>
              <a:t>2/4/24</a:t>
            </a:fld>
            <a:endParaRPr lang="en-US"/>
          </a:p>
        </p:txBody>
      </p:sp>
      <p:sp>
        <p:nvSpPr>
          <p:cNvPr id="6" name="Footer Placeholder 5">
            <a:extLst>
              <a:ext uri="{FF2B5EF4-FFF2-40B4-BE49-F238E27FC236}">
                <a16:creationId xmlns:a16="http://schemas.microsoft.com/office/drawing/2014/main" id="{AA513603-1AE2-5CF7-347C-F3E411664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11944-0874-4883-AA10-D064BD797359}"/>
              </a:ext>
            </a:extLst>
          </p:cNvPr>
          <p:cNvSpPr>
            <a:spLocks noGrp="1"/>
          </p:cNvSpPr>
          <p:nvPr>
            <p:ph type="sldNum" sz="quarter" idx="12"/>
          </p:nvPr>
        </p:nvSpPr>
        <p:spPr/>
        <p:txBody>
          <a:bodyPr/>
          <a:lstStyle/>
          <a:p>
            <a:fld id="{4A388272-3C3E-3F40-A069-6CF233857B4E}" type="slidenum">
              <a:rPr lang="en-US" smtClean="0"/>
              <a:t>‹#›</a:t>
            </a:fld>
            <a:endParaRPr lang="en-US"/>
          </a:p>
        </p:txBody>
      </p:sp>
    </p:spTree>
    <p:extLst>
      <p:ext uri="{BB962C8B-B14F-4D97-AF65-F5344CB8AC3E}">
        <p14:creationId xmlns:p14="http://schemas.microsoft.com/office/powerpoint/2010/main" val="143367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FD1E1-6176-1E2D-B53E-8020B3F8F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F2143-4595-FFCD-EF62-22927C7E9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B67FD-408B-9ED9-4321-22BDF3502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FD24E-9F8F-8748-ABA6-B96B524A4F43}" type="datetimeFigureOut">
              <a:rPr lang="en-US" smtClean="0"/>
              <a:t>2/4/24</a:t>
            </a:fld>
            <a:endParaRPr lang="en-US"/>
          </a:p>
        </p:txBody>
      </p:sp>
      <p:sp>
        <p:nvSpPr>
          <p:cNvPr id="5" name="Footer Placeholder 4">
            <a:extLst>
              <a:ext uri="{FF2B5EF4-FFF2-40B4-BE49-F238E27FC236}">
                <a16:creationId xmlns:a16="http://schemas.microsoft.com/office/drawing/2014/main" id="{499C4EC3-FA80-9F6D-8CE5-075C00320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3B1027-1C17-54D9-0951-C38FCD9B4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88272-3C3E-3F40-A069-6CF233857B4E}" type="slidenum">
              <a:rPr lang="en-US" smtClean="0"/>
              <a:t>‹#›</a:t>
            </a:fld>
            <a:endParaRPr lang="en-US"/>
          </a:p>
        </p:txBody>
      </p:sp>
    </p:spTree>
    <p:extLst>
      <p:ext uri="{BB962C8B-B14F-4D97-AF65-F5344CB8AC3E}">
        <p14:creationId xmlns:p14="http://schemas.microsoft.com/office/powerpoint/2010/main" val="36045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virus&#10;&#10;Description automatically generated">
            <a:extLst>
              <a:ext uri="{FF2B5EF4-FFF2-40B4-BE49-F238E27FC236}">
                <a16:creationId xmlns:a16="http://schemas.microsoft.com/office/drawing/2014/main" id="{32AF9D8B-A22A-6E5D-F126-EAAF0CEE5B67}"/>
              </a:ext>
            </a:extLst>
          </p:cNvPr>
          <p:cNvPicPr>
            <a:picLocks noChangeAspect="1"/>
          </p:cNvPicPr>
          <p:nvPr/>
        </p:nvPicPr>
        <p:blipFill rotWithShape="1">
          <a:blip r:embed="rId2"/>
          <a:srcRect l="11635" r="53289"/>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4" descr="image">
            <a:extLst>
              <a:ext uri="{FF2B5EF4-FFF2-40B4-BE49-F238E27FC236}">
                <a16:creationId xmlns:a16="http://schemas.microsoft.com/office/drawing/2014/main" id="{2EA2A93A-1582-FDDB-8CAE-97A8C0142958}"/>
              </a:ext>
            </a:extLst>
          </p:cNvPr>
          <p:cNvSpPr>
            <a:spLocks noGrp="1" noChangeAspect="1" noChangeArrowheads="1"/>
          </p:cNvSpPr>
          <p:nvPr>
            <p:ph type="ctrTitle"/>
          </p:nvPr>
        </p:nvSpPr>
        <p:spPr bwMode="auto">
          <a:xfrm>
            <a:off x="0" y="267602"/>
            <a:ext cx="2065016" cy="35808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b" anchorCtr="0" compatLnSpc="1">
            <a:prstTxWarp prst="textNoShape">
              <a:avLst/>
            </a:prstTxWarp>
            <a:normAutofit fontScale="90000"/>
          </a:bodyPr>
          <a:lstStyle/>
          <a:p>
            <a:pPr algn="l"/>
            <a:r>
              <a:rPr lang="en-US" sz="2000" dirty="0" err="1">
                <a:solidFill>
                  <a:schemeClr val="bg1"/>
                </a:solidFill>
              </a:rPr>
              <a:t>Anastasiia</a:t>
            </a:r>
            <a:r>
              <a:rPr lang="en-US" sz="2000" dirty="0">
                <a:solidFill>
                  <a:schemeClr val="bg1"/>
                </a:solidFill>
              </a:rPr>
              <a:t> </a:t>
            </a:r>
            <a:r>
              <a:rPr lang="en-US" sz="2000" dirty="0" err="1">
                <a:solidFill>
                  <a:schemeClr val="bg1"/>
                </a:solidFill>
              </a:rPr>
              <a:t>Leskiv</a:t>
            </a:r>
            <a:endParaRPr lang="en-US" sz="2000" dirty="0">
              <a:solidFill>
                <a:schemeClr val="bg1"/>
              </a:solidFill>
            </a:endParaRPr>
          </a:p>
        </p:txBody>
      </p:sp>
      <p:sp>
        <p:nvSpPr>
          <p:cNvPr id="3" name="Subtitle 2">
            <a:extLst>
              <a:ext uri="{FF2B5EF4-FFF2-40B4-BE49-F238E27FC236}">
                <a16:creationId xmlns:a16="http://schemas.microsoft.com/office/drawing/2014/main" id="{DA7487D1-64D2-9EC4-1801-579107A999A2}"/>
              </a:ext>
            </a:extLst>
          </p:cNvPr>
          <p:cNvSpPr>
            <a:spLocks noGrp="1"/>
          </p:cNvSpPr>
          <p:nvPr>
            <p:ph type="subTitle" idx="1"/>
          </p:nvPr>
        </p:nvSpPr>
        <p:spPr>
          <a:xfrm>
            <a:off x="140524" y="2631484"/>
            <a:ext cx="4023359" cy="1208141"/>
          </a:xfrm>
        </p:spPr>
        <p:txBody>
          <a:bodyPr>
            <a:normAutofit fontScale="92500" lnSpcReduction="10000"/>
          </a:bodyPr>
          <a:lstStyle/>
          <a:p>
            <a:pPr algn="l"/>
            <a:r>
              <a:rPr lang="en-US" sz="6600" dirty="0">
                <a:solidFill>
                  <a:schemeClr val="bg1"/>
                </a:solidFill>
                <a:latin typeface="Felix Titling" panose="020F0502020204030204" pitchFamily="34" charset="0"/>
              </a:rPr>
              <a:t>COVID-19 </a:t>
            </a:r>
          </a:p>
          <a:p>
            <a:pPr algn="l"/>
            <a:r>
              <a:rPr lang="en-US" sz="1600" b="0" i="0" dirty="0">
                <a:solidFill>
                  <a:srgbClr val="E6EDF3"/>
                </a:solidFill>
                <a:effectLst/>
                <a:latin typeface="-apple-system"/>
              </a:rPr>
              <a:t>Logistic Regression Model</a:t>
            </a:r>
            <a:endParaRPr lang="en-US" sz="2000" dirty="0">
              <a:solidFill>
                <a:schemeClr val="bg1"/>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637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with red and green rectangles&#10;&#10;Description automatically generated">
            <a:extLst>
              <a:ext uri="{FF2B5EF4-FFF2-40B4-BE49-F238E27FC236}">
                <a16:creationId xmlns:a16="http://schemas.microsoft.com/office/drawing/2014/main" id="{D5D0B81E-D156-6B8F-35F3-CDD880635B40}"/>
              </a:ext>
            </a:extLst>
          </p:cNvPr>
          <p:cNvPicPr>
            <a:picLocks noGrp="1" noChangeAspect="1"/>
          </p:cNvPicPr>
          <p:nvPr>
            <p:ph idx="1"/>
          </p:nvPr>
        </p:nvPicPr>
        <p:blipFill rotWithShape="1">
          <a:blip r:embed="rId3"/>
          <a:srcRect l="9770"/>
          <a:stretch/>
        </p:blipFill>
        <p:spPr>
          <a:xfrm>
            <a:off x="688384" y="435316"/>
            <a:ext cx="10488660" cy="5114714"/>
          </a:xfrm>
          <a:prstGeom prst="rect">
            <a:avLst/>
          </a:prstGeom>
        </p:spPr>
      </p:pic>
      <p:cxnSp>
        <p:nvCxnSpPr>
          <p:cNvPr id="10" name="Straight Connector 9">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2DB1B8F-C5FE-2D92-C4A7-6FA7835E65B4}"/>
              </a:ext>
            </a:extLst>
          </p:cNvPr>
          <p:cNvSpPr txBox="1"/>
          <p:nvPr/>
        </p:nvSpPr>
        <p:spPr>
          <a:xfrm>
            <a:off x="3124673" y="5573373"/>
            <a:ext cx="9935600" cy="369332"/>
          </a:xfrm>
          <a:prstGeom prst="rect">
            <a:avLst/>
          </a:prstGeom>
          <a:noFill/>
        </p:spPr>
        <p:txBody>
          <a:bodyPr wrap="square" rtlCol="0">
            <a:spAutoFit/>
          </a:bodyPr>
          <a:lstStyle/>
          <a:p>
            <a:r>
              <a:rPr lang="en-US" b="0" i="0" dirty="0">
                <a:effectLst/>
                <a:latin typeface="-apple-system"/>
              </a:rPr>
              <a:t>Gender does not affect the number of death</a:t>
            </a:r>
            <a:r>
              <a:rPr lang="en-US" b="0" i="0" dirty="0">
                <a:solidFill>
                  <a:srgbClr val="E6EDF3"/>
                </a:solidFill>
                <a:effectLst/>
                <a:latin typeface="-apple-system"/>
              </a:rPr>
              <a:t>.</a:t>
            </a:r>
            <a:endParaRPr lang="en-US" dirty="0"/>
          </a:p>
        </p:txBody>
      </p:sp>
      <p:sp>
        <p:nvSpPr>
          <p:cNvPr id="4" name="TextBox 3">
            <a:extLst>
              <a:ext uri="{FF2B5EF4-FFF2-40B4-BE49-F238E27FC236}">
                <a16:creationId xmlns:a16="http://schemas.microsoft.com/office/drawing/2014/main" id="{B672AFED-B376-6C80-5C80-76B95A405C27}"/>
              </a:ext>
            </a:extLst>
          </p:cNvPr>
          <p:cNvSpPr txBox="1"/>
          <p:nvPr/>
        </p:nvSpPr>
        <p:spPr>
          <a:xfrm>
            <a:off x="783771" y="0"/>
            <a:ext cx="4953000" cy="646331"/>
          </a:xfrm>
          <a:prstGeom prst="rect">
            <a:avLst/>
          </a:prstGeom>
          <a:noFill/>
        </p:spPr>
        <p:txBody>
          <a:bodyPr wrap="square" rtlCol="0">
            <a:spAutoFit/>
          </a:bodyPr>
          <a:lstStyle/>
          <a:p>
            <a:r>
              <a:rPr lang="en-US" sz="1800" dirty="0">
                <a:solidFill>
                  <a:srgbClr val="000000"/>
                </a:solidFill>
                <a:effectLst/>
                <a:latin typeface="Arial" panose="020B0604020202020204" pitchFamily="34" charset="0"/>
              </a:rPr>
              <a:t>Risk of death from COVID-19 based on gender</a:t>
            </a:r>
            <a:endParaRPr lang="en-US" dirty="0"/>
          </a:p>
          <a:p>
            <a:endParaRPr lang="en-US" dirty="0"/>
          </a:p>
        </p:txBody>
      </p:sp>
    </p:spTree>
    <p:extLst>
      <p:ext uri="{BB962C8B-B14F-4D97-AF65-F5344CB8AC3E}">
        <p14:creationId xmlns:p14="http://schemas.microsoft.com/office/powerpoint/2010/main" val="218702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A373-206D-F128-4FEE-702F74C998A0}"/>
              </a:ext>
            </a:extLst>
          </p:cNvPr>
          <p:cNvSpPr>
            <a:spLocks noGrp="1"/>
          </p:cNvSpPr>
          <p:nvPr>
            <p:ph type="title"/>
          </p:nvPr>
        </p:nvSpPr>
        <p:spPr/>
        <p:txBody>
          <a:bodyPr/>
          <a:lstStyle/>
          <a:p>
            <a:endParaRPr lang="en-US"/>
          </a:p>
        </p:txBody>
      </p:sp>
      <p:pic>
        <p:nvPicPr>
          <p:cNvPr id="5" name="Content Placeholder 4" descr="A graph of a number of blue and white bars&#10;&#10;Description automatically generated">
            <a:extLst>
              <a:ext uri="{FF2B5EF4-FFF2-40B4-BE49-F238E27FC236}">
                <a16:creationId xmlns:a16="http://schemas.microsoft.com/office/drawing/2014/main" id="{CBF44582-3036-A28C-E1D8-6056F2CF35EF}"/>
              </a:ext>
            </a:extLst>
          </p:cNvPr>
          <p:cNvPicPr>
            <a:picLocks noGrp="1" noChangeAspect="1"/>
          </p:cNvPicPr>
          <p:nvPr>
            <p:ph idx="1"/>
          </p:nvPr>
        </p:nvPicPr>
        <p:blipFill>
          <a:blip r:embed="rId2"/>
          <a:stretch>
            <a:fillRect/>
          </a:stretch>
        </p:blipFill>
        <p:spPr>
          <a:xfrm>
            <a:off x="374163" y="254000"/>
            <a:ext cx="11860244" cy="6604000"/>
          </a:xfrm>
        </p:spPr>
      </p:pic>
      <p:sp>
        <p:nvSpPr>
          <p:cNvPr id="6" name="TextBox 5">
            <a:extLst>
              <a:ext uri="{FF2B5EF4-FFF2-40B4-BE49-F238E27FC236}">
                <a16:creationId xmlns:a16="http://schemas.microsoft.com/office/drawing/2014/main" id="{7F896701-B33C-8666-A2C4-48B56F693FF2}"/>
              </a:ext>
            </a:extLst>
          </p:cNvPr>
          <p:cNvSpPr txBox="1"/>
          <p:nvPr/>
        </p:nvSpPr>
        <p:spPr>
          <a:xfrm>
            <a:off x="157163" y="0"/>
            <a:ext cx="5829300" cy="369332"/>
          </a:xfrm>
          <a:prstGeom prst="rect">
            <a:avLst/>
          </a:prstGeom>
          <a:noFill/>
        </p:spPr>
        <p:txBody>
          <a:bodyPr wrap="square" rtlCol="0">
            <a:spAutoFit/>
          </a:bodyPr>
          <a:lstStyle/>
          <a:p>
            <a:r>
              <a:rPr lang="en-US" dirty="0"/>
              <a:t>Feature importance of the most performant model</a:t>
            </a:r>
          </a:p>
        </p:txBody>
      </p:sp>
    </p:spTree>
    <p:extLst>
      <p:ext uri="{BB962C8B-B14F-4D97-AF65-F5344CB8AC3E}">
        <p14:creationId xmlns:p14="http://schemas.microsoft.com/office/powerpoint/2010/main" val="39638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squares with white numbers&#10;&#10;Description automatically generated">
            <a:extLst>
              <a:ext uri="{FF2B5EF4-FFF2-40B4-BE49-F238E27FC236}">
                <a16:creationId xmlns:a16="http://schemas.microsoft.com/office/drawing/2014/main" id="{79366E1D-7952-F81A-7F7C-7633E92455BF}"/>
              </a:ext>
            </a:extLst>
          </p:cNvPr>
          <p:cNvPicPr>
            <a:picLocks noGrp="1" noChangeAspect="1"/>
          </p:cNvPicPr>
          <p:nvPr>
            <p:ph idx="1"/>
          </p:nvPr>
        </p:nvPicPr>
        <p:blipFill>
          <a:blip r:embed="rId3"/>
          <a:stretch>
            <a:fillRect/>
          </a:stretch>
        </p:blipFill>
        <p:spPr>
          <a:xfrm>
            <a:off x="5124154" y="497692"/>
            <a:ext cx="6793985" cy="5571067"/>
          </a:xfrm>
          <a:prstGeom prst="rect">
            <a:avLst/>
          </a:prstGeom>
        </p:spPr>
      </p:pic>
      <p:sp>
        <p:nvSpPr>
          <p:cNvPr id="6" name="TextBox 5">
            <a:extLst>
              <a:ext uri="{FF2B5EF4-FFF2-40B4-BE49-F238E27FC236}">
                <a16:creationId xmlns:a16="http://schemas.microsoft.com/office/drawing/2014/main" id="{54B71C61-3A56-5F95-C295-DBFBC46C2DF6}"/>
              </a:ext>
            </a:extLst>
          </p:cNvPr>
          <p:cNvSpPr txBox="1"/>
          <p:nvPr/>
        </p:nvSpPr>
        <p:spPr>
          <a:xfrm>
            <a:off x="273861" y="1089898"/>
            <a:ext cx="4625009" cy="4678204"/>
          </a:xfrm>
          <a:prstGeom prst="rect">
            <a:avLst/>
          </a:prstGeom>
          <a:noFill/>
        </p:spPr>
        <p:txBody>
          <a:bodyPr wrap="square" rtlCol="0">
            <a:spAutoFit/>
          </a:bodyPr>
          <a:lstStyle/>
          <a:p>
            <a:r>
              <a:rPr lang="en-US" sz="2800" b="1" u="sng" dirty="0">
                <a:latin typeface="-apple-system"/>
              </a:rPr>
              <a:t>My prediction :</a:t>
            </a:r>
          </a:p>
          <a:p>
            <a:endParaRPr lang="en-US" dirty="0">
              <a:latin typeface="-apple-system"/>
            </a:endParaRPr>
          </a:p>
          <a:p>
            <a:r>
              <a:rPr lang="en-US" dirty="0">
                <a:latin typeface="-apple-system"/>
              </a:rPr>
              <a:t>- P</a:t>
            </a:r>
            <a:r>
              <a:rPr lang="en-US" b="0" i="0" dirty="0">
                <a:effectLst/>
                <a:latin typeface="-apple-system"/>
              </a:rPr>
              <a:t>atient has risk of death from COVID-19 and patient has it - 13861</a:t>
            </a:r>
          </a:p>
          <a:p>
            <a:endParaRPr lang="en-US" b="0" i="0" dirty="0">
              <a:effectLst/>
              <a:latin typeface="-apple-system"/>
            </a:endParaRPr>
          </a:p>
          <a:p>
            <a:endParaRPr lang="en-US" b="0" i="0" dirty="0">
              <a:effectLst/>
              <a:latin typeface="-apple-system"/>
            </a:endParaRPr>
          </a:p>
          <a:p>
            <a:r>
              <a:rPr lang="en-US" dirty="0">
                <a:latin typeface="-apple-system"/>
              </a:rPr>
              <a:t>- P</a:t>
            </a:r>
            <a:r>
              <a:rPr lang="en-US" b="0" i="0" dirty="0">
                <a:effectLst/>
                <a:latin typeface="-apple-system"/>
              </a:rPr>
              <a:t>atient does not have risk of death from COVID-19 but patient has it - 13427</a:t>
            </a:r>
          </a:p>
          <a:p>
            <a:endParaRPr lang="en-US" b="0" i="0" dirty="0">
              <a:effectLst/>
              <a:latin typeface="-apple-system"/>
            </a:endParaRPr>
          </a:p>
          <a:p>
            <a:endParaRPr lang="en-US" b="0" i="0" dirty="0">
              <a:effectLst/>
              <a:latin typeface="-apple-system"/>
            </a:endParaRPr>
          </a:p>
          <a:p>
            <a:r>
              <a:rPr lang="en-US" dirty="0">
                <a:latin typeface="-apple-system"/>
              </a:rPr>
              <a:t>- P</a:t>
            </a:r>
            <a:r>
              <a:rPr lang="en-US" b="0" i="0" dirty="0">
                <a:effectLst/>
                <a:latin typeface="-apple-system"/>
              </a:rPr>
              <a:t>atient has risk of death from COVID-19 and patient does not have it -1535</a:t>
            </a:r>
          </a:p>
          <a:p>
            <a:endParaRPr lang="en-US" b="0" i="0" dirty="0">
              <a:effectLst/>
              <a:latin typeface="-apple-system"/>
            </a:endParaRPr>
          </a:p>
          <a:p>
            <a:endParaRPr lang="en-US" b="0" i="0" dirty="0">
              <a:effectLst/>
              <a:latin typeface="-apple-system"/>
            </a:endParaRPr>
          </a:p>
          <a:p>
            <a:r>
              <a:rPr lang="en-US" b="0" i="0" dirty="0">
                <a:effectLst/>
                <a:latin typeface="-apple-system"/>
              </a:rPr>
              <a:t>- Patient does not have risk of death from COVID-19 and patient has it -1063</a:t>
            </a:r>
            <a:endParaRPr lang="en-US" dirty="0"/>
          </a:p>
        </p:txBody>
      </p:sp>
    </p:spTree>
    <p:extLst>
      <p:ext uri="{BB962C8B-B14F-4D97-AF65-F5344CB8AC3E}">
        <p14:creationId xmlns:p14="http://schemas.microsoft.com/office/powerpoint/2010/main" val="320577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5C29-F773-9ED5-F222-85B27DE49F65}"/>
              </a:ext>
            </a:extLst>
          </p:cNvPr>
          <p:cNvSpPr>
            <a:spLocks noGrp="1"/>
          </p:cNvSpPr>
          <p:nvPr>
            <p:ph type="title"/>
          </p:nvPr>
        </p:nvSpPr>
        <p:spPr>
          <a:xfrm>
            <a:off x="228600" y="18255"/>
            <a:ext cx="10515600" cy="1325563"/>
          </a:xfrm>
        </p:spPr>
        <p:txBody>
          <a:bodyPr>
            <a:normAutofit/>
          </a:bodyPr>
          <a:lstStyle/>
          <a:p>
            <a:r>
              <a:rPr lang="en-US" sz="3600" b="1" u="sng" dirty="0"/>
              <a:t>Best Model Random Forest </a:t>
            </a:r>
          </a:p>
        </p:txBody>
      </p:sp>
      <p:pic>
        <p:nvPicPr>
          <p:cNvPr id="9" name="Content Placeholder 8" descr="A graph of a curve&#10;&#10;Description automatically generated">
            <a:extLst>
              <a:ext uri="{FF2B5EF4-FFF2-40B4-BE49-F238E27FC236}">
                <a16:creationId xmlns:a16="http://schemas.microsoft.com/office/drawing/2014/main" id="{33C7B450-BB60-8C2D-ABEA-B8D39EDB9A65}"/>
              </a:ext>
            </a:extLst>
          </p:cNvPr>
          <p:cNvPicPr>
            <a:picLocks noGrp="1" noChangeAspect="1"/>
          </p:cNvPicPr>
          <p:nvPr>
            <p:ph idx="1"/>
          </p:nvPr>
        </p:nvPicPr>
        <p:blipFill>
          <a:blip r:embed="rId3"/>
          <a:stretch>
            <a:fillRect/>
          </a:stretch>
        </p:blipFill>
        <p:spPr>
          <a:xfrm>
            <a:off x="5514715" y="883752"/>
            <a:ext cx="6677285" cy="5384525"/>
          </a:xfrm>
        </p:spPr>
      </p:pic>
      <p:sp>
        <p:nvSpPr>
          <p:cNvPr id="10" name="TextBox 9">
            <a:extLst>
              <a:ext uri="{FF2B5EF4-FFF2-40B4-BE49-F238E27FC236}">
                <a16:creationId xmlns:a16="http://schemas.microsoft.com/office/drawing/2014/main" id="{C5FBD94D-7F93-7E50-3018-E0DB754EFB84}"/>
              </a:ext>
            </a:extLst>
          </p:cNvPr>
          <p:cNvSpPr txBox="1"/>
          <p:nvPr/>
        </p:nvSpPr>
        <p:spPr>
          <a:xfrm>
            <a:off x="228600" y="1928610"/>
            <a:ext cx="4373218" cy="1877437"/>
          </a:xfrm>
          <a:prstGeom prst="rect">
            <a:avLst/>
          </a:prstGeom>
          <a:noFill/>
        </p:spPr>
        <p:txBody>
          <a:bodyPr wrap="square" rtlCol="0">
            <a:spAutoFit/>
          </a:bodyPr>
          <a:lstStyle/>
          <a:p>
            <a:r>
              <a:rPr lang="en-US" dirty="0"/>
              <a:t>Area under the curve Score : 0.91</a:t>
            </a:r>
          </a:p>
          <a:p>
            <a:endParaRPr lang="en-US" dirty="0"/>
          </a:p>
          <a:p>
            <a:r>
              <a:rPr lang="en-US" sz="2000" dirty="0">
                <a:latin typeface="-apple-system"/>
              </a:rPr>
              <a:t>T</a:t>
            </a:r>
            <a:r>
              <a:rPr lang="en-US" sz="2000" b="0" i="0" dirty="0">
                <a:effectLst/>
                <a:latin typeface="-apple-system"/>
              </a:rPr>
              <a:t>he classifier can almost perfectly distinguish between all the Positive and the Negative class points with accuracy 91%</a:t>
            </a:r>
            <a:endParaRPr lang="en-US" sz="2000" dirty="0"/>
          </a:p>
        </p:txBody>
      </p:sp>
    </p:spTree>
    <p:extLst>
      <p:ext uri="{BB962C8B-B14F-4D97-AF65-F5344CB8AC3E}">
        <p14:creationId xmlns:p14="http://schemas.microsoft.com/office/powerpoint/2010/main" val="287506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virus&#10;&#10;Description automatically generated">
            <a:extLst>
              <a:ext uri="{FF2B5EF4-FFF2-40B4-BE49-F238E27FC236}">
                <a16:creationId xmlns:a16="http://schemas.microsoft.com/office/drawing/2014/main" id="{6492EB48-CDDA-88D4-1011-6B59AF4C8D4B}"/>
              </a:ext>
            </a:extLst>
          </p:cNvPr>
          <p:cNvPicPr>
            <a:picLocks noChangeAspect="1"/>
          </p:cNvPicPr>
          <p:nvPr/>
        </p:nvPicPr>
        <p:blipFill rotWithShape="1">
          <a:blip r:embed="rId3"/>
          <a:srcRect t="8337" r="32769" b="752"/>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1A1BB7-A65F-D8E8-0AF2-9F4B66F70EF8}"/>
              </a:ext>
            </a:extLst>
          </p:cNvPr>
          <p:cNvSpPr>
            <a:spLocks noGrp="1"/>
          </p:cNvSpPr>
          <p:nvPr>
            <p:ph type="title"/>
          </p:nvPr>
        </p:nvSpPr>
        <p:spPr>
          <a:xfrm>
            <a:off x="185548" y="58928"/>
            <a:ext cx="3151374" cy="775208"/>
          </a:xfrm>
        </p:spPr>
        <p:txBody>
          <a:bodyPr anchor="b">
            <a:normAutofit/>
          </a:bodyPr>
          <a:lstStyle/>
          <a:p>
            <a:r>
              <a:rPr lang="en-US" sz="3600" b="1" dirty="0">
                <a:solidFill>
                  <a:schemeClr val="bg1"/>
                </a:solidFill>
              </a:rPr>
              <a:t>Conclusion </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00D8551-D57F-F63D-DD22-E3DBE61223C4}"/>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Age </a:t>
            </a:r>
          </a:p>
          <a:p>
            <a:r>
              <a:rPr lang="en-US" sz="1700" dirty="0">
                <a:solidFill>
                  <a:schemeClr val="bg1"/>
                </a:solidFill>
              </a:rPr>
              <a:t>Diabetes</a:t>
            </a:r>
          </a:p>
          <a:p>
            <a:r>
              <a:rPr lang="en-US" sz="1700" dirty="0">
                <a:solidFill>
                  <a:schemeClr val="bg1"/>
                </a:solidFill>
              </a:rPr>
              <a:t>Obesity</a:t>
            </a:r>
          </a:p>
          <a:p>
            <a:r>
              <a:rPr lang="en-US" sz="1700" dirty="0">
                <a:solidFill>
                  <a:schemeClr val="bg1"/>
                </a:solidFill>
              </a:rPr>
              <a:t>Pneumonia</a:t>
            </a:r>
          </a:p>
          <a:p>
            <a:pPr marL="0" indent="0">
              <a:buNone/>
            </a:pPr>
            <a:endParaRPr lang="en-US" sz="1700" dirty="0">
              <a:solidFill>
                <a:schemeClr val="bg1"/>
              </a:solidFill>
            </a:endParaRPr>
          </a:p>
          <a:p>
            <a:pPr marL="0" indent="0">
              <a:buNone/>
            </a:pPr>
            <a:r>
              <a:rPr lang="en-US" sz="1700" dirty="0">
                <a:solidFill>
                  <a:schemeClr val="bg1"/>
                </a:solidFill>
              </a:rPr>
              <a:t>Model predicted with </a:t>
            </a:r>
            <a:r>
              <a:rPr lang="en-US" sz="1600" b="0" i="0" dirty="0">
                <a:solidFill>
                  <a:srgbClr val="E6EDF3"/>
                </a:solidFill>
                <a:effectLst/>
                <a:latin typeface="-apple-system"/>
              </a:rPr>
              <a:t>91% accuracy</a:t>
            </a:r>
            <a:endParaRPr lang="en-US" sz="1600" dirty="0">
              <a:solidFill>
                <a:schemeClr val="bg1"/>
              </a:solidFill>
            </a:endParaRPr>
          </a:p>
        </p:txBody>
      </p:sp>
      <p:sp>
        <p:nvSpPr>
          <p:cNvPr id="6" name="TextBox 5">
            <a:extLst>
              <a:ext uri="{FF2B5EF4-FFF2-40B4-BE49-F238E27FC236}">
                <a16:creationId xmlns:a16="http://schemas.microsoft.com/office/drawing/2014/main" id="{6D8C0AAB-BB69-28A6-B60C-67881DB881DD}"/>
              </a:ext>
            </a:extLst>
          </p:cNvPr>
          <p:cNvSpPr txBox="1"/>
          <p:nvPr/>
        </p:nvSpPr>
        <p:spPr>
          <a:xfrm>
            <a:off x="185548" y="1132189"/>
            <a:ext cx="5779823" cy="923330"/>
          </a:xfrm>
          <a:prstGeom prst="rect">
            <a:avLst/>
          </a:prstGeom>
          <a:noFill/>
        </p:spPr>
        <p:txBody>
          <a:bodyPr wrap="square" rtlCol="0">
            <a:spAutoFit/>
          </a:bodyPr>
          <a:lstStyle/>
          <a:p>
            <a:r>
              <a:rPr lang="en-US" dirty="0">
                <a:solidFill>
                  <a:schemeClr val="bg1"/>
                </a:solidFill>
              </a:rPr>
              <a:t>To prevent death situation with COVID patients we must pay careful attention to factors that increase the chance of death such as: </a:t>
            </a:r>
          </a:p>
        </p:txBody>
      </p:sp>
    </p:spTree>
    <p:extLst>
      <p:ext uri="{BB962C8B-B14F-4D97-AF65-F5344CB8AC3E}">
        <p14:creationId xmlns:p14="http://schemas.microsoft.com/office/powerpoint/2010/main" val="387415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C0B89-7AC0-3682-DD7F-E42CC7E59CEB}"/>
              </a:ext>
            </a:extLst>
          </p:cNvPr>
          <p:cNvSpPr>
            <a:spLocks noGrp="1"/>
          </p:cNvSpPr>
          <p:nvPr>
            <p:ph type="title"/>
          </p:nvPr>
        </p:nvSpPr>
        <p:spPr>
          <a:xfrm>
            <a:off x="6981825" y="1641752"/>
            <a:ext cx="4391024" cy="1323439"/>
          </a:xfrm>
        </p:spPr>
        <p:txBody>
          <a:bodyPr anchor="t">
            <a:normAutofit/>
          </a:bodyPr>
          <a:lstStyle/>
          <a:p>
            <a:r>
              <a:rPr lang="en-US" sz="4000" dirty="0">
                <a:solidFill>
                  <a:schemeClr val="bg1"/>
                </a:solidFill>
              </a:rPr>
              <a:t>Limitation</a:t>
            </a:r>
            <a:br>
              <a:rPr lang="en-US" sz="4000" dirty="0">
                <a:solidFill>
                  <a:schemeClr val="bg1"/>
                </a:solidFill>
              </a:rPr>
            </a:br>
            <a:endParaRPr lang="en-US" sz="4000" dirty="0">
              <a:solidFill>
                <a:schemeClr val="bg1"/>
              </a:solidFill>
            </a:endParaRPr>
          </a:p>
        </p:txBody>
      </p:sp>
      <p:pic>
        <p:nvPicPr>
          <p:cNvPr id="5" name="Content Placeholder 4" descr="A close-up of a virus&#10;&#10;Description automatically generated">
            <a:extLst>
              <a:ext uri="{FF2B5EF4-FFF2-40B4-BE49-F238E27FC236}">
                <a16:creationId xmlns:a16="http://schemas.microsoft.com/office/drawing/2014/main" id="{69589CC8-4BDA-6BB7-A49B-90A660FB99E3}"/>
              </a:ext>
            </a:extLst>
          </p:cNvPr>
          <p:cNvPicPr>
            <a:picLocks noChangeAspect="1"/>
          </p:cNvPicPr>
          <p:nvPr/>
        </p:nvPicPr>
        <p:blipFill rotWithShape="1">
          <a:blip r:embed="rId2"/>
          <a:srcRect l="14490" r="32734" b="1"/>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4" name="Group 13">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5" name="Freeform: Shape 14">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Content Placeholder 8">
            <a:extLst>
              <a:ext uri="{FF2B5EF4-FFF2-40B4-BE49-F238E27FC236}">
                <a16:creationId xmlns:a16="http://schemas.microsoft.com/office/drawing/2014/main" id="{2FF4AD70-DE2A-2B7C-D921-7D14065F86C1}"/>
              </a:ext>
            </a:extLst>
          </p:cNvPr>
          <p:cNvSpPr>
            <a:spLocks noGrp="1"/>
          </p:cNvSpPr>
          <p:nvPr>
            <p:ph idx="1"/>
          </p:nvPr>
        </p:nvSpPr>
        <p:spPr>
          <a:xfrm>
            <a:off x="6981826" y="3146400"/>
            <a:ext cx="4391024" cy="2682000"/>
          </a:xfrm>
        </p:spPr>
        <p:txBody>
          <a:bodyPr>
            <a:normAutofit/>
          </a:bodyPr>
          <a:lstStyle/>
          <a:p>
            <a:pPr marL="0" indent="0">
              <a:buNone/>
            </a:pPr>
            <a:r>
              <a:rPr lang="en-US" sz="2400" dirty="0">
                <a:solidFill>
                  <a:schemeClr val="bg1">
                    <a:alpha val="80000"/>
                  </a:schemeClr>
                </a:solidFill>
              </a:rPr>
              <a:t>No information about:</a:t>
            </a:r>
          </a:p>
          <a:p>
            <a:r>
              <a:rPr lang="en-US" sz="2400" dirty="0">
                <a:solidFill>
                  <a:schemeClr val="bg1">
                    <a:alpha val="80000"/>
                  </a:schemeClr>
                </a:solidFill>
              </a:rPr>
              <a:t>Patient’s lifestyle</a:t>
            </a:r>
          </a:p>
          <a:p>
            <a:r>
              <a:rPr lang="en-US" sz="2400" dirty="0">
                <a:solidFill>
                  <a:schemeClr val="bg1">
                    <a:alpha val="80000"/>
                  </a:schemeClr>
                </a:solidFill>
              </a:rPr>
              <a:t>Patient’s habits</a:t>
            </a:r>
          </a:p>
        </p:txBody>
      </p:sp>
    </p:spTree>
    <p:extLst>
      <p:ext uri="{BB962C8B-B14F-4D97-AF65-F5344CB8AC3E}">
        <p14:creationId xmlns:p14="http://schemas.microsoft.com/office/powerpoint/2010/main" val="290246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virus&#10;&#10;Description automatically generated">
            <a:extLst>
              <a:ext uri="{FF2B5EF4-FFF2-40B4-BE49-F238E27FC236}">
                <a16:creationId xmlns:a16="http://schemas.microsoft.com/office/drawing/2014/main" id="{7395F15D-7026-8EA3-EA66-CD4AFF5DEA5D}"/>
              </a:ext>
            </a:extLst>
          </p:cNvPr>
          <p:cNvPicPr>
            <a:picLocks noChangeAspect="1"/>
          </p:cNvPicPr>
          <p:nvPr/>
        </p:nvPicPr>
        <p:blipFill rotWithShape="1">
          <a:blip r:embed="rId3"/>
          <a:srcRect t="8337" r="32769" b="752"/>
          <a:stretch/>
        </p:blipFill>
        <p:spPr>
          <a:xfrm>
            <a:off x="3522468" y="10"/>
            <a:ext cx="8669532" cy="6857990"/>
          </a:xfrm>
          <a:prstGeom prst="rect">
            <a:avLst/>
          </a:prstGeom>
        </p:spPr>
      </p:pic>
      <p:sp>
        <p:nvSpPr>
          <p:cNvPr id="35" name="Rectangle 3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FD10A6-7C92-1476-1B8F-2100E0EFB236}"/>
              </a:ext>
            </a:extLst>
          </p:cNvPr>
          <p:cNvSpPr>
            <a:spLocks noGrp="1"/>
          </p:cNvSpPr>
          <p:nvPr>
            <p:ph type="title"/>
          </p:nvPr>
        </p:nvSpPr>
        <p:spPr>
          <a:xfrm>
            <a:off x="371094" y="1161288"/>
            <a:ext cx="5104420" cy="1124712"/>
          </a:xfrm>
        </p:spPr>
        <p:txBody>
          <a:bodyPr anchor="b">
            <a:noAutofit/>
          </a:bodyPr>
          <a:lstStyle/>
          <a:p>
            <a:r>
              <a:rPr lang="en-US" sz="4000" dirty="0">
                <a:solidFill>
                  <a:schemeClr val="bg1"/>
                </a:solidFill>
              </a:rPr>
              <a:t>Recommendation</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ontent Placeholder 8">
            <a:extLst>
              <a:ext uri="{FF2B5EF4-FFF2-40B4-BE49-F238E27FC236}">
                <a16:creationId xmlns:a16="http://schemas.microsoft.com/office/drawing/2014/main" id="{86D4658F-2C29-22F4-E2AB-2EB9EDFA130F}"/>
              </a:ext>
            </a:extLst>
          </p:cNvPr>
          <p:cNvSpPr>
            <a:spLocks noGrp="1"/>
          </p:cNvSpPr>
          <p:nvPr>
            <p:ph idx="1"/>
          </p:nvPr>
        </p:nvSpPr>
        <p:spPr>
          <a:xfrm>
            <a:off x="371093" y="2718054"/>
            <a:ext cx="4919363" cy="3207258"/>
          </a:xfrm>
        </p:spPr>
        <p:txBody>
          <a:bodyPr anchor="t">
            <a:normAutofit/>
          </a:bodyPr>
          <a:lstStyle/>
          <a:p>
            <a:r>
              <a:rPr lang="en-US" sz="1700" dirty="0">
                <a:solidFill>
                  <a:schemeClr val="bg1"/>
                </a:solidFill>
              </a:rPr>
              <a:t>I would recommend to pay more attention to: </a:t>
            </a:r>
          </a:p>
          <a:p>
            <a:r>
              <a:rPr lang="en-US" sz="1700" dirty="0">
                <a:solidFill>
                  <a:schemeClr val="bg1"/>
                </a:solidFill>
              </a:rPr>
              <a:t>Patients with diabetes</a:t>
            </a:r>
          </a:p>
          <a:p>
            <a:r>
              <a:rPr lang="en-US" sz="1700" dirty="0">
                <a:solidFill>
                  <a:schemeClr val="bg1"/>
                </a:solidFill>
              </a:rPr>
              <a:t>Patients with obesity</a:t>
            </a:r>
          </a:p>
          <a:p>
            <a:r>
              <a:rPr lang="en-US" sz="1700" dirty="0">
                <a:solidFill>
                  <a:schemeClr val="bg1"/>
                </a:solidFill>
              </a:rPr>
              <a:t>Patients with pneumonia</a:t>
            </a:r>
          </a:p>
          <a:p>
            <a:r>
              <a:rPr lang="en-US" sz="1700" dirty="0">
                <a:solidFill>
                  <a:schemeClr val="bg1"/>
                </a:solidFill>
              </a:rPr>
              <a:t>Patients over 50 </a:t>
            </a:r>
            <a:r>
              <a:rPr lang="en-US" sz="1700" dirty="0" err="1">
                <a:solidFill>
                  <a:schemeClr val="bg1"/>
                </a:solidFill>
              </a:rPr>
              <a:t>y.o</a:t>
            </a:r>
            <a:r>
              <a:rPr lang="en-US" sz="1700" dirty="0">
                <a:solidFill>
                  <a:schemeClr val="bg1"/>
                </a:solidFill>
              </a:rPr>
              <a:t>.</a:t>
            </a:r>
          </a:p>
          <a:p>
            <a:r>
              <a:rPr lang="en-US" sz="1800" dirty="0">
                <a:solidFill>
                  <a:srgbClr val="E6EDF3"/>
                </a:solidFill>
                <a:latin typeface="-apple-system"/>
              </a:rPr>
              <a:t>P</a:t>
            </a:r>
            <a:r>
              <a:rPr lang="en-US" sz="1800" b="0" i="0" dirty="0">
                <a:solidFill>
                  <a:srgbClr val="E6EDF3"/>
                </a:solidFill>
                <a:effectLst/>
                <a:latin typeface="-apple-system"/>
              </a:rPr>
              <a:t>atients who use tobacco</a:t>
            </a:r>
            <a:endParaRPr lang="en-US" sz="1800" dirty="0">
              <a:solidFill>
                <a:schemeClr val="bg1"/>
              </a:solidFill>
            </a:endParaRPr>
          </a:p>
          <a:p>
            <a:pPr marL="0" indent="0">
              <a:buNone/>
            </a:pPr>
            <a:endParaRPr lang="en-US" sz="1700" dirty="0">
              <a:solidFill>
                <a:schemeClr val="bg1"/>
              </a:solidFill>
            </a:endParaRPr>
          </a:p>
        </p:txBody>
      </p:sp>
    </p:spTree>
    <p:extLst>
      <p:ext uri="{BB962C8B-B14F-4D97-AF65-F5344CB8AC3E}">
        <p14:creationId xmlns:p14="http://schemas.microsoft.com/office/powerpoint/2010/main" val="242095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virus&#10;&#10;Description automatically generated">
            <a:extLst>
              <a:ext uri="{FF2B5EF4-FFF2-40B4-BE49-F238E27FC236}">
                <a16:creationId xmlns:a16="http://schemas.microsoft.com/office/drawing/2014/main" id="{6FCFDC0D-222B-6E16-3B2D-A5C273D94E93}"/>
              </a:ext>
            </a:extLst>
          </p:cNvPr>
          <p:cNvPicPr>
            <a:picLocks noChangeAspect="1"/>
          </p:cNvPicPr>
          <p:nvPr/>
        </p:nvPicPr>
        <p:blipFill rotWithShape="1">
          <a:blip r:embed="rId3"/>
          <a:srcRect t="8337" r="32769" b="752"/>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15C79C-00E7-A19B-98C8-C123AA379EBB}"/>
              </a:ext>
            </a:extLst>
          </p:cNvPr>
          <p:cNvSpPr>
            <a:spLocks noGrp="1"/>
          </p:cNvSpPr>
          <p:nvPr>
            <p:ph type="title"/>
          </p:nvPr>
        </p:nvSpPr>
        <p:spPr>
          <a:xfrm>
            <a:off x="424815" y="1535902"/>
            <a:ext cx="3300984" cy="756920"/>
          </a:xfrm>
        </p:spPr>
        <p:txBody>
          <a:bodyPr anchor="b">
            <a:normAutofit/>
          </a:bodyPr>
          <a:lstStyle/>
          <a:p>
            <a:r>
              <a:rPr lang="en-US" sz="3600" dirty="0">
                <a:solidFill>
                  <a:schemeClr val="bg1"/>
                </a:solidFill>
              </a:rPr>
              <a:t>Next Steps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D643DAD-A550-8592-3AEA-AFF15AE7AA1F}"/>
              </a:ext>
            </a:extLst>
          </p:cNvPr>
          <p:cNvSpPr>
            <a:spLocks noGrp="1"/>
          </p:cNvSpPr>
          <p:nvPr>
            <p:ph idx="1"/>
          </p:nvPr>
        </p:nvSpPr>
        <p:spPr>
          <a:xfrm>
            <a:off x="371093" y="2718054"/>
            <a:ext cx="5474535" cy="3207258"/>
          </a:xfrm>
        </p:spPr>
        <p:txBody>
          <a:bodyPr anchor="t">
            <a:normAutofit/>
          </a:bodyPr>
          <a:lstStyle/>
          <a:p>
            <a:pPr marL="0" indent="0">
              <a:buNone/>
            </a:pPr>
            <a:r>
              <a:rPr lang="en-US" sz="2000" dirty="0">
                <a:solidFill>
                  <a:srgbClr val="E6EDF3"/>
                </a:solidFill>
                <a:latin typeface="-apple-system"/>
              </a:rPr>
              <a:t>-C</a:t>
            </a:r>
            <a:r>
              <a:rPr lang="en-US" sz="2000" b="0" i="0" dirty="0">
                <a:solidFill>
                  <a:srgbClr val="E6EDF3"/>
                </a:solidFill>
                <a:effectLst/>
                <a:latin typeface="-apple-system"/>
              </a:rPr>
              <a:t>ontinue with developing model for better result.</a:t>
            </a:r>
          </a:p>
          <a:p>
            <a:pPr marL="0" indent="0">
              <a:buNone/>
            </a:pPr>
            <a:r>
              <a:rPr lang="en-US" sz="2000" b="0" i="0" dirty="0">
                <a:solidFill>
                  <a:srgbClr val="E6EDF3"/>
                </a:solidFill>
                <a:effectLst/>
                <a:latin typeface="-apple-system"/>
              </a:rPr>
              <a:t> -Use more data for better prediction.</a:t>
            </a:r>
            <a:endParaRPr lang="en-US" sz="2000" dirty="0">
              <a:solidFill>
                <a:schemeClr val="bg1"/>
              </a:solidFill>
            </a:endParaRPr>
          </a:p>
        </p:txBody>
      </p:sp>
    </p:spTree>
    <p:extLst>
      <p:ext uri="{BB962C8B-B14F-4D97-AF65-F5344CB8AC3E}">
        <p14:creationId xmlns:p14="http://schemas.microsoft.com/office/powerpoint/2010/main" val="403703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lose-up of red virus&#10;&#10;Description automatically generated">
            <a:extLst>
              <a:ext uri="{FF2B5EF4-FFF2-40B4-BE49-F238E27FC236}">
                <a16:creationId xmlns:a16="http://schemas.microsoft.com/office/drawing/2014/main" id="{CF537990-12B7-CF25-77CA-8A319EEFC25E}"/>
              </a:ext>
            </a:extLst>
          </p:cNvPr>
          <p:cNvPicPr>
            <a:picLocks noGrp="1" noChangeAspect="1"/>
          </p:cNvPicPr>
          <p:nvPr>
            <p:ph idx="1"/>
          </p:nvPr>
        </p:nvPicPr>
        <p:blipFill rotWithShape="1">
          <a:blip r:embed="rId3"/>
          <a:srcRect b="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137C081F-CFC6-3F34-8EE1-9CFFED00D647}"/>
              </a:ext>
            </a:extLst>
          </p:cNvPr>
          <p:cNvSpPr txBox="1"/>
          <p:nvPr/>
        </p:nvSpPr>
        <p:spPr>
          <a:xfrm>
            <a:off x="3008244" y="2164140"/>
            <a:ext cx="9183756" cy="1569660"/>
          </a:xfrm>
          <a:prstGeom prst="rect">
            <a:avLst/>
          </a:prstGeom>
          <a:noFill/>
        </p:spPr>
        <p:txBody>
          <a:bodyPr wrap="square" rtlCol="0">
            <a:spAutoFit/>
          </a:bodyPr>
          <a:lstStyle/>
          <a:p>
            <a:r>
              <a:rPr lang="en-US" sz="9600" dirty="0">
                <a:solidFill>
                  <a:schemeClr val="bg1"/>
                </a:solidFill>
                <a:latin typeface="Baloo Bhaijaan" panose="03080902040302020200" pitchFamily="66" charset="-78"/>
                <a:cs typeface="Baloo Bhaijaan" panose="03080902040302020200" pitchFamily="66" charset="-78"/>
              </a:rPr>
              <a:t>Thank you</a:t>
            </a:r>
          </a:p>
        </p:txBody>
      </p:sp>
      <p:sp>
        <p:nvSpPr>
          <p:cNvPr id="7" name="TextBox 6">
            <a:extLst>
              <a:ext uri="{FF2B5EF4-FFF2-40B4-BE49-F238E27FC236}">
                <a16:creationId xmlns:a16="http://schemas.microsoft.com/office/drawing/2014/main" id="{C0BF2ED5-4EFF-61D3-0E56-F9A7143E6BC6}"/>
              </a:ext>
            </a:extLst>
          </p:cNvPr>
          <p:cNvSpPr txBox="1"/>
          <p:nvPr/>
        </p:nvSpPr>
        <p:spPr>
          <a:xfrm>
            <a:off x="8893628" y="6128657"/>
            <a:ext cx="5584372" cy="600164"/>
          </a:xfrm>
          <a:prstGeom prst="rect">
            <a:avLst/>
          </a:prstGeom>
          <a:noFill/>
        </p:spPr>
        <p:txBody>
          <a:bodyPr wrap="square" rtlCol="0">
            <a:spAutoFit/>
          </a:bodyPr>
          <a:lstStyle/>
          <a:p>
            <a:r>
              <a:rPr lang="en-US" sz="1100" dirty="0" err="1">
                <a:solidFill>
                  <a:schemeClr val="bg1"/>
                </a:solidFill>
              </a:rPr>
              <a:t>Anastasiia</a:t>
            </a:r>
            <a:r>
              <a:rPr lang="en-US" sz="1100" dirty="0">
                <a:solidFill>
                  <a:schemeClr val="bg1"/>
                </a:solidFill>
              </a:rPr>
              <a:t> </a:t>
            </a:r>
            <a:r>
              <a:rPr lang="en-US" sz="1100" dirty="0" err="1">
                <a:solidFill>
                  <a:schemeClr val="bg1"/>
                </a:solidFill>
              </a:rPr>
              <a:t>Leskiv</a:t>
            </a:r>
            <a:endParaRPr lang="en-US" sz="1100" dirty="0">
              <a:solidFill>
                <a:schemeClr val="bg1"/>
              </a:solidFill>
            </a:endParaRPr>
          </a:p>
          <a:p>
            <a:r>
              <a:rPr lang="en-US" sz="1100" dirty="0" err="1">
                <a:solidFill>
                  <a:schemeClr val="bg1"/>
                </a:solidFill>
              </a:rPr>
              <a:t>GitHub:https</a:t>
            </a:r>
            <a:r>
              <a:rPr lang="en-US" sz="1100" dirty="0">
                <a:solidFill>
                  <a:schemeClr val="bg1"/>
                </a:solidFill>
              </a:rPr>
              <a:t>://</a:t>
            </a:r>
            <a:r>
              <a:rPr lang="en-US" sz="1100" dirty="0" err="1">
                <a:solidFill>
                  <a:schemeClr val="bg1"/>
                </a:solidFill>
              </a:rPr>
              <a:t>github.com</a:t>
            </a:r>
            <a:r>
              <a:rPr lang="en-US" sz="1100" dirty="0">
                <a:solidFill>
                  <a:schemeClr val="bg1"/>
                </a:solidFill>
              </a:rPr>
              <a:t>/</a:t>
            </a:r>
            <a:r>
              <a:rPr lang="en-US" sz="1100" dirty="0" err="1">
                <a:solidFill>
                  <a:schemeClr val="bg1"/>
                </a:solidFill>
              </a:rPr>
              <a:t>anastasiialeskiv</a:t>
            </a:r>
            <a:endParaRPr lang="en-US" sz="1100" dirty="0">
              <a:solidFill>
                <a:schemeClr val="bg1"/>
              </a:solidFill>
            </a:endParaRPr>
          </a:p>
          <a:p>
            <a:r>
              <a:rPr lang="en-US" sz="1100" dirty="0" err="1">
                <a:solidFill>
                  <a:schemeClr val="bg1"/>
                </a:solidFill>
              </a:rPr>
              <a:t>Linkedin:https</a:t>
            </a:r>
            <a:r>
              <a:rPr lang="en-US" sz="1100" dirty="0">
                <a:solidFill>
                  <a:schemeClr val="bg1"/>
                </a:solidFill>
              </a:rPr>
              <a:t>://</a:t>
            </a:r>
            <a:r>
              <a:rPr lang="en-US" sz="1100" dirty="0" err="1">
                <a:solidFill>
                  <a:schemeClr val="bg1"/>
                </a:solidFill>
              </a:rPr>
              <a:t>www.linkedin.com</a:t>
            </a:r>
            <a:r>
              <a:rPr lang="en-US" sz="1100" dirty="0">
                <a:solidFill>
                  <a:schemeClr val="bg1"/>
                </a:solidFill>
              </a:rPr>
              <a:t>/in/</a:t>
            </a:r>
            <a:r>
              <a:rPr lang="en-US" sz="1100" dirty="0" err="1">
                <a:solidFill>
                  <a:schemeClr val="bg1"/>
                </a:solidFill>
              </a:rPr>
              <a:t>anastasiialeskiv</a:t>
            </a:r>
            <a:r>
              <a:rPr lang="en-US" sz="1100" dirty="0">
                <a:solidFill>
                  <a:schemeClr val="bg1"/>
                </a:solidFill>
              </a:rPr>
              <a:t>/</a:t>
            </a:r>
          </a:p>
        </p:txBody>
      </p:sp>
    </p:spTree>
    <p:extLst>
      <p:ext uri="{BB962C8B-B14F-4D97-AF65-F5344CB8AC3E}">
        <p14:creationId xmlns:p14="http://schemas.microsoft.com/office/powerpoint/2010/main" val="141602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red virus&#10;&#10;Description automatically generated">
            <a:extLst>
              <a:ext uri="{FF2B5EF4-FFF2-40B4-BE49-F238E27FC236}">
                <a16:creationId xmlns:a16="http://schemas.microsoft.com/office/drawing/2014/main" id="{5784E383-CEBA-3ADE-4F98-928406E29DA5}"/>
              </a:ext>
            </a:extLst>
          </p:cNvPr>
          <p:cNvPicPr>
            <a:picLocks noChangeAspect="1"/>
          </p:cNvPicPr>
          <p:nvPr/>
        </p:nvPicPr>
        <p:blipFill rotWithShape="1">
          <a:blip r:embed="rId3">
            <a:alphaModFix amt="40000"/>
          </a:blip>
          <a:srcRect/>
          <a:stretch/>
        </p:blipFill>
        <p:spPr>
          <a:xfrm>
            <a:off x="-3027" y="12638"/>
            <a:ext cx="12191979" cy="6857990"/>
          </a:xfrm>
          <a:prstGeom prst="rect">
            <a:avLst/>
          </a:prstGeom>
        </p:spPr>
      </p:pic>
      <p:sp>
        <p:nvSpPr>
          <p:cNvPr id="1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1642BC8E-F429-1932-E7BF-5A465CF237D5}"/>
              </a:ext>
            </a:extLst>
          </p:cNvPr>
          <p:cNvSpPr>
            <a:spLocks noGrp="1"/>
          </p:cNvSpPr>
          <p:nvPr>
            <p:ph idx="1"/>
          </p:nvPr>
        </p:nvSpPr>
        <p:spPr>
          <a:xfrm>
            <a:off x="838200" y="2004446"/>
            <a:ext cx="10515600" cy="4176897"/>
          </a:xfrm>
        </p:spPr>
        <p:txBody>
          <a:bodyPr>
            <a:normAutofit/>
          </a:bodyPr>
          <a:lstStyle/>
          <a:p>
            <a:r>
              <a:rPr lang="en-US" b="1" i="0" dirty="0">
                <a:solidFill>
                  <a:srgbClr val="BDC1C6"/>
                </a:solidFill>
                <a:effectLst/>
                <a:latin typeface="Roboto" panose="02000000000000000000" pitchFamily="2" charset="0"/>
              </a:rPr>
              <a:t>COVID-19 is a disease caused by a virus named SARS-CoV-2. </a:t>
            </a:r>
          </a:p>
          <a:p>
            <a:r>
              <a:rPr lang="en-US" b="1" dirty="0">
                <a:solidFill>
                  <a:srgbClr val="BDC1C6"/>
                </a:solidFill>
                <a:latin typeface="Roboto" panose="02000000000000000000" pitchFamily="2" charset="0"/>
              </a:rPr>
              <a:t>V</a:t>
            </a:r>
            <a:r>
              <a:rPr lang="en-US" b="1" i="0" dirty="0">
                <a:solidFill>
                  <a:srgbClr val="BDC1C6"/>
                </a:solidFill>
                <a:effectLst/>
                <a:latin typeface="Roboto" panose="02000000000000000000" pitchFamily="2" charset="0"/>
              </a:rPr>
              <a:t>ery contagious </a:t>
            </a:r>
          </a:p>
          <a:p>
            <a:r>
              <a:rPr lang="en-US" b="1" dirty="0">
                <a:solidFill>
                  <a:srgbClr val="BDC1C6"/>
                </a:solidFill>
                <a:latin typeface="Roboto" panose="02000000000000000000" pitchFamily="2" charset="0"/>
              </a:rPr>
              <a:t>S</a:t>
            </a:r>
            <a:r>
              <a:rPr lang="en-US" b="1" i="0" dirty="0">
                <a:solidFill>
                  <a:srgbClr val="BDC1C6"/>
                </a:solidFill>
                <a:effectLst/>
                <a:latin typeface="Roboto" panose="02000000000000000000" pitchFamily="2" charset="0"/>
              </a:rPr>
              <a:t>preads quickly.</a:t>
            </a:r>
            <a:endParaRPr lang="en-US" b="1" dirty="0">
              <a:solidFill>
                <a:schemeClr val="bg1"/>
              </a:solidFill>
            </a:endParaRPr>
          </a:p>
        </p:txBody>
      </p:sp>
      <p:sp>
        <p:nvSpPr>
          <p:cNvPr id="7" name="TextBox 6">
            <a:extLst>
              <a:ext uri="{FF2B5EF4-FFF2-40B4-BE49-F238E27FC236}">
                <a16:creationId xmlns:a16="http://schemas.microsoft.com/office/drawing/2014/main" id="{723039DA-B14C-F296-8353-A6188ED081D6}"/>
              </a:ext>
            </a:extLst>
          </p:cNvPr>
          <p:cNvSpPr txBox="1"/>
          <p:nvPr/>
        </p:nvSpPr>
        <p:spPr>
          <a:xfrm>
            <a:off x="4571527" y="676657"/>
            <a:ext cx="7063408" cy="923330"/>
          </a:xfrm>
          <a:prstGeom prst="rect">
            <a:avLst/>
          </a:prstGeom>
          <a:noFill/>
        </p:spPr>
        <p:txBody>
          <a:bodyPr wrap="square" rtlCol="0">
            <a:spAutoFit/>
          </a:bodyPr>
          <a:lstStyle/>
          <a:p>
            <a:pPr algn="l"/>
            <a:r>
              <a:rPr lang="en-US" sz="5400" b="1" i="0" dirty="0">
                <a:solidFill>
                  <a:srgbClr val="E6EDF3"/>
                </a:solidFill>
                <a:effectLst/>
                <a:latin typeface="HeadLineA" pitchFamily="2" charset="-127"/>
                <a:ea typeface="HeadLineA" pitchFamily="2" charset="-127"/>
                <a:cs typeface="Baloo Bhaijaan" panose="03080902040302020200" pitchFamily="66" charset="-78"/>
              </a:rPr>
              <a:t>Overview</a:t>
            </a:r>
          </a:p>
        </p:txBody>
      </p:sp>
    </p:spTree>
    <p:extLst>
      <p:ext uri="{BB962C8B-B14F-4D97-AF65-F5344CB8AC3E}">
        <p14:creationId xmlns:p14="http://schemas.microsoft.com/office/powerpoint/2010/main" val="187421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virus&#10;&#10;Description automatically generated">
            <a:extLst>
              <a:ext uri="{FF2B5EF4-FFF2-40B4-BE49-F238E27FC236}">
                <a16:creationId xmlns:a16="http://schemas.microsoft.com/office/drawing/2014/main" id="{0E003435-8F4D-13AA-5DFB-B70A7E248207}"/>
              </a:ext>
            </a:extLst>
          </p:cNvPr>
          <p:cNvPicPr>
            <a:picLocks noChangeAspect="1"/>
          </p:cNvPicPr>
          <p:nvPr/>
        </p:nvPicPr>
        <p:blipFill rotWithShape="1">
          <a:blip r:embed="rId3"/>
          <a:srcRect l="2047" r="1864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2FEA1-7613-DBCA-479D-1011AFEA1733}"/>
              </a:ext>
            </a:extLst>
          </p:cNvPr>
          <p:cNvSpPr>
            <a:spLocks noGrp="1"/>
          </p:cNvSpPr>
          <p:nvPr>
            <p:ph type="title"/>
          </p:nvPr>
        </p:nvSpPr>
        <p:spPr>
          <a:xfrm>
            <a:off x="326573" y="212725"/>
            <a:ext cx="2046514" cy="1126218"/>
          </a:xfrm>
        </p:spPr>
        <p:txBody>
          <a:bodyPr>
            <a:normAutofit/>
          </a:bodyPr>
          <a:lstStyle/>
          <a:p>
            <a:r>
              <a:rPr lang="en-US" sz="6000" dirty="0">
                <a:latin typeface="Baloo Bhaijaan" panose="03080902040302020200" pitchFamily="66" charset="-78"/>
                <a:cs typeface="Baloo Bhaijaan" panose="03080902040302020200" pitchFamily="66" charset="-78"/>
              </a:rPr>
              <a:t>G</a:t>
            </a:r>
            <a:r>
              <a:rPr lang="en-US" sz="6000" b="0" i="0" dirty="0">
                <a:effectLst/>
                <a:latin typeface="Baloo Bhaijaan" panose="03080902040302020200" pitchFamily="66" charset="-78"/>
                <a:cs typeface="Baloo Bhaijaan" panose="03080902040302020200" pitchFamily="66" charset="-78"/>
              </a:rPr>
              <a:t>oal </a:t>
            </a:r>
            <a:endParaRPr lang="en-US" sz="6000" dirty="0">
              <a:latin typeface="Baloo Bhaijaan" panose="03080902040302020200" pitchFamily="66" charset="-78"/>
              <a:cs typeface="Baloo Bhaijaan" panose="03080902040302020200" pitchFamily="66" charset="-78"/>
            </a:endParaRPr>
          </a:p>
        </p:txBody>
      </p:sp>
      <p:sp>
        <p:nvSpPr>
          <p:cNvPr id="9" name="Content Placeholder 8">
            <a:extLst>
              <a:ext uri="{FF2B5EF4-FFF2-40B4-BE49-F238E27FC236}">
                <a16:creationId xmlns:a16="http://schemas.microsoft.com/office/drawing/2014/main" id="{931B05BA-A4A3-504F-85FB-5824616641E0}"/>
              </a:ext>
            </a:extLst>
          </p:cNvPr>
          <p:cNvSpPr>
            <a:spLocks noGrp="1"/>
          </p:cNvSpPr>
          <p:nvPr>
            <p:ph idx="1"/>
          </p:nvPr>
        </p:nvSpPr>
        <p:spPr>
          <a:xfrm>
            <a:off x="206828" y="1650429"/>
            <a:ext cx="4169229" cy="3742762"/>
          </a:xfrm>
        </p:spPr>
        <p:txBody>
          <a:bodyPr>
            <a:normAutofit/>
          </a:bodyPr>
          <a:lstStyle/>
          <a:p>
            <a:pPr marL="0" indent="0">
              <a:buNone/>
            </a:pPr>
            <a:r>
              <a:rPr lang="en-US" sz="2000" dirty="0">
                <a:latin typeface="-apple-system"/>
              </a:rPr>
              <a:t>B</a:t>
            </a:r>
            <a:r>
              <a:rPr lang="en-US" sz="2000" b="0" i="0" dirty="0">
                <a:effectLst/>
                <a:latin typeface="-apple-system"/>
              </a:rPr>
              <a:t>uild a machine learning model  to show my client (a hospital) patient’s:</a:t>
            </a:r>
          </a:p>
          <a:p>
            <a:pPr marL="0" indent="0">
              <a:buNone/>
            </a:pPr>
            <a:endParaRPr lang="en-US" sz="2000" dirty="0">
              <a:latin typeface="-apple-system"/>
            </a:endParaRPr>
          </a:p>
          <a:p>
            <a:r>
              <a:rPr lang="en-US" sz="2000" dirty="0">
                <a:latin typeface="-apple-system"/>
              </a:rPr>
              <a:t>C</a:t>
            </a:r>
            <a:r>
              <a:rPr lang="en-US" sz="2000" b="0" i="0" dirty="0">
                <a:effectLst/>
                <a:latin typeface="-apple-system"/>
              </a:rPr>
              <a:t>urrent symptom</a:t>
            </a:r>
          </a:p>
          <a:p>
            <a:r>
              <a:rPr lang="en-US" sz="2000" dirty="0">
                <a:latin typeface="-apple-system"/>
              </a:rPr>
              <a:t>M</a:t>
            </a:r>
            <a:r>
              <a:rPr lang="en-US" sz="2000" b="0" i="0" dirty="0">
                <a:effectLst/>
                <a:latin typeface="-apple-system"/>
              </a:rPr>
              <a:t>edical history</a:t>
            </a:r>
          </a:p>
          <a:p>
            <a:r>
              <a:rPr lang="en-US" sz="2000" b="0" i="0" dirty="0">
                <a:effectLst/>
                <a:latin typeface="-apple-system"/>
              </a:rPr>
              <a:t>Factors that increasing chances of death </a:t>
            </a:r>
          </a:p>
          <a:p>
            <a:r>
              <a:rPr lang="en-US" sz="2000" dirty="0">
                <a:latin typeface="-apple-system"/>
              </a:rPr>
              <a:t>Predict r</a:t>
            </a:r>
            <a:r>
              <a:rPr lang="en-US" sz="2000" b="0" i="0" dirty="0">
                <a:effectLst/>
                <a:latin typeface="-apple-system"/>
              </a:rPr>
              <a:t>isk of death from COVID-19</a:t>
            </a:r>
            <a:endParaRPr lang="en-US" sz="2000" dirty="0"/>
          </a:p>
        </p:txBody>
      </p:sp>
    </p:spTree>
    <p:extLst>
      <p:ext uri="{BB962C8B-B14F-4D97-AF65-F5344CB8AC3E}">
        <p14:creationId xmlns:p14="http://schemas.microsoft.com/office/powerpoint/2010/main" val="41763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number of bars&#10;&#10;Description automatically generated with medium confidence">
            <a:extLst>
              <a:ext uri="{FF2B5EF4-FFF2-40B4-BE49-F238E27FC236}">
                <a16:creationId xmlns:a16="http://schemas.microsoft.com/office/drawing/2014/main" id="{D2774867-FC39-24F8-2202-26B4CCF83EBF}"/>
              </a:ext>
            </a:extLst>
          </p:cNvPr>
          <p:cNvPicPr>
            <a:picLocks noChangeAspect="1"/>
          </p:cNvPicPr>
          <p:nvPr/>
        </p:nvPicPr>
        <p:blipFill rotWithShape="1">
          <a:blip r:embed="rId3"/>
          <a:srcRect t="708" b="788"/>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FE7285-CCE8-CC9F-1C4A-9D48D1541103}"/>
              </a:ext>
            </a:extLst>
          </p:cNvPr>
          <p:cNvSpPr>
            <a:spLocks noGrp="1"/>
          </p:cNvSpPr>
          <p:nvPr>
            <p:ph type="title"/>
          </p:nvPr>
        </p:nvSpPr>
        <p:spPr>
          <a:xfrm>
            <a:off x="620486" y="0"/>
            <a:ext cx="2569029" cy="1899912"/>
          </a:xfrm>
        </p:spPr>
        <p:txBody>
          <a:bodyPr>
            <a:normAutofit/>
          </a:bodyPr>
          <a:lstStyle/>
          <a:p>
            <a:r>
              <a:rPr lang="en-US" sz="2800" dirty="0">
                <a:latin typeface="Baloo Bhaijaan" panose="03080902040302020200" pitchFamily="66" charset="-78"/>
                <a:cs typeface="Baloo Bhaijaan" panose="03080902040302020200" pitchFamily="66" charset="-78"/>
              </a:rPr>
              <a:t>C</a:t>
            </a:r>
            <a:r>
              <a:rPr lang="en-US" sz="2800" b="0" i="0" dirty="0">
                <a:effectLst/>
                <a:latin typeface="Baloo Bhaijaan" panose="03080902040302020200" pitchFamily="66" charset="-78"/>
                <a:cs typeface="Baloo Bhaijaan" panose="03080902040302020200" pitchFamily="66" charset="-78"/>
              </a:rPr>
              <a:t>rosstab plot</a:t>
            </a:r>
            <a:endParaRPr lang="en-US" sz="2800" dirty="0">
              <a:latin typeface="Baloo Bhaijaan" panose="03080902040302020200" pitchFamily="66" charset="-78"/>
              <a:cs typeface="Baloo Bhaijaan" panose="03080902040302020200" pitchFamily="66" charset="-78"/>
            </a:endParaRPr>
          </a:p>
        </p:txBody>
      </p:sp>
      <p:sp>
        <p:nvSpPr>
          <p:cNvPr id="9" name="Content Placeholder 8">
            <a:extLst>
              <a:ext uri="{FF2B5EF4-FFF2-40B4-BE49-F238E27FC236}">
                <a16:creationId xmlns:a16="http://schemas.microsoft.com/office/drawing/2014/main" id="{CAAECEC3-AAB7-0011-9115-5C90BFE38EED}"/>
              </a:ext>
            </a:extLst>
          </p:cNvPr>
          <p:cNvSpPr>
            <a:spLocks noGrp="1"/>
          </p:cNvSpPr>
          <p:nvPr>
            <p:ph idx="1"/>
          </p:nvPr>
        </p:nvSpPr>
        <p:spPr>
          <a:xfrm>
            <a:off x="185058" y="1899912"/>
            <a:ext cx="3494313" cy="3742762"/>
          </a:xfrm>
        </p:spPr>
        <p:txBody>
          <a:bodyPr>
            <a:normAutofit/>
          </a:bodyPr>
          <a:lstStyle/>
          <a:p>
            <a:pPr marL="0" indent="0">
              <a:buNone/>
            </a:pPr>
            <a:r>
              <a:rPr lang="en-US" sz="2000" b="0" i="0" dirty="0">
                <a:effectLst/>
                <a:latin typeface="-apple-system"/>
              </a:rPr>
              <a:t>Number of patients who died from COVID-19</a:t>
            </a:r>
          </a:p>
          <a:p>
            <a:r>
              <a:rPr lang="en-US" sz="2000" b="0" i="0" dirty="0">
                <a:effectLst/>
                <a:latin typeface="-apple-system"/>
              </a:rPr>
              <a:t>2- means  alive </a:t>
            </a:r>
          </a:p>
          <a:p>
            <a:r>
              <a:rPr lang="en-US" sz="2000" b="0" i="0" dirty="0">
                <a:effectLst/>
                <a:latin typeface="-apple-system"/>
              </a:rPr>
              <a:t>1-means  dead</a:t>
            </a:r>
          </a:p>
          <a:p>
            <a:endParaRPr lang="en-US" sz="2000" dirty="0"/>
          </a:p>
        </p:txBody>
      </p:sp>
    </p:spTree>
    <p:extLst>
      <p:ext uri="{BB962C8B-B14F-4D97-AF65-F5344CB8AC3E}">
        <p14:creationId xmlns:p14="http://schemas.microsoft.com/office/powerpoint/2010/main" val="405809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a number of people with orange and blue lines&#10;&#10;Description automatically generated">
            <a:extLst>
              <a:ext uri="{FF2B5EF4-FFF2-40B4-BE49-F238E27FC236}">
                <a16:creationId xmlns:a16="http://schemas.microsoft.com/office/drawing/2014/main" id="{695587CA-9C98-C6AD-3FC7-1D2422EF8C2B}"/>
              </a:ext>
            </a:extLst>
          </p:cNvPr>
          <p:cNvPicPr>
            <a:picLocks noGrp="1" noChangeAspect="1"/>
          </p:cNvPicPr>
          <p:nvPr>
            <p:ph idx="1"/>
          </p:nvPr>
        </p:nvPicPr>
        <p:blipFill>
          <a:blip r:embed="rId3"/>
          <a:stretch>
            <a:fillRect/>
          </a:stretch>
        </p:blipFill>
        <p:spPr>
          <a:xfrm>
            <a:off x="126632" y="316561"/>
            <a:ext cx="11980462" cy="4043404"/>
          </a:xfrm>
          <a:prstGeom prst="rect">
            <a:avLst/>
          </a:prstGeom>
        </p:spPr>
      </p:pic>
      <p:sp>
        <p:nvSpPr>
          <p:cNvPr id="6" name="TextBox 5">
            <a:extLst>
              <a:ext uri="{FF2B5EF4-FFF2-40B4-BE49-F238E27FC236}">
                <a16:creationId xmlns:a16="http://schemas.microsoft.com/office/drawing/2014/main" id="{BD00007A-4DBF-5C0E-B459-5BC00611D83A}"/>
              </a:ext>
            </a:extLst>
          </p:cNvPr>
          <p:cNvSpPr txBox="1"/>
          <p:nvPr/>
        </p:nvSpPr>
        <p:spPr>
          <a:xfrm>
            <a:off x="1033670" y="4837043"/>
            <a:ext cx="10668000" cy="369332"/>
          </a:xfrm>
          <a:prstGeom prst="rect">
            <a:avLst/>
          </a:prstGeom>
          <a:noFill/>
        </p:spPr>
        <p:txBody>
          <a:bodyPr wrap="square" rtlCol="0">
            <a:spAutoFit/>
          </a:bodyPr>
          <a:lstStyle/>
          <a:p>
            <a:r>
              <a:rPr lang="en-US" dirty="0"/>
              <a:t>Larger number of people who died from COVID-19 are between the ages of 50 and 80 </a:t>
            </a:r>
          </a:p>
        </p:txBody>
      </p:sp>
      <p:sp>
        <p:nvSpPr>
          <p:cNvPr id="2" name="TextBox 1">
            <a:extLst>
              <a:ext uri="{FF2B5EF4-FFF2-40B4-BE49-F238E27FC236}">
                <a16:creationId xmlns:a16="http://schemas.microsoft.com/office/drawing/2014/main" id="{A9A976F1-560B-41A0-1B5E-C81A358E25E8}"/>
              </a:ext>
            </a:extLst>
          </p:cNvPr>
          <p:cNvSpPr txBox="1"/>
          <p:nvPr/>
        </p:nvSpPr>
        <p:spPr>
          <a:xfrm>
            <a:off x="1033670" y="119743"/>
            <a:ext cx="3854016" cy="369332"/>
          </a:xfrm>
          <a:prstGeom prst="rect">
            <a:avLst/>
          </a:prstGeom>
          <a:noFill/>
        </p:spPr>
        <p:txBody>
          <a:bodyPr wrap="square" rtlCol="0">
            <a:spAutoFit/>
          </a:bodyPr>
          <a:lstStyle/>
          <a:p>
            <a:r>
              <a:rPr lang="en-US" sz="1800" dirty="0">
                <a:solidFill>
                  <a:srgbClr val="000000"/>
                </a:solidFill>
                <a:effectLst/>
                <a:latin typeface="Arial" panose="020B0604020202020204" pitchFamily="34" charset="0"/>
              </a:rPr>
              <a:t>Age Distribution </a:t>
            </a:r>
            <a:endParaRPr lang="en-US" dirty="0"/>
          </a:p>
        </p:txBody>
      </p:sp>
    </p:spTree>
    <p:extLst>
      <p:ext uri="{BB962C8B-B14F-4D97-AF65-F5344CB8AC3E}">
        <p14:creationId xmlns:p14="http://schemas.microsoft.com/office/powerpoint/2010/main" val="269997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virus&#10;&#10;Description automatically generated">
            <a:extLst>
              <a:ext uri="{FF2B5EF4-FFF2-40B4-BE49-F238E27FC236}">
                <a16:creationId xmlns:a16="http://schemas.microsoft.com/office/drawing/2014/main" id="{16424A40-4A94-C1A8-3C7F-DCD201BE0449}"/>
              </a:ext>
            </a:extLst>
          </p:cNvPr>
          <p:cNvPicPr>
            <a:picLocks noChangeAspect="1"/>
          </p:cNvPicPr>
          <p:nvPr/>
        </p:nvPicPr>
        <p:blipFill rotWithShape="1">
          <a:blip r:embed="rId3">
            <a:alphaModFix amt="60000"/>
          </a:blip>
          <a:srcRect l="6772" r="-1" b="-1"/>
          <a:stretch/>
        </p:blipFill>
        <p:spPr>
          <a:xfrm>
            <a:off x="-3050" y="0"/>
            <a:ext cx="12192001" cy="6858000"/>
          </a:xfrm>
          <a:prstGeom prst="rect">
            <a:avLst/>
          </a:prstGeom>
        </p:spPr>
      </p:pic>
      <p:sp>
        <p:nvSpPr>
          <p:cNvPr id="2" name="Title 1">
            <a:extLst>
              <a:ext uri="{FF2B5EF4-FFF2-40B4-BE49-F238E27FC236}">
                <a16:creationId xmlns:a16="http://schemas.microsoft.com/office/drawing/2014/main" id="{A5A5BDB0-E422-8EE4-CFAB-F94CBAB232CD}"/>
              </a:ext>
            </a:extLst>
          </p:cNvPr>
          <p:cNvSpPr>
            <a:spLocks noGrp="1"/>
          </p:cNvSpPr>
          <p:nvPr>
            <p:ph type="title"/>
          </p:nvPr>
        </p:nvSpPr>
        <p:spPr>
          <a:xfrm>
            <a:off x="187388" y="525195"/>
            <a:ext cx="11823636" cy="3556948"/>
          </a:xfrm>
        </p:spPr>
        <p:txBody>
          <a:bodyPr anchor="b">
            <a:normAutofit/>
          </a:bodyPr>
          <a:lstStyle/>
          <a:p>
            <a:pPr algn="ctr"/>
            <a:r>
              <a:rPr lang="en-US" sz="6000" dirty="0">
                <a:solidFill>
                  <a:srgbClr val="FFFFFF"/>
                </a:solidFill>
                <a:latin typeface="HeadLineA" pitchFamily="2" charset="-127"/>
                <a:ea typeface="HeadLineA" pitchFamily="2" charset="-127"/>
              </a:rPr>
              <a:t>What factors increase  </a:t>
            </a:r>
            <a:br>
              <a:rPr lang="en-US" sz="6000" dirty="0">
                <a:solidFill>
                  <a:srgbClr val="FFFFFF"/>
                </a:solidFill>
                <a:latin typeface="HeadLineA" pitchFamily="2" charset="-127"/>
                <a:ea typeface="HeadLineA" pitchFamily="2" charset="-127"/>
              </a:rPr>
            </a:br>
            <a:r>
              <a:rPr lang="en-US" sz="6000" dirty="0">
                <a:solidFill>
                  <a:srgbClr val="FFFFFF"/>
                </a:solidFill>
                <a:latin typeface="HeadLineA" pitchFamily="2" charset="-127"/>
                <a:ea typeface="HeadLineA" pitchFamily="2" charset="-127"/>
              </a:rPr>
              <a:t>the risk of death from COVID-19?</a:t>
            </a:r>
          </a:p>
        </p:txBody>
      </p:sp>
    </p:spTree>
    <p:extLst>
      <p:ext uri="{BB962C8B-B14F-4D97-AF65-F5344CB8AC3E}">
        <p14:creationId xmlns:p14="http://schemas.microsoft.com/office/powerpoint/2010/main" val="347284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EC6A1A-D3A1-6881-07B9-449386D962E4}"/>
              </a:ext>
            </a:extLst>
          </p:cNvPr>
          <p:cNvPicPr>
            <a:picLocks noGrp="1" noChangeAspect="1"/>
          </p:cNvPicPr>
          <p:nvPr>
            <p:ph idx="1"/>
          </p:nvPr>
        </p:nvPicPr>
        <p:blipFill>
          <a:blip r:embed="rId2"/>
          <a:stretch>
            <a:fillRect/>
          </a:stretch>
        </p:blipFill>
        <p:spPr>
          <a:xfrm>
            <a:off x="643467" y="236651"/>
            <a:ext cx="10905066" cy="4661915"/>
          </a:xfrm>
          <a:prstGeom prst="rect">
            <a:avLst/>
          </a:prstGeom>
        </p:spPr>
      </p:pic>
      <p:sp>
        <p:nvSpPr>
          <p:cNvPr id="6" name="TextBox 5">
            <a:extLst>
              <a:ext uri="{FF2B5EF4-FFF2-40B4-BE49-F238E27FC236}">
                <a16:creationId xmlns:a16="http://schemas.microsoft.com/office/drawing/2014/main" id="{CF80CC75-ACE9-7834-0555-3DCEE0EFB53C}"/>
              </a:ext>
            </a:extLst>
          </p:cNvPr>
          <p:cNvSpPr txBox="1"/>
          <p:nvPr/>
        </p:nvSpPr>
        <p:spPr>
          <a:xfrm>
            <a:off x="331304" y="5426292"/>
            <a:ext cx="11860696" cy="369332"/>
          </a:xfrm>
          <a:prstGeom prst="rect">
            <a:avLst/>
          </a:prstGeom>
          <a:noFill/>
        </p:spPr>
        <p:txBody>
          <a:bodyPr wrap="square" rtlCol="0">
            <a:spAutoFit/>
          </a:bodyPr>
          <a:lstStyle/>
          <a:p>
            <a:pPr algn="ctr"/>
            <a:r>
              <a:rPr lang="en-US" b="0" i="0" dirty="0">
                <a:effectLst/>
                <a:latin typeface="-apple-system"/>
              </a:rPr>
              <a:t>Patients with obesity are more likely to die from COVIS-19</a:t>
            </a:r>
            <a:endParaRPr lang="en-US" dirty="0"/>
          </a:p>
        </p:txBody>
      </p:sp>
      <p:sp>
        <p:nvSpPr>
          <p:cNvPr id="2" name="TextBox 1">
            <a:extLst>
              <a:ext uri="{FF2B5EF4-FFF2-40B4-BE49-F238E27FC236}">
                <a16:creationId xmlns:a16="http://schemas.microsoft.com/office/drawing/2014/main" id="{FEABE024-0C3D-14B4-240A-E5BC32853A2E}"/>
              </a:ext>
            </a:extLst>
          </p:cNvPr>
          <p:cNvSpPr txBox="1"/>
          <p:nvPr/>
        </p:nvSpPr>
        <p:spPr>
          <a:xfrm>
            <a:off x="97971" y="87086"/>
            <a:ext cx="5791200" cy="646331"/>
          </a:xfrm>
          <a:prstGeom prst="rect">
            <a:avLst/>
          </a:prstGeom>
          <a:noFill/>
        </p:spPr>
        <p:txBody>
          <a:bodyPr wrap="square" rtlCol="0">
            <a:spAutoFit/>
          </a:bodyPr>
          <a:lstStyle/>
          <a:p>
            <a:r>
              <a:rPr lang="en-US" sz="1800" dirty="0">
                <a:solidFill>
                  <a:srgbClr val="000000"/>
                </a:solidFill>
                <a:effectLst/>
                <a:latin typeface="Arial" panose="020B0604020202020204" pitchFamily="34" charset="0"/>
              </a:rPr>
              <a:t>Risk of death from COVID-19 people with obesity </a:t>
            </a:r>
            <a:endParaRPr lang="en-US" dirty="0"/>
          </a:p>
          <a:p>
            <a:endParaRPr lang="en-US" dirty="0"/>
          </a:p>
        </p:txBody>
      </p:sp>
    </p:spTree>
    <p:extLst>
      <p:ext uri="{BB962C8B-B14F-4D97-AF65-F5344CB8AC3E}">
        <p14:creationId xmlns:p14="http://schemas.microsoft.com/office/powerpoint/2010/main" val="16999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BBD6-F1B7-928D-820D-A90942DAF02E}"/>
              </a:ext>
            </a:extLst>
          </p:cNvPr>
          <p:cNvSpPr>
            <a:spLocks noGrp="1"/>
          </p:cNvSpPr>
          <p:nvPr>
            <p:ph type="title"/>
          </p:nvPr>
        </p:nvSpPr>
        <p:spPr>
          <a:xfrm>
            <a:off x="132522" y="5186333"/>
            <a:ext cx="11926956" cy="1325563"/>
          </a:xfrm>
        </p:spPr>
        <p:txBody>
          <a:bodyPr>
            <a:normAutofit/>
          </a:bodyPr>
          <a:lstStyle/>
          <a:p>
            <a:pPr algn="ctr"/>
            <a:r>
              <a:rPr lang="en-US" sz="1800" b="0" i="0" dirty="0">
                <a:effectLst/>
                <a:latin typeface="-apple-system"/>
              </a:rPr>
              <a:t>Patients with diabetes are more likely to die from COVIS-19</a:t>
            </a:r>
            <a:endParaRPr lang="en-US" sz="1800" dirty="0"/>
          </a:p>
        </p:txBody>
      </p:sp>
      <p:pic>
        <p:nvPicPr>
          <p:cNvPr id="5" name="Content Placeholder 4" descr="A graph with a red and green rectangle&#10;&#10;Description automatically generated">
            <a:extLst>
              <a:ext uri="{FF2B5EF4-FFF2-40B4-BE49-F238E27FC236}">
                <a16:creationId xmlns:a16="http://schemas.microsoft.com/office/drawing/2014/main" id="{2AA56043-240F-8C1F-00F2-4C40417A9F4D}"/>
              </a:ext>
            </a:extLst>
          </p:cNvPr>
          <p:cNvPicPr>
            <a:picLocks noGrp="1" noChangeAspect="1"/>
          </p:cNvPicPr>
          <p:nvPr>
            <p:ph idx="1"/>
          </p:nvPr>
        </p:nvPicPr>
        <p:blipFill>
          <a:blip r:embed="rId2"/>
          <a:stretch>
            <a:fillRect/>
          </a:stretch>
        </p:blipFill>
        <p:spPr>
          <a:xfrm>
            <a:off x="0" y="346104"/>
            <a:ext cx="12059478" cy="5194852"/>
          </a:xfrm>
        </p:spPr>
      </p:pic>
      <p:sp>
        <p:nvSpPr>
          <p:cNvPr id="3" name="TextBox 2">
            <a:extLst>
              <a:ext uri="{FF2B5EF4-FFF2-40B4-BE49-F238E27FC236}">
                <a16:creationId xmlns:a16="http://schemas.microsoft.com/office/drawing/2014/main" id="{53B141D3-98B9-10F0-C911-367A5CC9A5A2}"/>
              </a:ext>
            </a:extLst>
          </p:cNvPr>
          <p:cNvSpPr txBox="1"/>
          <p:nvPr/>
        </p:nvSpPr>
        <p:spPr>
          <a:xfrm>
            <a:off x="402771" y="0"/>
            <a:ext cx="5540829" cy="646331"/>
          </a:xfrm>
          <a:prstGeom prst="rect">
            <a:avLst/>
          </a:prstGeom>
          <a:noFill/>
        </p:spPr>
        <p:txBody>
          <a:bodyPr wrap="square" rtlCol="0">
            <a:spAutoFit/>
          </a:bodyPr>
          <a:lstStyle/>
          <a:p>
            <a:r>
              <a:rPr lang="en-US" sz="1800" dirty="0">
                <a:solidFill>
                  <a:srgbClr val="000000"/>
                </a:solidFill>
                <a:effectLst/>
                <a:latin typeface="Arial" panose="020B0604020202020204" pitchFamily="34" charset="0"/>
              </a:rPr>
              <a:t>Risk of death from COVID-19 people with diabetes </a:t>
            </a:r>
            <a:endParaRPr lang="en-US" dirty="0"/>
          </a:p>
          <a:p>
            <a:endParaRPr lang="en-US" dirty="0"/>
          </a:p>
        </p:txBody>
      </p:sp>
    </p:spTree>
    <p:extLst>
      <p:ext uri="{BB962C8B-B14F-4D97-AF65-F5344CB8AC3E}">
        <p14:creationId xmlns:p14="http://schemas.microsoft.com/office/powerpoint/2010/main" val="117714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with a red green and white rectangle&#10;&#10;Description automatically generated">
            <a:extLst>
              <a:ext uri="{FF2B5EF4-FFF2-40B4-BE49-F238E27FC236}">
                <a16:creationId xmlns:a16="http://schemas.microsoft.com/office/drawing/2014/main" id="{D84C8899-E2B6-4282-9FE7-19B45203C556}"/>
              </a:ext>
            </a:extLst>
          </p:cNvPr>
          <p:cNvPicPr>
            <a:picLocks noGrp="1" noChangeAspect="1"/>
          </p:cNvPicPr>
          <p:nvPr>
            <p:ph idx="1"/>
          </p:nvPr>
        </p:nvPicPr>
        <p:blipFill rotWithShape="1">
          <a:blip r:embed="rId2"/>
          <a:srcRect l="11820" r="1" b="1"/>
          <a:stretch/>
        </p:blipFill>
        <p:spPr>
          <a:xfrm>
            <a:off x="851670" y="291681"/>
            <a:ext cx="10488660" cy="5114714"/>
          </a:xfrm>
          <a:prstGeom prst="rect">
            <a:avLst/>
          </a:prstGeom>
        </p:spPr>
      </p:pic>
      <p:cxnSp>
        <p:nvCxnSpPr>
          <p:cNvPr id="10" name="Straight Connector 9">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1FF61A-C04F-D8FB-51A6-E8004BE816D6}"/>
              </a:ext>
            </a:extLst>
          </p:cNvPr>
          <p:cNvSpPr txBox="1"/>
          <p:nvPr/>
        </p:nvSpPr>
        <p:spPr>
          <a:xfrm>
            <a:off x="2906959" y="5469835"/>
            <a:ext cx="8335618" cy="369332"/>
          </a:xfrm>
          <a:prstGeom prst="rect">
            <a:avLst/>
          </a:prstGeom>
          <a:noFill/>
        </p:spPr>
        <p:txBody>
          <a:bodyPr wrap="square" rtlCol="0">
            <a:spAutoFit/>
          </a:bodyPr>
          <a:lstStyle/>
          <a:p>
            <a:r>
              <a:rPr lang="en-US" b="0" i="0" dirty="0">
                <a:effectLst/>
                <a:latin typeface="-apple-system"/>
              </a:rPr>
              <a:t>Tobacco users are more likely to die from COVIS-19</a:t>
            </a:r>
            <a:endParaRPr lang="en-US" dirty="0"/>
          </a:p>
        </p:txBody>
      </p:sp>
      <p:sp>
        <p:nvSpPr>
          <p:cNvPr id="2" name="TextBox 1">
            <a:extLst>
              <a:ext uri="{FF2B5EF4-FFF2-40B4-BE49-F238E27FC236}">
                <a16:creationId xmlns:a16="http://schemas.microsoft.com/office/drawing/2014/main" id="{7A32F3FC-C411-B16A-B799-F56886CC4B8F}"/>
              </a:ext>
            </a:extLst>
          </p:cNvPr>
          <p:cNvSpPr txBox="1"/>
          <p:nvPr/>
        </p:nvSpPr>
        <p:spPr>
          <a:xfrm>
            <a:off x="293914" y="108857"/>
            <a:ext cx="4757057" cy="646331"/>
          </a:xfrm>
          <a:prstGeom prst="rect">
            <a:avLst/>
          </a:prstGeom>
          <a:noFill/>
        </p:spPr>
        <p:txBody>
          <a:bodyPr wrap="square" rtlCol="0">
            <a:spAutoFit/>
          </a:bodyPr>
          <a:lstStyle/>
          <a:p>
            <a:r>
              <a:rPr lang="en-US" sz="1800" dirty="0">
                <a:solidFill>
                  <a:srgbClr val="000000"/>
                </a:solidFill>
                <a:effectLst/>
                <a:latin typeface="Arial" panose="020B0604020202020204" pitchFamily="34" charset="0"/>
              </a:rPr>
              <a:t>Risk of death from COVID-19 smokers</a:t>
            </a:r>
            <a:endParaRPr lang="en-US" dirty="0"/>
          </a:p>
          <a:p>
            <a:endParaRPr lang="en-US" dirty="0"/>
          </a:p>
        </p:txBody>
      </p:sp>
    </p:spTree>
    <p:extLst>
      <p:ext uri="{BB962C8B-B14F-4D97-AF65-F5344CB8AC3E}">
        <p14:creationId xmlns:p14="http://schemas.microsoft.com/office/powerpoint/2010/main" val="326385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10230</TotalTime>
  <Words>1034</Words>
  <Application>Microsoft Macintosh PowerPoint</Application>
  <PresentationFormat>Widescreen</PresentationFormat>
  <Paragraphs>100</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HeadLineA</vt:lpstr>
      <vt:lpstr>-apple-system</vt:lpstr>
      <vt:lpstr>Arial</vt:lpstr>
      <vt:lpstr>Baloo Bhaijaan</vt:lpstr>
      <vt:lpstr>Calibri</vt:lpstr>
      <vt:lpstr>Calibri Light</vt:lpstr>
      <vt:lpstr>Felix Titling</vt:lpstr>
      <vt:lpstr>Google Sans</vt:lpstr>
      <vt:lpstr>Roboto</vt:lpstr>
      <vt:lpstr>Office Theme</vt:lpstr>
      <vt:lpstr>Anastasiia Leskiv</vt:lpstr>
      <vt:lpstr>PowerPoint Presentation</vt:lpstr>
      <vt:lpstr>Goal </vt:lpstr>
      <vt:lpstr>Crosstab plot</vt:lpstr>
      <vt:lpstr>PowerPoint Presentation</vt:lpstr>
      <vt:lpstr>What factors increase   the risk of death from COVID-19?</vt:lpstr>
      <vt:lpstr>PowerPoint Presentation</vt:lpstr>
      <vt:lpstr>Patients with diabetes are more likely to die from COVIS-19</vt:lpstr>
      <vt:lpstr>PowerPoint Presentation</vt:lpstr>
      <vt:lpstr>PowerPoint Presentation</vt:lpstr>
      <vt:lpstr>PowerPoint Presentation</vt:lpstr>
      <vt:lpstr>PowerPoint Presentation</vt:lpstr>
      <vt:lpstr>Best Model Random Forest </vt:lpstr>
      <vt:lpstr>Conclusion </vt:lpstr>
      <vt:lpstr>Limitation </vt:lpstr>
      <vt:lpstr>Recommendation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Anastasiia Leskiv</dc:title>
  <dc:creator>prokopivanastasiia@gmail.com</dc:creator>
  <cp:lastModifiedBy>prokopivanastasiia@gmail.com</cp:lastModifiedBy>
  <cp:revision>3</cp:revision>
  <dcterms:created xsi:type="dcterms:W3CDTF">2024-01-25T01:46:59Z</dcterms:created>
  <dcterms:modified xsi:type="dcterms:W3CDTF">2024-02-04T21:50:08Z</dcterms:modified>
</cp:coreProperties>
</file>