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7" r:id="rId3"/>
    <p:sldId id="259" r:id="rId4"/>
    <p:sldId id="260" r:id="rId6"/>
    <p:sldId id="261" r:id="rId7"/>
    <p:sldId id="262" r:id="rId8"/>
    <p:sldId id="263" r:id="rId9"/>
    <p:sldId id="264" r:id="rId10"/>
    <p:sldId id="265" r:id="rId11"/>
    <p:sldId id="266" r:id="rId12"/>
    <p:sldId id="267" r:id="rId13"/>
    <p:sldId id="256" r:id="rId14"/>
    <p:sldId id="268" r:id="rId15"/>
    <p:sldId id="269" r:id="rId16"/>
    <p:sldId id="258" r:id="rId17"/>
    <p:sldId id="270" r:id="rId18"/>
    <p:sldId id="271" r:id="rId19"/>
    <p:sldId id="272" r:id="rId20"/>
    <p:sldId id="273" r:id="rId21"/>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0"/>
    <p:restoredTop sz="94692"/>
  </p:normalViewPr>
  <p:slideViewPr>
    <p:cSldViewPr snapToGrid="0">
      <p:cViewPr varScale="1">
        <p:scale>
          <a:sx n="96" d="100"/>
          <a:sy n="96" d="100"/>
        </p:scale>
        <p:origin x="19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2887D9D-0EAF-4542-AAC0-C5B3A070B66D}" type="datetimeFigureOut">
              <a:rPr lang="en-US" smtClean="0"/>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EF5635D-F6E9-2244-9D8B-CC96C762081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More than 16 million people have heart disease and it’s only in the USA. About 7 percent of Americans aged 20 and older have CHD. Together with the health care organization we decided to create a classification model to predict whether or not patients have a heart disease. I used a Heart disease data set which contained thousands of data points. I built classification algorithms and then I selected the best model to present to my client. In this project I was focusing on the best accuracy of the model.</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Area under the curve </a:t>
            </a:r>
            <a:r>
              <a:rPr lang="en-US" b="1" i="0" dirty="0">
                <a:solidFill>
                  <a:srgbClr val="4D5156"/>
                </a:solidFill>
                <a:effectLst/>
                <a:latin typeface="Roboto" panose="020F0502020204030204" pitchFamily="34" charset="0"/>
              </a:rPr>
              <a:t>ROC</a:t>
            </a:r>
            <a:r>
              <a:rPr lang="en-US" b="0" i="0" dirty="0">
                <a:solidFill>
                  <a:srgbClr val="4D5156"/>
                </a:solidFill>
                <a:effectLst/>
                <a:latin typeface="Roboto" panose="020F0502020204030204" pitchFamily="34" charset="0"/>
              </a:rPr>
              <a:t> (Receiver Operator Characteristic)</a:t>
            </a:r>
            <a:r>
              <a:rPr lang="en-US" b="0" i="0" dirty="0">
                <a:solidFill>
                  <a:srgbClr val="1F2328"/>
                </a:solidFill>
                <a:effectLst/>
                <a:latin typeface="-apple-system"/>
              </a:rPr>
              <a:t>score tells us how ===efficient= the model is. The higher the AUC, the better the model's performance at distinguishing between the positive and negative classes. An AUC score of 1 means the classifier can perfectly distinguish between all the Positive and negative class points</a:t>
            </a:r>
            <a:endParaRPr lang="en-US" b="0" i="0" dirty="0">
              <a:solidFill>
                <a:srgbClr val="1F2328"/>
              </a:solidFill>
              <a:effectLst/>
              <a:latin typeface="-apple-system"/>
            </a:endParaRPr>
          </a:p>
          <a:p>
            <a:endParaRPr lang="en-US" b="0" i="0" dirty="0">
              <a:solidFill>
                <a:srgbClr val="1F2328"/>
              </a:solidFill>
              <a:effectLst/>
              <a:latin typeface="-apple-system"/>
            </a:endParaRPr>
          </a:p>
          <a:p>
            <a:r>
              <a:rPr lang="en-US" b="0" i="0" dirty="0">
                <a:solidFill>
                  <a:srgbClr val="1F2328"/>
                </a:solidFill>
                <a:effectLst/>
                <a:latin typeface="-apple-system"/>
              </a:rPr>
              <a:t>Area under the curve  Score of 0.9 means the classifier can almost perfectly distinguish between all the Positive and the Negative class points. </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 True Positive(we predict our patient has Heart Disease and patient actually has it)-29</a:t>
            </a:r>
            <a:endParaRPr lang="en-US" b="0" i="0" dirty="0">
              <a:solidFill>
                <a:srgbClr val="1F2328"/>
              </a:solidFill>
              <a:effectLst/>
              <a:latin typeface="-apple-system"/>
            </a:endParaRPr>
          </a:p>
          <a:p>
            <a:pPr algn="l"/>
            <a:r>
              <a:rPr lang="en-US" b="0" i="0" dirty="0">
                <a:solidFill>
                  <a:srgbClr val="1F2328"/>
                </a:solidFill>
                <a:effectLst/>
                <a:latin typeface="-apple-system"/>
              </a:rPr>
              <a:t>True Negative (we predict our patient does not have Heart Disease and patient actually has it)-105</a:t>
            </a:r>
            <a:endParaRPr lang="en-US" b="0" i="0" dirty="0">
              <a:solidFill>
                <a:srgbClr val="1F2328"/>
              </a:solidFill>
              <a:effectLst/>
              <a:latin typeface="-apple-system"/>
            </a:endParaRPr>
          </a:p>
          <a:p>
            <a:pPr algn="l"/>
            <a:r>
              <a:rPr lang="en-US" b="0" i="0" dirty="0">
                <a:solidFill>
                  <a:srgbClr val="1F2328"/>
                </a:solidFill>
                <a:effectLst/>
                <a:latin typeface="-apple-system"/>
              </a:rPr>
              <a:t>False Positive(we predict our patient has Heart Disease and patient actually does not have it)-2</a:t>
            </a:r>
            <a:endParaRPr lang="en-US" b="0" i="0" dirty="0">
              <a:solidFill>
                <a:srgbClr val="1F2328"/>
              </a:solidFill>
              <a:effectLst/>
              <a:latin typeface="-apple-system"/>
            </a:endParaRPr>
          </a:p>
          <a:p>
            <a:pPr algn="l"/>
            <a:r>
              <a:rPr lang="en-US" b="0" i="0" dirty="0">
                <a:solidFill>
                  <a:srgbClr val="1F2328"/>
                </a:solidFill>
                <a:effectLst/>
                <a:latin typeface="-apple-system"/>
              </a:rPr>
              <a:t>False Negative(we predict our patient does not have Heart Disease and patient actually has it)-48</a:t>
            </a:r>
            <a:endParaRPr lang="en-US" b="0" i="0" dirty="0">
              <a:solidFill>
                <a:srgbClr val="1F2328"/>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The whole dataset was split into 80/20 train/holdout. Prediction on 20% holdout were limited till the end.</a:t>
            </a:r>
            <a:endParaRPr lang="en-US" b="0" i="0" dirty="0">
              <a:solidFill>
                <a:srgbClr val="1F2328"/>
              </a:solidFill>
              <a:effectLst/>
              <a:latin typeface="-apple-system"/>
            </a:endParaRPr>
          </a:p>
          <a:p>
            <a:pPr algn="l"/>
            <a:r>
              <a:rPr lang="en-US" b="0" i="0" dirty="0">
                <a:solidFill>
                  <a:srgbClr val="1F2328"/>
                </a:solidFill>
                <a:effectLst/>
                <a:latin typeface="-apple-system"/>
              </a:rPr>
              <a:t>Men  getting Heart Disease much more often the females.</a:t>
            </a:r>
            <a:endParaRPr lang="en-US" b="0" i="0" dirty="0">
              <a:solidFill>
                <a:srgbClr val="1F2328"/>
              </a:solidFill>
              <a:effectLst/>
              <a:latin typeface="-apple-system"/>
            </a:endParaRPr>
          </a:p>
          <a:p>
            <a:pPr algn="l"/>
            <a:r>
              <a:rPr lang="en-US" b="0" i="0" dirty="0">
                <a:solidFill>
                  <a:srgbClr val="1F2328"/>
                </a:solidFill>
                <a:effectLst/>
                <a:latin typeface="-apple-system"/>
              </a:rPr>
              <a:t> Also, we can see that age plays a large role in the development of Heart Disease.</a:t>
            </a:r>
            <a:endParaRPr lang="en-US" b="0" i="0" dirty="0">
              <a:solidFill>
                <a:srgbClr val="1F2328"/>
              </a:solidFill>
              <a:effectLst/>
              <a:latin typeface="-apple-system"/>
            </a:endParaRPr>
          </a:p>
          <a:p>
            <a:pPr algn="l"/>
            <a:r>
              <a:rPr lang="en-US" b="0" i="0" dirty="0">
                <a:solidFill>
                  <a:srgbClr val="1F2328"/>
                </a:solidFill>
                <a:effectLst/>
                <a:latin typeface="-apple-system"/>
              </a:rPr>
              <a:t>  </a:t>
            </a:r>
            <a:endParaRPr lang="en-US" b="0" i="0" dirty="0">
              <a:solidFill>
                <a:srgbClr val="1F2328"/>
              </a:solidFill>
              <a:effectLst/>
              <a:latin typeface="-apple-system"/>
            </a:endParaRPr>
          </a:p>
          <a:p>
            <a:pPr algn="l"/>
            <a:r>
              <a:rPr lang="en-US" b="0" i="0" dirty="0">
                <a:solidFill>
                  <a:srgbClr val="1F2328"/>
                </a:solidFill>
                <a:effectLst/>
                <a:latin typeface="-apple-system"/>
              </a:rPr>
              <a:t> when Fasting </a:t>
            </a:r>
            <a:r>
              <a:rPr lang="en-US" b="0" i="0" dirty="0" err="1">
                <a:solidFill>
                  <a:srgbClr val="1F2328"/>
                </a:solidFill>
                <a:effectLst/>
                <a:latin typeface="-apple-system"/>
              </a:rPr>
              <a:t>Lavel</a:t>
            </a:r>
            <a:r>
              <a:rPr lang="en-US" b="0" i="0" dirty="0">
                <a:solidFill>
                  <a:srgbClr val="1F2328"/>
                </a:solidFill>
                <a:effectLst/>
                <a:latin typeface="-apple-system"/>
              </a:rPr>
              <a:t> of sugar is high  people also have a bigger </a:t>
            </a:r>
            <a:r>
              <a:rPr lang="en-US" b="0" i="0" dirty="0" err="1">
                <a:solidFill>
                  <a:srgbClr val="1F2328"/>
                </a:solidFill>
                <a:effectLst/>
                <a:latin typeface="-apple-system"/>
              </a:rPr>
              <a:t>rist</a:t>
            </a:r>
            <a:r>
              <a:rPr lang="en-US" b="0" i="0" dirty="0">
                <a:solidFill>
                  <a:srgbClr val="1F2328"/>
                </a:solidFill>
                <a:effectLst/>
                <a:latin typeface="-apple-system"/>
              </a:rPr>
              <a:t> to get  heart disease</a:t>
            </a:r>
            <a:endParaRPr lang="en-US" b="0" i="0" dirty="0">
              <a:solidFill>
                <a:srgbClr val="1F2328"/>
              </a:solidFill>
              <a:effectLst/>
              <a:latin typeface="-apple-system"/>
            </a:endParaRPr>
          </a:p>
          <a:p>
            <a:pPr algn="l"/>
            <a:endParaRPr lang="en-US" b="0" i="0" dirty="0">
              <a:solidFill>
                <a:srgbClr val="1F2328"/>
              </a:solidFill>
              <a:effectLst/>
              <a:latin typeface="-apple-system"/>
            </a:endParaRPr>
          </a:p>
          <a:p>
            <a:pPr algn="l"/>
            <a:r>
              <a:rPr lang="en-US" b="0" i="0" dirty="0">
                <a:solidFill>
                  <a:srgbClr val="1F2328"/>
                </a:solidFill>
                <a:effectLst/>
                <a:latin typeface="-apple-system"/>
              </a:rPr>
              <a:t> People with Angina </a:t>
            </a:r>
            <a:r>
              <a:rPr lang="en-US" b="0" i="0" dirty="0" err="1">
                <a:solidFill>
                  <a:srgbClr val="1F2328"/>
                </a:solidFill>
                <a:effectLst/>
                <a:latin typeface="-apple-system"/>
              </a:rPr>
              <a:t>defenatly</a:t>
            </a:r>
            <a:r>
              <a:rPr lang="en-US" b="0" i="0" dirty="0">
                <a:solidFill>
                  <a:srgbClr val="1F2328"/>
                </a:solidFill>
                <a:effectLst/>
                <a:latin typeface="-apple-system"/>
              </a:rPr>
              <a:t> have a risk to get Heart Disease</a:t>
            </a:r>
            <a:endParaRPr lang="en-US" b="0" i="0" dirty="0">
              <a:solidFill>
                <a:srgbClr val="1F2328"/>
              </a:solidFill>
              <a:effectLst/>
              <a:latin typeface="-apple-system"/>
            </a:endParaRPr>
          </a:p>
          <a:p>
            <a:pPr algn="l"/>
            <a:r>
              <a:rPr lang="en-US" b="0" i="0" dirty="0">
                <a:solidFill>
                  <a:srgbClr val="1F2328"/>
                </a:solidFill>
                <a:effectLst/>
                <a:latin typeface="-apple-system"/>
              </a:rPr>
              <a:t>My model predicted with</a:t>
            </a:r>
            <a:endParaRPr lang="en-US" b="0" i="0" dirty="0">
              <a:solidFill>
                <a:srgbClr val="1F2328"/>
              </a:solidFill>
              <a:effectLst/>
              <a:latin typeface="-apple-system"/>
            </a:endParaRPr>
          </a:p>
          <a:p>
            <a:pPr algn="l"/>
            <a:r>
              <a:rPr lang="en-US" b="0" i="0" dirty="0">
                <a:solidFill>
                  <a:srgbClr val="1F2328"/>
                </a:solidFill>
                <a:effectLst/>
                <a:latin typeface="-apple-system"/>
              </a:rPr>
              <a:t>Accuracy: 60%</a:t>
            </a:r>
            <a:endParaRPr lang="en-US" b="0" i="0" dirty="0">
              <a:solidFill>
                <a:srgbClr val="1F2328"/>
              </a:solidFill>
              <a:effectLst/>
              <a:latin typeface="-apple-system"/>
            </a:endParaRPr>
          </a:p>
          <a:p>
            <a:pPr algn="l"/>
            <a:r>
              <a:rPr lang="en-US" b="0" i="0" dirty="0">
                <a:solidFill>
                  <a:srgbClr val="1F2328"/>
                </a:solidFill>
                <a:effectLst/>
                <a:latin typeface="-apple-system"/>
              </a:rPr>
              <a:t>Precision: 61%</a:t>
            </a:r>
            <a:endParaRPr lang="en-US" b="0" i="0" dirty="0">
              <a:solidFill>
                <a:srgbClr val="1F2328"/>
              </a:solidFill>
              <a:effectLst/>
              <a:latin typeface="-apple-system"/>
            </a:endParaRPr>
          </a:p>
          <a:p>
            <a:pPr algn="l"/>
            <a:r>
              <a:rPr lang="en-US" b="0" i="0" dirty="0">
                <a:solidFill>
                  <a:srgbClr val="1F2328"/>
                </a:solidFill>
                <a:effectLst/>
                <a:latin typeface="-apple-system"/>
              </a:rPr>
              <a:t>Recall: 89%</a:t>
            </a:r>
            <a:endParaRPr lang="en-US" b="0" i="0" dirty="0">
              <a:solidFill>
                <a:srgbClr val="1F2328"/>
              </a:solidFill>
              <a:effectLst/>
              <a:latin typeface="-apple-system"/>
            </a:endParaRPr>
          </a:p>
          <a:p>
            <a:pPr algn="l"/>
            <a:r>
              <a:rPr lang="en-US" b="0" i="0" dirty="0">
                <a:solidFill>
                  <a:srgbClr val="1F2328"/>
                </a:solidFill>
                <a:effectLst/>
                <a:latin typeface="-apple-system"/>
              </a:rPr>
              <a:t>F1: 72%</a:t>
            </a:r>
            <a:endParaRPr lang="en-US" b="0" i="0" dirty="0">
              <a:solidFill>
                <a:srgbClr val="1F2328"/>
              </a:solidFill>
              <a:effectLst/>
              <a:latin typeface="-apple-system"/>
            </a:endParaRPr>
          </a:p>
          <a:p>
            <a:pPr algn="l"/>
            <a:r>
              <a:rPr lang="en-US" b="0" i="0" dirty="0">
                <a:solidFill>
                  <a:srgbClr val="1F2328"/>
                </a:solidFill>
                <a:effectLst/>
                <a:latin typeface="-apple-system"/>
              </a:rPr>
              <a:t>The Area under the ROC curve is 0.89 which is good score.</a:t>
            </a:r>
            <a:endParaRPr lang="en-US" b="0" i="0" dirty="0">
              <a:solidFill>
                <a:srgbClr val="1F2328"/>
              </a:solidFill>
              <a:effectLst/>
              <a:latin typeface="-apple-system"/>
            </a:endParaRPr>
          </a:p>
          <a:p>
            <a:pPr algn="l"/>
            <a:r>
              <a:rPr lang="en-US" b="0" i="0" dirty="0">
                <a:solidFill>
                  <a:srgbClr val="1F2328"/>
                </a:solidFill>
                <a:effectLst/>
                <a:latin typeface="-apple-system"/>
              </a:rPr>
              <a:t>Overall model could be improved with more data.</a:t>
            </a:r>
            <a:endParaRPr lang="en-US" b="0" i="0" dirty="0">
              <a:solidFill>
                <a:srgbClr val="1F2328"/>
              </a:solidFill>
              <a:effectLst/>
              <a:latin typeface="-apple-system"/>
            </a:endParaRPr>
          </a:p>
          <a:p>
            <a:pPr algn="l"/>
            <a:endParaRPr lang="en-US" b="0" i="0" dirty="0">
              <a:solidFill>
                <a:srgbClr val="1F2328"/>
              </a:solidFill>
              <a:effectLst/>
              <a:latin typeface="-apple-system"/>
            </a:endParaRPr>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If I would have bigger dataset I </a:t>
            </a:r>
            <a:r>
              <a:rPr lang="en-US" b="0" i="0" dirty="0" err="1">
                <a:solidFill>
                  <a:srgbClr val="1F2328"/>
                </a:solidFill>
                <a:effectLst/>
                <a:latin typeface="-apple-system"/>
              </a:rPr>
              <a:t>woul</a:t>
            </a:r>
            <a:r>
              <a:rPr lang="en-US" b="0" i="0" dirty="0">
                <a:solidFill>
                  <a:srgbClr val="1F2328"/>
                </a:solidFill>
                <a:effectLst/>
                <a:latin typeface="-apple-system"/>
              </a:rPr>
              <a:t> make better </a:t>
            </a:r>
            <a:r>
              <a:rPr lang="en-US" b="0" i="0" dirty="0" err="1">
                <a:solidFill>
                  <a:srgbClr val="1F2328"/>
                </a:solidFill>
                <a:effectLst/>
                <a:latin typeface="-apple-system"/>
              </a:rPr>
              <a:t>prediction.I</a:t>
            </a:r>
            <a:r>
              <a:rPr lang="en-US" b="0" i="0" dirty="0">
                <a:solidFill>
                  <a:srgbClr val="1F2328"/>
                </a:solidFill>
                <a:effectLst/>
                <a:latin typeface="-apple-system"/>
              </a:rPr>
              <a:t> wish I would also have more information </a:t>
            </a:r>
            <a:r>
              <a:rPr lang="en-US" b="0" i="0" dirty="0" err="1">
                <a:solidFill>
                  <a:srgbClr val="1F2328"/>
                </a:solidFill>
                <a:effectLst/>
                <a:latin typeface="-apple-system"/>
              </a:rPr>
              <a:t>ebout</a:t>
            </a:r>
            <a:r>
              <a:rPr lang="en-US" b="0" i="0" dirty="0">
                <a:solidFill>
                  <a:srgbClr val="1F2328"/>
                </a:solidFill>
                <a:effectLst/>
                <a:latin typeface="-apple-system"/>
              </a:rPr>
              <a:t> patients health </a:t>
            </a:r>
            <a:r>
              <a:rPr lang="en-US" b="0" i="0" dirty="0" err="1">
                <a:solidFill>
                  <a:srgbClr val="1F2328"/>
                </a:solidFill>
                <a:effectLst/>
                <a:latin typeface="-apple-system"/>
              </a:rPr>
              <a:t>information,genetics</a:t>
            </a:r>
            <a:r>
              <a:rPr lang="en-US" b="0" i="0" dirty="0">
                <a:solidFill>
                  <a:srgbClr val="1F2328"/>
                </a:solidFill>
                <a:effectLst/>
                <a:latin typeface="-apple-system"/>
              </a:rPr>
              <a:t>, and </a:t>
            </a:r>
            <a:r>
              <a:rPr lang="en-US" b="0" i="0" dirty="0" err="1">
                <a:solidFill>
                  <a:srgbClr val="1F2328"/>
                </a:solidFill>
                <a:effectLst/>
                <a:latin typeface="-apple-system"/>
              </a:rPr>
              <a:t>habbits</a:t>
            </a:r>
            <a:r>
              <a:rPr lang="en-US" b="0" i="0" dirty="0">
                <a:solidFill>
                  <a:srgbClr val="1F2328"/>
                </a:solidFill>
                <a:effectLst/>
                <a:latin typeface="-apple-system"/>
              </a:rPr>
              <a:t>. I would like to have some survey to see why there is bigger percentage of mans with Heart Disease, and why Age effect percentage of people with Heart Disease.</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I would recommend caring a little bit more about their health. Control your Blood pressure and sugar level, do your check up on time to prevent any health issues.</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My next step would be to continue with developing model for better result. Use more data for better prediction.</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4D5156"/>
                </a:solidFill>
                <a:effectLst/>
                <a:latin typeface="Google Sans"/>
              </a:rPr>
              <a:t>A baseline model is essentially </a:t>
            </a:r>
            <a:r>
              <a:rPr lang="en-US" b="0" i="0" dirty="0">
                <a:solidFill>
                  <a:srgbClr val="040C28"/>
                </a:solidFill>
                <a:effectLst/>
                <a:latin typeface="Google Sans"/>
              </a:rPr>
              <a:t>a simple model that acts as a reference in a machine learning project.</a:t>
            </a:r>
            <a:r>
              <a:rPr lang="en-US" b="0" i="0" dirty="0">
                <a:solidFill>
                  <a:srgbClr val="4D5156"/>
                </a:solidFill>
                <a:effectLst/>
                <a:latin typeface="Roboto" panose="020F0502020204030204" pitchFamily="34" charset="0"/>
              </a:rPr>
              <a:t> A </a:t>
            </a:r>
            <a:r>
              <a:rPr lang="en-US" b="1" i="0" dirty="0">
                <a:solidFill>
                  <a:srgbClr val="5F6368"/>
                </a:solidFill>
                <a:effectLst/>
                <a:latin typeface="Roboto" panose="020F0502020204030204" pitchFamily="34" charset="0"/>
              </a:rPr>
              <a:t>baseline</a:t>
            </a:r>
            <a:r>
              <a:rPr lang="en-US" b="0" i="0" dirty="0">
                <a:solidFill>
                  <a:srgbClr val="4D5156"/>
                </a:solidFill>
                <a:effectLst/>
                <a:latin typeface="Roboto" panose="020F0502020204030204" pitchFamily="34" charset="0"/>
              </a:rPr>
              <a:t> is a simple model that provides reasonable results on a task and does not require much expertise and time to build. </a:t>
            </a:r>
            <a:endParaRPr lang="en-US" b="0" i="0" dirty="0">
              <a:solidFill>
                <a:srgbClr val="4D5156"/>
              </a:solidFill>
              <a:effectLst/>
              <a:latin typeface="Roboto" panose="020F0502020204030204" pitchFamily="34" charset="0"/>
            </a:endParaRPr>
          </a:p>
          <a:p>
            <a:r>
              <a:rPr lang="en-US" b="0" i="0" dirty="0">
                <a:solidFill>
                  <a:srgbClr val="4D5156"/>
                </a:solidFill>
                <a:effectLst/>
                <a:latin typeface="Roboto" panose="020F0502020204030204" pitchFamily="34" charset="0"/>
              </a:rPr>
              <a:t>So, lets start with EDA</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Each square shows the correlation between the variables on each axis. Correlation ranges from -1 to +1. The close to 1 the correlation is the more positively correlated they are; A correlation closer to -1 is similar, but instead of both increasing one variable will decrease as the other increases. </a:t>
            </a:r>
            <a:endParaRPr lang="en-US" b="0" i="0" dirty="0">
              <a:solidFill>
                <a:srgbClr val="1F2328"/>
              </a:solidFill>
              <a:effectLst/>
              <a:latin typeface="-apple-system"/>
            </a:endParaRPr>
          </a:p>
          <a:p>
            <a:r>
              <a:rPr lang="en-US" b="0" i="0" dirty="0">
                <a:solidFill>
                  <a:srgbClr val="1F2328"/>
                </a:solidFill>
                <a:effectLst/>
                <a:latin typeface="-apple-system"/>
              </a:rPr>
              <a:t>The diagonal are all 1  because those squares are correlating each variable to itself (so it's a perfect correlation). For the rest the larger the number  the higher the correlation between the two variables.</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In this plot we can see that in this dataset 44.66% of people don't have Heart Disease and 55.34% of people have Heart Disease</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This plot shows that in our data set we have more males with heart disease then females. Female </a:t>
            </a:r>
            <a:r>
              <a:rPr lang="en-US" b="0" i="0" dirty="0" err="1">
                <a:solidFill>
                  <a:srgbClr val="1F2328"/>
                </a:solidFill>
                <a:effectLst/>
                <a:latin typeface="-apple-system"/>
              </a:rPr>
              <a:t>Proscentage</a:t>
            </a:r>
            <a:r>
              <a:rPr lang="en-US" b="0" i="0" dirty="0">
                <a:solidFill>
                  <a:srgbClr val="1F2328"/>
                </a:solidFill>
                <a:effectLst/>
                <a:latin typeface="-apple-system"/>
              </a:rPr>
              <a:t>: 21.02% Male Percentage: 78.98%</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This plot shows us that people have heart disease at the age of 50-65 it very rarely happens to young people.</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If fasting </a:t>
            </a:r>
            <a:r>
              <a:rPr lang="en-US" b="0" i="0" dirty="0" err="1">
                <a:solidFill>
                  <a:srgbClr val="1F2328"/>
                </a:solidFill>
                <a:effectLst/>
                <a:latin typeface="-apple-system"/>
              </a:rPr>
              <a:t>Lavel</a:t>
            </a:r>
            <a:r>
              <a:rPr lang="en-US" b="0" i="0" dirty="0">
                <a:solidFill>
                  <a:srgbClr val="1F2328"/>
                </a:solidFill>
                <a:effectLst/>
                <a:latin typeface="-apple-system"/>
              </a:rPr>
              <a:t> of sugar over 120 . people with heart disease almost 3 times more then without</a:t>
            </a: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People with Angina </a:t>
            </a:r>
            <a:r>
              <a:rPr lang="en-US" b="0" i="0" dirty="0" err="1">
                <a:solidFill>
                  <a:srgbClr val="1F2328"/>
                </a:solidFill>
                <a:effectLst/>
                <a:latin typeface="-apple-system"/>
              </a:rPr>
              <a:t>defenatly</a:t>
            </a:r>
            <a:r>
              <a:rPr lang="en-US" b="0" i="0" dirty="0">
                <a:solidFill>
                  <a:srgbClr val="1F2328"/>
                </a:solidFill>
                <a:effectLst/>
                <a:latin typeface="-apple-system"/>
              </a:rPr>
              <a:t> have a risk to get Heart Disease</a:t>
            </a:r>
            <a:endParaRPr lang="en-US" b="0" i="0" dirty="0">
              <a:solidFill>
                <a:srgbClr val="1F2328"/>
              </a:solidFill>
              <a:effectLst/>
              <a:latin typeface="-apple-system"/>
            </a:endParaRPr>
          </a:p>
          <a:p>
            <a:br>
              <a:rPr lang="en-US" dirty="0"/>
            </a:br>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Accuracy is a measure of how well a model is able to predict the correct output for a given input. It is usually expressed as a percentage</a:t>
            </a:r>
            <a:endParaRPr lang="en-US" b="0" i="0" dirty="0">
              <a:solidFill>
                <a:srgbClr val="1F2328"/>
              </a:solidFill>
              <a:effectLst/>
              <a:latin typeface="-apple-system"/>
            </a:endParaRPr>
          </a:p>
          <a:p>
            <a:pPr algn="l"/>
            <a:endParaRPr lang="en-US" b="0" i="0" dirty="0">
              <a:solidFill>
                <a:srgbClr val="1F2328"/>
              </a:solidFill>
              <a:effectLst/>
              <a:latin typeface="-apple-system"/>
            </a:endParaRPr>
          </a:p>
          <a:p>
            <a:pPr algn="l"/>
            <a:r>
              <a:rPr lang="en-US" b="0" i="0" dirty="0">
                <a:solidFill>
                  <a:srgbClr val="1F2328"/>
                </a:solidFill>
                <a:effectLst/>
                <a:latin typeface="-apple-system"/>
              </a:rPr>
              <a:t>Precision defines how accurately a model can predict the true positive rate. It's calculated as the number of true positives divided by the total number of predicted positives</a:t>
            </a:r>
            <a:endParaRPr lang="en-US" b="0" i="0" dirty="0">
              <a:solidFill>
                <a:srgbClr val="1F2328"/>
              </a:solidFill>
              <a:effectLst/>
              <a:latin typeface="-apple-system"/>
            </a:endParaRPr>
          </a:p>
          <a:p>
            <a:pPr algn="l"/>
            <a:endParaRPr lang="en-US" b="0" i="0" dirty="0">
              <a:solidFill>
                <a:srgbClr val="1F2328"/>
              </a:solidFill>
              <a:effectLst/>
              <a:latin typeface="-apple-system"/>
            </a:endParaRPr>
          </a:p>
          <a:p>
            <a:pPr algn="l"/>
            <a:r>
              <a:rPr lang="en-US" b="0" i="0" dirty="0">
                <a:solidFill>
                  <a:srgbClr val="1F2328"/>
                </a:solidFill>
                <a:effectLst/>
                <a:latin typeface="-apple-system"/>
              </a:rPr>
              <a:t>Recall measures the model’s ability to classify all positive examples. It is calculated by taking the correctly identified positives, over all the actual positives in our dataset.     (the difference here from precision is that precision takes into account the predicted positives and false positives, whereas recall takes into the total number of actual positives from our dataset.)</a:t>
            </a:r>
            <a:endParaRPr lang="en-US" b="0" i="0" dirty="0">
              <a:solidFill>
                <a:srgbClr val="1F2328"/>
              </a:solidFill>
              <a:effectLst/>
              <a:latin typeface="-apple-system"/>
            </a:endParaRPr>
          </a:p>
          <a:p>
            <a:pPr algn="l"/>
            <a:endParaRPr lang="en-US" b="0" i="0" dirty="0">
              <a:solidFill>
                <a:srgbClr val="1F2328"/>
              </a:solidFill>
              <a:effectLst/>
              <a:latin typeface="-apple-system"/>
            </a:endParaRPr>
          </a:p>
          <a:p>
            <a:pPr algn="l"/>
            <a:r>
              <a:rPr lang="en-US" b="0" i="0" dirty="0">
                <a:solidFill>
                  <a:srgbClr val="1F2328"/>
                </a:solidFill>
                <a:effectLst/>
                <a:latin typeface="-apple-system"/>
              </a:rPr>
              <a:t> The F1 score is defined as the harmonic mean of precision and recall, with a score of 1 being the best possible score and a score of 0 being the worst. The F1 score is often used as a balance between precision and recall.</a:t>
            </a:r>
            <a:endParaRPr lang="en-US" b="0" i="0" dirty="0">
              <a:solidFill>
                <a:srgbClr val="1F2328"/>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3EF5635D-F6E9-2244-9D8B-CC96C762081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C49B0C6-9BA8-4349-BD60-C03AD2BF353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C49B0C6-9BA8-4349-BD60-C03AD2BF353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C49B0C6-9BA8-4349-BD60-C03AD2BF353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C49B0C6-9BA8-4349-BD60-C03AD2BF353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C49B0C6-9BA8-4349-BD60-C03AD2BF353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C49B0C6-9BA8-4349-BD60-C03AD2BF353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C49B0C6-9BA8-4349-BD60-C03AD2BF353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C49B0C6-9BA8-4349-BD60-C03AD2BF353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9B0C6-9BA8-4349-BD60-C03AD2BF353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C49B0C6-9BA8-4349-BD60-C03AD2BF353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C49B0C6-9BA8-4349-BD60-C03AD2BF353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E80ED-D45A-A544-933B-E093B782468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9B0C6-9BA8-4349-BD60-C03AD2BF353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E80ED-D45A-A544-933B-E093B782468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0"/>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2"/>
          <p:cNvSpPr>
            <a:spLocks noGrp="1" noRot="1" noChangeAspect="1" noMove="1" noResize="1" noEditPoints="1" noAdjustHandles="1" noChangeArrowheads="1" noChangeShapeType="1" noTextEdit="1"/>
          </p:cNvSpPr>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human heart and lungs&#10;&#10;Description automatically generated"/>
          <p:cNvPicPr>
            <a:picLocks noChangeAspect="1"/>
          </p:cNvPicPr>
          <p:nvPr/>
        </p:nvPicPr>
        <p:blipFill rotWithShape="1">
          <a:blip r:embed="rId1">
            <a:alphaModFix amt="60000"/>
          </a:blip>
          <a:srcRect l="2748" r="1749" b="-1"/>
          <a:stretch>
            <a:fillRect/>
          </a:stretch>
        </p:blipFill>
        <p:spPr>
          <a:xfrm>
            <a:off x="9463" y="0"/>
            <a:ext cx="12179488" cy="6858000"/>
          </a:xfrm>
          <a:prstGeom prst="rect">
            <a:avLst/>
          </a:prstGeom>
        </p:spPr>
      </p:pic>
      <p:sp>
        <p:nvSpPr>
          <p:cNvPr id="2" name="Title 1"/>
          <p:cNvSpPr>
            <a:spLocks noGrp="1"/>
          </p:cNvSpPr>
          <p:nvPr>
            <p:ph type="title"/>
          </p:nvPr>
        </p:nvSpPr>
        <p:spPr>
          <a:xfrm>
            <a:off x="2494722" y="543339"/>
            <a:ext cx="7417904" cy="840292"/>
          </a:xfrm>
        </p:spPr>
        <p:txBody>
          <a:bodyPr vert="horz" lIns="91440" tIns="45720" rIns="91440" bIns="45720" rtlCol="0" anchor="b">
            <a:normAutofit/>
          </a:bodyPr>
          <a:lstStyle/>
          <a:p>
            <a:r>
              <a:rPr lang="en-US" sz="4000" dirty="0">
                <a:solidFill>
                  <a:srgbClr val="FFFFFF"/>
                </a:solidFill>
              </a:rPr>
              <a:t>Heart Disease Classification Model</a:t>
            </a:r>
            <a:endParaRPr lang="en-US" sz="4000" dirty="0">
              <a:solidFill>
                <a:srgbClr val="FFFFFF"/>
              </a:solidFill>
            </a:endParaRPr>
          </a:p>
        </p:txBody>
      </p:sp>
      <p:sp>
        <p:nvSpPr>
          <p:cNvPr id="18" name="Content Placeholder 17"/>
          <p:cNvSpPr>
            <a:spLocks noGrp="1"/>
          </p:cNvSpPr>
          <p:nvPr>
            <p:ph idx="1"/>
          </p:nvPr>
        </p:nvSpPr>
        <p:spPr>
          <a:xfrm>
            <a:off x="9725237" y="6122555"/>
            <a:ext cx="2279375" cy="384212"/>
          </a:xfrm>
        </p:spPr>
        <p:txBody>
          <a:bodyPr>
            <a:normAutofit/>
          </a:bodyPr>
          <a:lstStyle/>
          <a:p>
            <a:r>
              <a:rPr lang="en-US" sz="2000" dirty="0" err="1">
                <a:solidFill>
                  <a:srgbClr val="FFFFFF"/>
                </a:solidFill>
              </a:rPr>
              <a:t>Anastasiia</a:t>
            </a:r>
            <a:r>
              <a:rPr lang="en-US" sz="2000" dirty="0">
                <a:solidFill>
                  <a:srgbClr val="FFFFFF"/>
                </a:solidFill>
              </a:rPr>
              <a:t> </a:t>
            </a:r>
            <a:r>
              <a:rPr lang="en-US" sz="2000" dirty="0" err="1">
                <a:solidFill>
                  <a:srgbClr val="FFFFFF"/>
                </a:solidFill>
              </a:rPr>
              <a:t>Leskiv</a:t>
            </a:r>
            <a:endParaRPr lang="en-US" sz="2000"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image"/>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643467" y="1029886"/>
            <a:ext cx="10905066" cy="4798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531165" y="6095999"/>
            <a:ext cx="10813774" cy="646331"/>
          </a:xfrm>
          <a:prstGeom prst="rect">
            <a:avLst/>
          </a:prstGeom>
          <a:noFill/>
        </p:spPr>
        <p:txBody>
          <a:bodyPr wrap="square" rtlCol="0">
            <a:spAutoFit/>
          </a:bodyPr>
          <a:lstStyle/>
          <a:p>
            <a:r>
              <a:rPr lang="en-US" sz="1800" b="0" i="0" u="none" strike="noStrike" dirty="0">
                <a:solidFill>
                  <a:srgbClr val="1F2328"/>
                </a:solidFill>
                <a:effectLst/>
                <a:latin typeface="Arial" panose="020B0604020202020204" pitchFamily="34" charset="0"/>
              </a:rPr>
              <a:t>People </a:t>
            </a:r>
            <a:r>
              <a:rPr lang="en-US" b="0" i="0" dirty="0">
                <a:solidFill>
                  <a:srgbClr val="1F2328"/>
                </a:solidFill>
                <a:effectLst/>
                <a:latin typeface="-apple-system"/>
              </a:rPr>
              <a:t>who experienced Angina </a:t>
            </a:r>
            <a:r>
              <a:rPr lang="en-US" sz="1800" b="0" i="0" u="none" strike="noStrike" dirty="0">
                <a:solidFill>
                  <a:srgbClr val="1F2328"/>
                </a:solidFill>
                <a:effectLst/>
                <a:latin typeface="Arial" panose="020B0604020202020204" pitchFamily="34" charset="0"/>
              </a:rPr>
              <a:t>have a higher risk of getting a Heart Disease.</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p:cNvGrpSpPr>
            <a:grpSpLocks noGrp="1" noRot="1" noChangeAspect="1" noMove="1" noResize="1" noUngrp="1"/>
          </p:cNvGrpSpPr>
          <p:nvPr/>
        </p:nvGrpSpPr>
        <p:grpSpPr>
          <a:xfrm>
            <a:off x="-1" y="-29768"/>
            <a:ext cx="12202175" cy="1519356"/>
            <a:chOff x="-1" y="-29768"/>
            <a:chExt cx="12202175" cy="1519356"/>
          </a:xfrm>
        </p:grpSpPr>
        <p:sp>
          <p:nvSpPr>
            <p:cNvPr id="14" name="Rectangle 13"/>
            <p:cNvSpPr/>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876691" y="301843"/>
            <a:ext cx="10477109" cy="100353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i="0" kern="1200">
                <a:solidFill>
                  <a:srgbClr val="FFFFFF"/>
                </a:solidFill>
                <a:effectLst/>
                <a:latin typeface="+mj-lt"/>
                <a:ea typeface="+mj-ea"/>
                <a:cs typeface="+mj-cs"/>
              </a:rPr>
              <a:t>Hyperparameter Tuning</a:t>
            </a:r>
            <a:endParaRPr lang="en-US" sz="3200" kern="1200">
              <a:solidFill>
                <a:srgbClr val="FFFFFF"/>
              </a:solidFill>
              <a:latin typeface="+mj-lt"/>
              <a:ea typeface="+mj-ea"/>
              <a:cs typeface="+mj-cs"/>
            </a:endParaRPr>
          </a:p>
        </p:txBody>
      </p:sp>
      <p:graphicFrame>
        <p:nvGraphicFramePr>
          <p:cNvPr id="4" name="Table 4"/>
          <p:cNvGraphicFramePr>
            <a:graphicFrameLocks noGrp="1"/>
          </p:cNvGraphicFramePr>
          <p:nvPr/>
        </p:nvGraphicFramePr>
        <p:xfrm>
          <a:off x="876690" y="2582139"/>
          <a:ext cx="2275114" cy="2828516"/>
        </p:xfrm>
        <a:graphic>
          <a:graphicData uri="http://schemas.openxmlformats.org/drawingml/2006/table">
            <a:tbl>
              <a:tblPr firstRow="1" bandRow="1">
                <a:tableStyleId>{5C22544A-7EE6-4342-B048-85BDC9FD1C3A}</a:tableStyleId>
              </a:tblPr>
              <a:tblGrid>
                <a:gridCol w="2275114"/>
              </a:tblGrid>
              <a:tr h="717249">
                <a:tc>
                  <a:txBody>
                    <a:bodyPr/>
                    <a:lstStyle/>
                    <a:p>
                      <a:pPr algn="ctr"/>
                      <a:r>
                        <a:rPr lang="en-US" sz="2400" dirty="0"/>
                        <a:t>First Model</a:t>
                      </a:r>
                      <a:endParaRPr lang="en-US" sz="2400" dirty="0"/>
                    </a:p>
                  </a:txBody>
                  <a:tcPr/>
                </a:tc>
              </a:tr>
              <a:tr h="2111267">
                <a:tc>
                  <a:txBody>
                    <a:bodyPr/>
                    <a:lstStyle/>
                    <a:p>
                      <a:r>
                        <a:rPr lang="en-US" dirty="0"/>
                        <a:t>Accuracy: 0.6141 Precision: 0.6636 Recall: 0.6822 </a:t>
                      </a:r>
                      <a:endParaRPr lang="en-US" dirty="0"/>
                    </a:p>
                    <a:p>
                      <a:r>
                        <a:rPr lang="en-US" dirty="0">
                          <a:solidFill>
                            <a:srgbClr val="FF0000"/>
                          </a:solidFill>
                        </a:rPr>
                        <a:t>F1: 0.6728</a:t>
                      </a:r>
                      <a:endParaRPr lang="en-US" dirty="0">
                        <a:solidFill>
                          <a:srgbClr val="FF0000"/>
                        </a:solidFill>
                      </a:endParaRPr>
                    </a:p>
                    <a:p>
                      <a:r>
                        <a:rPr lang="en-US" sz="1400" dirty="0">
                          <a:solidFill>
                            <a:srgbClr val="FF0000"/>
                          </a:solidFill>
                        </a:rPr>
                        <a:t>Cross Validation Accuracy:</a:t>
                      </a:r>
                      <a:endParaRPr lang="en-US" sz="1400" dirty="0">
                        <a:solidFill>
                          <a:srgbClr val="FF0000"/>
                        </a:solidFill>
                      </a:endParaRPr>
                    </a:p>
                    <a:p>
                      <a:r>
                        <a:rPr lang="en-US" sz="1400" dirty="0">
                          <a:solidFill>
                            <a:srgbClr val="FF0000"/>
                          </a:solidFill>
                        </a:rPr>
                        <a:t>Score: 0.6294</a:t>
                      </a:r>
                      <a:endParaRPr lang="en-US" sz="1400" dirty="0">
                        <a:solidFill>
                          <a:srgbClr val="FF0000"/>
                        </a:solidFill>
                      </a:endParaRPr>
                    </a:p>
                    <a:p>
                      <a:endParaRPr lang="en-US" dirty="0"/>
                    </a:p>
                  </a:txBody>
                  <a:tcPr/>
                </a:tc>
              </a:tr>
            </a:tbl>
          </a:graphicData>
        </a:graphic>
      </p:graphicFrame>
      <p:graphicFrame>
        <p:nvGraphicFramePr>
          <p:cNvPr id="5" name="Table 5"/>
          <p:cNvGraphicFramePr>
            <a:graphicFrameLocks noGrp="1"/>
          </p:cNvGraphicFramePr>
          <p:nvPr/>
        </p:nvGraphicFramePr>
        <p:xfrm>
          <a:off x="3588121" y="2582139"/>
          <a:ext cx="2275114" cy="2828516"/>
        </p:xfrm>
        <a:graphic>
          <a:graphicData uri="http://schemas.openxmlformats.org/drawingml/2006/table">
            <a:tbl>
              <a:tblPr firstRow="1" bandRow="1">
                <a:tableStyleId>{5C22544A-7EE6-4342-B048-85BDC9FD1C3A}</a:tableStyleId>
              </a:tblPr>
              <a:tblGrid>
                <a:gridCol w="2275114"/>
              </a:tblGrid>
              <a:tr h="686169">
                <a:tc>
                  <a:txBody>
                    <a:bodyPr/>
                    <a:lstStyle/>
                    <a:p>
                      <a:pPr algn="ctr"/>
                      <a:r>
                        <a:rPr lang="en-US" sz="2400" dirty="0"/>
                        <a:t>Second Model</a:t>
                      </a:r>
                      <a:endParaRPr lang="en-US" sz="2400" dirty="0"/>
                    </a:p>
                  </a:txBody>
                  <a:tcPr/>
                </a:tc>
              </a:tr>
              <a:tr h="2142347">
                <a:tc>
                  <a:txBody>
                    <a:bodyPr/>
                    <a:lstStyle/>
                    <a:p>
                      <a:r>
                        <a:rPr lang="en-US" dirty="0"/>
                        <a:t>Accuracy: 0.6033 Precision: 0.6771 Recall: 0.6075 </a:t>
                      </a:r>
                      <a:endParaRPr lang="en-US" dirty="0"/>
                    </a:p>
                    <a:p>
                      <a:r>
                        <a:rPr lang="en-US" dirty="0">
                          <a:solidFill>
                            <a:srgbClr val="FF0000"/>
                          </a:solidFill>
                        </a:rPr>
                        <a:t>F1: 0.6404</a:t>
                      </a:r>
                      <a:endParaRPr lang="en-US" dirty="0">
                        <a:solidFill>
                          <a:srgbClr val="FF0000"/>
                        </a:solidFill>
                      </a:endParaRPr>
                    </a:p>
                    <a:p>
                      <a:r>
                        <a:rPr lang="en-US" sz="1400" dirty="0">
                          <a:solidFill>
                            <a:srgbClr val="FF0000"/>
                          </a:solidFill>
                        </a:rPr>
                        <a:t>Cross Validation Accuracy:</a:t>
                      </a:r>
                      <a:endParaRPr lang="en-US" sz="1400" dirty="0">
                        <a:solidFill>
                          <a:srgbClr val="FF0000"/>
                        </a:solidFill>
                      </a:endParaRPr>
                    </a:p>
                    <a:p>
                      <a:r>
                        <a:rPr lang="en-US" sz="1400" dirty="0">
                          <a:solidFill>
                            <a:srgbClr val="FF0000"/>
                          </a:solidFill>
                        </a:rPr>
                        <a:t>Score: 0.6280</a:t>
                      </a:r>
                      <a:endParaRPr lang="en-US" sz="1400" dirty="0">
                        <a:solidFill>
                          <a:srgbClr val="FF0000"/>
                        </a:solidFill>
                      </a:endParaRPr>
                    </a:p>
                    <a:p>
                      <a:endParaRPr lang="en-US" dirty="0"/>
                    </a:p>
                  </a:txBody>
                  <a:tcPr/>
                </a:tc>
              </a:tr>
            </a:tbl>
          </a:graphicData>
        </a:graphic>
      </p:graphicFrame>
      <p:graphicFrame>
        <p:nvGraphicFramePr>
          <p:cNvPr id="6" name="Table 6"/>
          <p:cNvGraphicFramePr>
            <a:graphicFrameLocks noGrp="1"/>
          </p:cNvGraphicFramePr>
          <p:nvPr/>
        </p:nvGraphicFramePr>
        <p:xfrm>
          <a:off x="6424694" y="2582140"/>
          <a:ext cx="2275114" cy="2848415"/>
        </p:xfrm>
        <a:graphic>
          <a:graphicData uri="http://schemas.openxmlformats.org/drawingml/2006/table">
            <a:tbl>
              <a:tblPr firstRow="1" bandRow="1">
                <a:tableStyleId>{5C22544A-7EE6-4342-B048-85BDC9FD1C3A}</a:tableStyleId>
              </a:tblPr>
              <a:tblGrid>
                <a:gridCol w="2275114"/>
              </a:tblGrid>
              <a:tr h="684335">
                <a:tc>
                  <a:txBody>
                    <a:bodyPr/>
                    <a:lstStyle/>
                    <a:p>
                      <a:pPr algn="ctr"/>
                      <a:r>
                        <a:rPr lang="en-US" sz="2400" dirty="0"/>
                        <a:t>Third Model</a:t>
                      </a:r>
                      <a:endParaRPr lang="en-US" sz="2400" dirty="0"/>
                    </a:p>
                  </a:txBody>
                  <a:tcPr/>
                </a:tc>
              </a:tr>
              <a:tr h="2144181">
                <a:tc>
                  <a:txBody>
                    <a:bodyPr/>
                    <a:lstStyle/>
                    <a:p>
                      <a:r>
                        <a:rPr lang="en-US" dirty="0"/>
                        <a:t>Accuracy: 0.6087 Precision: 0.6842 Recall: 0.6075 </a:t>
                      </a:r>
                      <a:endParaRPr lang="en-US" dirty="0"/>
                    </a:p>
                    <a:p>
                      <a:r>
                        <a:rPr lang="en-US" dirty="0">
                          <a:solidFill>
                            <a:srgbClr val="FF0000"/>
                          </a:solidFill>
                        </a:rPr>
                        <a:t>F1: 0.6436</a:t>
                      </a:r>
                      <a:endParaRPr lang="en-US" dirty="0">
                        <a:solidFill>
                          <a:srgbClr val="FF0000"/>
                        </a:solidFill>
                      </a:endParaRPr>
                    </a:p>
                    <a:p>
                      <a:r>
                        <a:rPr lang="en-US" sz="1400" dirty="0">
                          <a:solidFill>
                            <a:srgbClr val="FF0000"/>
                          </a:solidFill>
                        </a:rPr>
                        <a:t>Cross Validation Accuracy:</a:t>
                      </a:r>
                      <a:endParaRPr lang="en-US" sz="1400" dirty="0">
                        <a:solidFill>
                          <a:srgbClr val="FF0000"/>
                        </a:solidFill>
                      </a:endParaRPr>
                    </a:p>
                    <a:p>
                      <a:r>
                        <a:rPr lang="en-US" sz="1400" dirty="0">
                          <a:solidFill>
                            <a:srgbClr val="FF0000"/>
                          </a:solidFill>
                        </a:rPr>
                        <a:t>Score: 0.6239</a:t>
                      </a:r>
                      <a:endParaRPr lang="en-US" sz="1400" dirty="0">
                        <a:solidFill>
                          <a:srgbClr val="FF0000"/>
                        </a:solidFill>
                      </a:endParaRPr>
                    </a:p>
                    <a:p>
                      <a:endParaRPr lang="en-US" dirty="0"/>
                    </a:p>
                    <a:p>
                      <a:endParaRPr lang="en-US" dirty="0"/>
                    </a:p>
                  </a:txBody>
                  <a:tcPr/>
                </a:tc>
              </a:tr>
            </a:tbl>
          </a:graphicData>
        </a:graphic>
      </p:graphicFrame>
      <p:graphicFrame>
        <p:nvGraphicFramePr>
          <p:cNvPr id="7" name="Table 7"/>
          <p:cNvGraphicFramePr>
            <a:graphicFrameLocks noGrp="1"/>
          </p:cNvGraphicFramePr>
          <p:nvPr/>
        </p:nvGraphicFramePr>
        <p:xfrm>
          <a:off x="9136126" y="2582138"/>
          <a:ext cx="2275114" cy="3133879"/>
        </p:xfrm>
        <a:graphic>
          <a:graphicData uri="http://schemas.openxmlformats.org/drawingml/2006/table">
            <a:tbl>
              <a:tblPr firstRow="1" bandRow="1">
                <a:tableStyleId>{912C8C85-51F0-491E-9774-3900AFEF0FD7}</a:tableStyleId>
              </a:tblPr>
              <a:tblGrid>
                <a:gridCol w="2275114"/>
              </a:tblGrid>
              <a:tr h="695479">
                <a:tc>
                  <a:txBody>
                    <a:bodyPr/>
                    <a:lstStyle/>
                    <a:p>
                      <a:pPr algn="ctr"/>
                      <a:r>
                        <a:rPr lang="en-US" sz="2400" dirty="0"/>
                        <a:t>Best Model</a:t>
                      </a:r>
                      <a:endParaRPr lang="en-US" sz="2400" dirty="0"/>
                    </a:p>
                  </a:txBody>
                  <a:tcPr/>
                </a:tc>
              </a:tr>
              <a:tr h="2158678">
                <a:tc>
                  <a:txBody>
                    <a:bodyPr/>
                    <a:lstStyle/>
                    <a:p>
                      <a:r>
                        <a:rPr lang="en-US" dirty="0"/>
                        <a:t>Accuracy: 0.5978 Precision: 0.6051 Recall: 0.8879 </a:t>
                      </a:r>
                      <a:endParaRPr lang="en-US" dirty="0"/>
                    </a:p>
                    <a:p>
                      <a:r>
                        <a:rPr lang="en-US" dirty="0">
                          <a:solidFill>
                            <a:srgbClr val="FF0000"/>
                          </a:solidFill>
                        </a:rPr>
                        <a:t>F1: 0.7197</a:t>
                      </a:r>
                      <a:endParaRPr lang="en-US" dirty="0">
                        <a:solidFill>
                          <a:srgbClr val="FF0000"/>
                        </a:solidFill>
                      </a:endParaRPr>
                    </a:p>
                    <a:p>
                      <a:r>
                        <a:rPr lang="en-US" sz="1400" dirty="0">
                          <a:solidFill>
                            <a:srgbClr val="FF0000"/>
                          </a:solidFill>
                        </a:rPr>
                        <a:t>Cross Validation Accuracy:</a:t>
                      </a:r>
                      <a:endParaRPr lang="en-US" sz="1400" dirty="0">
                        <a:solidFill>
                          <a:srgbClr val="FF0000"/>
                        </a:solidFill>
                      </a:endParaRPr>
                    </a:p>
                    <a:p>
                      <a:r>
                        <a:rPr lang="en-US" sz="1400" dirty="0">
                          <a:solidFill>
                            <a:srgbClr val="FF0000"/>
                          </a:solidFill>
                        </a:rPr>
                        <a:t>Score: 0.5954</a:t>
                      </a:r>
                      <a:endParaRPr lang="en-US" sz="1400" dirty="0">
                        <a:solidFill>
                          <a:srgbClr val="FF0000"/>
                        </a:solidFill>
                      </a:endParaRPr>
                    </a:p>
                    <a:p>
                      <a:endParaRPr lang="en-US" dirty="0"/>
                    </a:p>
                    <a:p>
                      <a:endParaRPr lang="en-US" dirty="0"/>
                    </a:p>
                    <a:p>
                      <a:endParaRPr lang="en-US"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Best model</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Random Forest</a:t>
            </a:r>
            <a:endParaRPr lang="en-US" sz="2600" kern="1200" dirty="0">
              <a:solidFill>
                <a:srgbClr val="FFFFFF"/>
              </a:solidFill>
              <a:latin typeface="+mj-lt"/>
              <a:ea typeface="+mj-ea"/>
              <a:cs typeface="+mj-cs"/>
            </a:endParaRPr>
          </a:p>
        </p:txBody>
      </p:sp>
      <p:pic>
        <p:nvPicPr>
          <p:cNvPr id="7170" name="Picture 2" descr="image"/>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4550831" y="961812"/>
            <a:ext cx="6163736" cy="4930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51460" y="5900504"/>
            <a:ext cx="8455009" cy="95410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en-US" sz="2000" b="0" i="0" dirty="0">
                <a:solidFill>
                  <a:schemeClr val="bg1"/>
                </a:solidFill>
                <a:effectLst/>
                <a:latin typeface="-apple-system"/>
              </a:rPr>
              <a:t>Area under the curve </a:t>
            </a:r>
            <a:r>
              <a:rPr lang="en-US" sz="2000" b="1" i="0" dirty="0">
                <a:solidFill>
                  <a:schemeClr val="bg1"/>
                </a:solidFill>
                <a:effectLst/>
                <a:latin typeface="Roboto" panose="020F0502020204030204" pitchFamily="34" charset="0"/>
              </a:rPr>
              <a:t>ROC</a:t>
            </a:r>
            <a:r>
              <a:rPr lang="en-US" sz="2000" b="0" i="0" dirty="0">
                <a:solidFill>
                  <a:schemeClr val="bg1"/>
                </a:solidFill>
                <a:effectLst/>
                <a:latin typeface="Roboto" panose="020F0502020204030204" pitchFamily="34" charset="0"/>
              </a:rPr>
              <a:t> </a:t>
            </a:r>
            <a:r>
              <a:rPr lang="en-US" sz="2000" dirty="0"/>
              <a:t>Score </a:t>
            </a:r>
            <a:r>
              <a:rPr lang="en-US" dirty="0"/>
              <a:t>:  0.89</a:t>
            </a:r>
            <a:endParaRPr lang="en-US" dirty="0"/>
          </a:p>
          <a:p>
            <a:r>
              <a:rPr lang="en-US" dirty="0"/>
              <a:t> </a:t>
            </a:r>
            <a:r>
              <a:rPr lang="en-US" b="0" i="0" dirty="0">
                <a:solidFill>
                  <a:schemeClr val="bg1"/>
                </a:solidFill>
                <a:effectLst/>
                <a:latin typeface="-apple-system"/>
              </a:rPr>
              <a:t>means the classifier can almost perfectly distinguish between all the Positive and the Negative class points. </a:t>
            </a:r>
            <a:endParaRPr lang="en-US"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image"/>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2790717" y="1286933"/>
            <a:ext cx="6610566" cy="55710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355640" y="471399"/>
            <a:ext cx="528761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kern="1200" dirty="0">
                <a:latin typeface="+mj-lt"/>
                <a:ea typeface="+mj-ea"/>
                <a:cs typeface="+mj-cs"/>
              </a:rPr>
              <a:t>Best Performance Model Random Forest</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human heart&#10;&#10;Description automatically generated"/>
          <p:cNvPicPr>
            <a:picLocks noChangeAspect="1"/>
          </p:cNvPicPr>
          <p:nvPr/>
        </p:nvPicPr>
        <p:blipFill rotWithShape="1">
          <a:blip r:embed="rId1">
            <a:alphaModFix amt="60000"/>
          </a:blip>
          <a:srcRect l="5471" r="3575"/>
          <a:stretch>
            <a:fillRect/>
          </a:stretch>
        </p:blipFill>
        <p:spPr>
          <a:xfrm>
            <a:off x="-226135" y="33080"/>
            <a:ext cx="12415086" cy="6824920"/>
          </a:xfrm>
          <a:prstGeom prst="rect">
            <a:avLst/>
          </a:prstGeom>
        </p:spPr>
      </p:pic>
      <p:sp>
        <p:nvSpPr>
          <p:cNvPr id="2" name="Title 1"/>
          <p:cNvSpPr>
            <a:spLocks noGrp="1"/>
          </p:cNvSpPr>
          <p:nvPr>
            <p:ph type="title"/>
          </p:nvPr>
        </p:nvSpPr>
        <p:spPr>
          <a:xfrm>
            <a:off x="838200" y="525195"/>
            <a:ext cx="2786743" cy="1194748"/>
          </a:xfrm>
        </p:spPr>
        <p:txBody>
          <a:bodyPr anchor="b">
            <a:normAutofit/>
          </a:bodyPr>
          <a:lstStyle/>
          <a:p>
            <a:r>
              <a:rPr lang="en-US" sz="4000" b="1" i="0" dirty="0">
                <a:solidFill>
                  <a:schemeClr val="bg1"/>
                </a:solidFill>
                <a:effectLst/>
                <a:latin typeface="-apple-system"/>
              </a:rPr>
              <a:t>Conclusion</a:t>
            </a:r>
            <a:br>
              <a:rPr lang="en-US" sz="1600" b="1" i="0" dirty="0">
                <a:solidFill>
                  <a:srgbClr val="1F2328"/>
                </a:solidFill>
                <a:effectLst/>
                <a:latin typeface="-apple-system"/>
              </a:rPr>
            </a:br>
            <a:endParaRPr lang="en-US" sz="4000" dirty="0">
              <a:solidFill>
                <a:srgbClr val="FFFFFF"/>
              </a:solidFill>
            </a:endParaRPr>
          </a:p>
        </p:txBody>
      </p:sp>
      <p:sp>
        <p:nvSpPr>
          <p:cNvPr id="9" name="Content Placeholder 8"/>
          <p:cNvSpPr>
            <a:spLocks noGrp="1"/>
          </p:cNvSpPr>
          <p:nvPr>
            <p:ph idx="1"/>
          </p:nvPr>
        </p:nvSpPr>
        <p:spPr>
          <a:xfrm>
            <a:off x="187388" y="1319602"/>
            <a:ext cx="10165218" cy="2881701"/>
          </a:xfrm>
        </p:spPr>
        <p:txBody>
          <a:bodyPr>
            <a:normAutofit/>
          </a:bodyPr>
          <a:lstStyle/>
          <a:p>
            <a:pPr marL="0" indent="0">
              <a:buNone/>
            </a:pPr>
            <a:r>
              <a:rPr lang="en-US" sz="1800" b="1" i="0" u="none" strike="noStrike" dirty="0">
                <a:solidFill>
                  <a:srgbClr val="FFFFFF"/>
                </a:solidFill>
                <a:effectLst/>
                <a:latin typeface="Arial" panose="020B0604020202020204" pitchFamily="34" charset="0"/>
              </a:rPr>
              <a:t>In conclusion, to diagnose if a patient has a Heart Disease, we must pay careful attention to  factors that increase the chances of getting heart disease such as</a:t>
            </a:r>
            <a:r>
              <a:rPr lang="en-US" sz="1800" b="1" dirty="0">
                <a:solidFill>
                  <a:srgbClr val="FFFFFF"/>
                </a:solidFill>
                <a:latin typeface="Arial" panose="020B0604020202020204" pitchFamily="34" charset="0"/>
              </a:rPr>
              <a:t>:</a:t>
            </a:r>
            <a:endParaRPr lang="en-US" sz="1800" b="1" i="0" u="none" strike="noStrike" dirty="0">
              <a:solidFill>
                <a:srgbClr val="FFFFFF"/>
              </a:solidFill>
              <a:effectLst/>
              <a:latin typeface="Arial" panose="020B0604020202020204" pitchFamily="34" charset="0"/>
            </a:endParaRPr>
          </a:p>
          <a:p>
            <a:r>
              <a:rPr lang="en-US" sz="2000" dirty="0">
                <a:solidFill>
                  <a:srgbClr val="FFFFFF"/>
                </a:solidFill>
              </a:rPr>
              <a:t>Age </a:t>
            </a:r>
            <a:endParaRPr lang="en-US" sz="2000" dirty="0">
              <a:solidFill>
                <a:srgbClr val="FFFFFF"/>
              </a:solidFill>
            </a:endParaRPr>
          </a:p>
          <a:p>
            <a:r>
              <a:rPr lang="en-US" sz="2000" dirty="0">
                <a:solidFill>
                  <a:srgbClr val="FFFFFF"/>
                </a:solidFill>
              </a:rPr>
              <a:t>Gender</a:t>
            </a:r>
            <a:endParaRPr lang="en-US" sz="2000" dirty="0">
              <a:solidFill>
                <a:srgbClr val="FFFFFF"/>
              </a:solidFill>
            </a:endParaRPr>
          </a:p>
          <a:p>
            <a:r>
              <a:rPr lang="en-US" sz="2000" dirty="0">
                <a:solidFill>
                  <a:srgbClr val="FFFFFF"/>
                </a:solidFill>
              </a:rPr>
              <a:t>Sugar level </a:t>
            </a:r>
            <a:endParaRPr lang="en-US" sz="2000" dirty="0">
              <a:solidFill>
                <a:srgbClr val="FFFFFF"/>
              </a:solidFill>
            </a:endParaRPr>
          </a:p>
          <a:p>
            <a:r>
              <a:rPr lang="en-US" sz="2000" dirty="0">
                <a:solidFill>
                  <a:srgbClr val="FFFFFF"/>
                </a:solidFill>
              </a:rPr>
              <a:t>Angina</a:t>
            </a:r>
            <a:endParaRPr lang="en-US" sz="2000" dirty="0">
              <a:solidFill>
                <a:srgbClr val="FFFFFF"/>
              </a:solidFill>
            </a:endParaRPr>
          </a:p>
          <a:p>
            <a:r>
              <a:rPr lang="en-US" sz="2000" dirty="0">
                <a:solidFill>
                  <a:srgbClr val="FFFFFF"/>
                </a:solidFill>
              </a:rPr>
              <a:t>Blood pressure </a:t>
            </a:r>
            <a:endParaRPr lang="en-US" sz="2000" dirty="0">
              <a:solidFill>
                <a:srgbClr val="FFFFFF"/>
              </a:solidFill>
            </a:endParaRPr>
          </a:p>
        </p:txBody>
      </p:sp>
      <p:sp>
        <p:nvSpPr>
          <p:cNvPr id="6" name="TextBox 5"/>
          <p:cNvSpPr txBox="1"/>
          <p:nvPr/>
        </p:nvSpPr>
        <p:spPr>
          <a:xfrm>
            <a:off x="280153" y="4692998"/>
            <a:ext cx="4430485" cy="646331"/>
          </a:xfrm>
          <a:prstGeom prst="rect">
            <a:avLst/>
          </a:prstGeom>
          <a:noFill/>
        </p:spPr>
        <p:txBody>
          <a:bodyPr wrap="square" rtlCol="0">
            <a:spAutoFit/>
          </a:bodyPr>
          <a:lstStyle/>
          <a:p>
            <a:pPr algn="l"/>
            <a:r>
              <a:rPr lang="en-US" b="0" i="0" dirty="0">
                <a:solidFill>
                  <a:schemeClr val="bg1"/>
                </a:solidFill>
                <a:effectLst/>
                <a:latin typeface="-apple-system"/>
              </a:rPr>
              <a:t>My model predicted with</a:t>
            </a:r>
            <a:endParaRPr lang="en-US" b="0" i="0" dirty="0">
              <a:solidFill>
                <a:schemeClr val="bg1"/>
              </a:solidFill>
              <a:effectLst/>
              <a:latin typeface="-apple-system"/>
            </a:endParaRPr>
          </a:p>
          <a:p>
            <a:pPr algn="l"/>
            <a:r>
              <a:rPr lang="en-US" b="0" i="0" dirty="0">
                <a:solidFill>
                  <a:schemeClr val="bg1"/>
                </a:solidFill>
                <a:effectLst/>
                <a:latin typeface="-apple-system"/>
              </a:rPr>
              <a:t>The Area under the ROC curve is 0.89</a:t>
            </a:r>
            <a:endParaRPr lang="en-US" b="0" i="0" dirty="0">
              <a:solidFill>
                <a:schemeClr val="bg1"/>
              </a:solidFill>
              <a:effectLst/>
              <a:latin typeface="-apple-syste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human heart and lungs&#10;&#10;Description automatically generated"/>
          <p:cNvPicPr>
            <a:picLocks noGrp="1" noChangeAspect="1"/>
          </p:cNvPicPr>
          <p:nvPr>
            <p:ph idx="1"/>
          </p:nvPr>
        </p:nvPicPr>
        <p:blipFill rotWithShape="1">
          <a:blip r:embed="rId1">
            <a:alphaModFix amt="50000"/>
          </a:blip>
          <a:srcRect l="3844" r="2846"/>
          <a:stretch>
            <a:fillRect/>
          </a:stretch>
        </p:blipFill>
        <p:spPr>
          <a:xfrm>
            <a:off x="20" y="10"/>
            <a:ext cx="12188931" cy="6857990"/>
          </a:xfrm>
          <a:prstGeom prst="rect">
            <a:avLst/>
          </a:prstGeom>
        </p:spPr>
      </p:pic>
      <p:sp>
        <p:nvSpPr>
          <p:cNvPr id="2" name="Title 1"/>
          <p:cNvSpPr>
            <a:spLocks noGrp="1"/>
          </p:cNvSpPr>
          <p:nvPr>
            <p:ph type="title"/>
          </p:nvPr>
        </p:nvSpPr>
        <p:spPr>
          <a:xfrm>
            <a:off x="1522476" y="1548782"/>
            <a:ext cx="9144000" cy="3130119"/>
          </a:xfrm>
        </p:spPr>
        <p:txBody>
          <a:bodyPr vert="horz" lIns="91440" tIns="45720" rIns="91440" bIns="45720" rtlCol="0" anchor="b">
            <a:normAutofit/>
          </a:bodyPr>
          <a:lstStyle/>
          <a:p>
            <a:pPr algn="ctr"/>
            <a:r>
              <a:rPr lang="en-US" sz="6600" dirty="0">
                <a:solidFill>
                  <a:schemeClr val="bg1"/>
                </a:solidFill>
              </a:rPr>
              <a:t>Limitation</a:t>
            </a:r>
            <a:br>
              <a:rPr lang="en-US" sz="6600" dirty="0">
                <a:solidFill>
                  <a:schemeClr val="bg1"/>
                </a:solidFill>
              </a:rPr>
            </a:br>
            <a:r>
              <a:rPr lang="en-US" sz="2400" dirty="0">
                <a:solidFill>
                  <a:schemeClr val="bg1"/>
                </a:solidFill>
              </a:rPr>
              <a:t>No information about:</a:t>
            </a:r>
            <a:br>
              <a:rPr lang="en-US" sz="2400" dirty="0">
                <a:solidFill>
                  <a:schemeClr val="bg1"/>
                </a:solidFill>
              </a:rPr>
            </a:br>
            <a:r>
              <a:rPr lang="en-US" sz="2400" dirty="0">
                <a:solidFill>
                  <a:schemeClr val="bg1"/>
                </a:solidFill>
              </a:rPr>
              <a:t>- genetics  </a:t>
            </a:r>
            <a:br>
              <a:rPr lang="en-US" sz="2400" dirty="0">
                <a:solidFill>
                  <a:schemeClr val="bg1"/>
                </a:solidFill>
              </a:rPr>
            </a:br>
            <a:r>
              <a:rPr lang="en-US" sz="2400" dirty="0">
                <a:solidFill>
                  <a:schemeClr val="bg1"/>
                </a:solidFill>
              </a:rPr>
              <a:t>-patient’s lifestyle</a:t>
            </a:r>
            <a:br>
              <a:rPr lang="en-US" sz="2400" dirty="0">
                <a:solidFill>
                  <a:schemeClr val="bg1"/>
                </a:solidFill>
              </a:rPr>
            </a:br>
            <a:r>
              <a:rPr lang="en-US" sz="2400" dirty="0">
                <a:solidFill>
                  <a:schemeClr val="bg1"/>
                </a:solidFill>
              </a:rPr>
              <a:t>-patient’s habits</a:t>
            </a:r>
            <a:br>
              <a:rPr lang="en-US" sz="2000" dirty="0">
                <a:solidFill>
                  <a:schemeClr val="bg1"/>
                </a:solidFill>
              </a:rPr>
            </a:br>
            <a:r>
              <a:rPr lang="en-US" sz="2000" dirty="0">
                <a:solidFill>
                  <a:schemeClr val="bg1"/>
                </a:solidFill>
              </a:rPr>
              <a:t>  </a:t>
            </a:r>
            <a:br>
              <a:rPr lang="en-US" sz="2000" dirty="0">
                <a:solidFill>
                  <a:schemeClr val="bg1"/>
                </a:solidFill>
              </a:rPr>
            </a:br>
            <a:endParaRPr lang="en-US" sz="2000" dirty="0">
              <a:solidFill>
                <a:schemeClr val="bg1"/>
              </a:solidFill>
            </a:endParaRPr>
          </a:p>
        </p:txBody>
      </p:sp>
      <p:sp>
        <p:nvSpPr>
          <p:cNvPr id="29" name="sketchy box"/>
          <p:cNvSpPr>
            <a:spLocks noGrp="1" noRot="1" noChangeAspect="1" noMove="1" noResize="1" noEditPoints="1" noAdjustHandles="1" noChangeArrowheads="1" noChangeShapeType="1" noTextEdit="1"/>
          </p:cNvSpPr>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bg1">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ketchy line"/>
          <p:cNvSpPr>
            <a:spLocks noGrp="1" noRot="1" noChangeAspect="1" noMove="1" noResize="1" noEditPoints="1" noAdjustHandles="1" noChangeArrowheads="1" noChangeShapeType="1" noTextEdit="1"/>
          </p:cNvSpPr>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chemeClr val="bg1">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human heart and lungs&#10;&#10;Description automatically generated"/>
          <p:cNvPicPr>
            <a:picLocks noGrp="1" noChangeAspect="1"/>
          </p:cNvPicPr>
          <p:nvPr>
            <p:ph idx="1"/>
          </p:nvPr>
        </p:nvPicPr>
        <p:blipFill rotWithShape="1">
          <a:blip r:embed="rId1">
            <a:alphaModFix amt="50000"/>
          </a:blip>
          <a:srcRect l="3844" r="2846"/>
          <a:stretch>
            <a:fillRect/>
          </a:stretch>
        </p:blipFill>
        <p:spPr>
          <a:xfrm>
            <a:off x="20" y="10"/>
            <a:ext cx="12188930" cy="6857990"/>
          </a:xfrm>
          <a:prstGeom prst="rect">
            <a:avLst/>
          </a:prstGeom>
        </p:spPr>
      </p:pic>
      <p:sp>
        <p:nvSpPr>
          <p:cNvPr id="2" name="Title 1"/>
          <p:cNvSpPr>
            <a:spLocks noGrp="1"/>
          </p:cNvSpPr>
          <p:nvPr>
            <p:ph type="title"/>
          </p:nvPr>
        </p:nvSpPr>
        <p:spPr>
          <a:xfrm>
            <a:off x="1709531" y="3794760"/>
            <a:ext cx="9144000" cy="3063240"/>
          </a:xfrm>
        </p:spPr>
        <p:txBody>
          <a:bodyPr vert="horz" lIns="91440" tIns="45720" rIns="91440" bIns="45720" rtlCol="0" anchor="b">
            <a:normAutofit fontScale="90000"/>
          </a:bodyPr>
          <a:lstStyle/>
          <a:p>
            <a:pPr algn="ctr"/>
            <a:r>
              <a:rPr lang="en-US" sz="6600" dirty="0">
                <a:solidFill>
                  <a:schemeClr val="bg1"/>
                </a:solidFill>
              </a:rPr>
              <a:t>Recommendation</a:t>
            </a:r>
            <a:br>
              <a:rPr lang="en-US" sz="6600" dirty="0">
                <a:solidFill>
                  <a:schemeClr val="bg1"/>
                </a:solidFill>
              </a:rPr>
            </a:br>
            <a:br>
              <a:rPr lang="en-US" sz="6600" dirty="0">
                <a:solidFill>
                  <a:schemeClr val="bg1"/>
                </a:solidFill>
              </a:rPr>
            </a:br>
            <a:r>
              <a:rPr lang="en-US" sz="2700" b="0" i="0" dirty="0">
                <a:solidFill>
                  <a:schemeClr val="bg1"/>
                </a:solidFill>
                <a:effectLst/>
                <a:latin typeface="-apple-system"/>
              </a:rPr>
              <a:t>I would recommend to my client to pay more attention to:</a:t>
            </a:r>
            <a:br>
              <a:rPr lang="en-US" sz="2700" b="0" i="0" dirty="0">
                <a:solidFill>
                  <a:schemeClr val="bg1"/>
                </a:solidFill>
                <a:effectLst/>
                <a:latin typeface="-apple-system"/>
              </a:rPr>
            </a:br>
            <a:r>
              <a:rPr lang="en-US" sz="2700" b="0" i="0" dirty="0">
                <a:solidFill>
                  <a:schemeClr val="bg1"/>
                </a:solidFill>
                <a:effectLst/>
                <a:latin typeface="-apple-system"/>
              </a:rPr>
              <a:t>-Gender</a:t>
            </a:r>
            <a:br>
              <a:rPr lang="en-US" sz="2700" b="0" i="0" dirty="0">
                <a:solidFill>
                  <a:schemeClr val="bg1"/>
                </a:solidFill>
                <a:effectLst/>
                <a:latin typeface="-apple-system"/>
              </a:rPr>
            </a:br>
            <a:r>
              <a:rPr lang="en-US" sz="2700" b="0" i="0" dirty="0">
                <a:solidFill>
                  <a:schemeClr val="bg1"/>
                </a:solidFill>
                <a:effectLst/>
                <a:latin typeface="-apple-system"/>
              </a:rPr>
              <a:t>- Sugar level</a:t>
            </a:r>
            <a:br>
              <a:rPr lang="en-US" sz="2700" b="0" i="0" dirty="0">
                <a:solidFill>
                  <a:schemeClr val="bg1"/>
                </a:solidFill>
                <a:effectLst/>
                <a:latin typeface="-apple-system"/>
              </a:rPr>
            </a:br>
            <a:r>
              <a:rPr lang="en-US" sz="2700" b="0" i="0" dirty="0">
                <a:solidFill>
                  <a:schemeClr val="bg1"/>
                </a:solidFill>
                <a:effectLst/>
                <a:latin typeface="-apple-system"/>
              </a:rPr>
              <a:t>-Blood pressure</a:t>
            </a:r>
            <a:br>
              <a:rPr lang="en-US" sz="2700" b="0" i="0" dirty="0">
                <a:solidFill>
                  <a:schemeClr val="bg1"/>
                </a:solidFill>
                <a:effectLst/>
                <a:latin typeface="-apple-system"/>
              </a:rPr>
            </a:br>
            <a:r>
              <a:rPr lang="en-US" sz="2700" b="0" i="0" dirty="0">
                <a:solidFill>
                  <a:schemeClr val="bg1"/>
                </a:solidFill>
                <a:effectLst/>
                <a:latin typeface="-apple-system"/>
              </a:rPr>
              <a:t> -Age of the patient </a:t>
            </a:r>
            <a:br>
              <a:rPr lang="en-US" sz="2700" b="0" i="0" dirty="0">
                <a:solidFill>
                  <a:schemeClr val="bg1"/>
                </a:solidFill>
                <a:effectLst/>
                <a:latin typeface="-apple-system"/>
              </a:rPr>
            </a:br>
            <a:r>
              <a:rPr lang="en-US" sz="2700" b="0" i="0" dirty="0">
                <a:solidFill>
                  <a:schemeClr val="bg1"/>
                </a:solidFill>
                <a:effectLst/>
                <a:latin typeface="-apple-system"/>
              </a:rPr>
              <a:t>-If patient experienced Angina</a:t>
            </a:r>
            <a:br>
              <a:rPr lang="en-US" sz="2700" b="0" i="0" dirty="0">
                <a:solidFill>
                  <a:schemeClr val="bg1"/>
                </a:solidFill>
                <a:effectLst/>
                <a:latin typeface="-apple-system"/>
              </a:rPr>
            </a:br>
            <a:r>
              <a:rPr lang="en-US" sz="2700" b="0" i="0" dirty="0">
                <a:solidFill>
                  <a:schemeClr val="bg1"/>
                </a:solidFill>
                <a:effectLst/>
                <a:latin typeface="-apple-system"/>
              </a:rPr>
              <a:t>-.</a:t>
            </a:r>
            <a:endParaRPr lang="en-US" sz="2700" dirty="0">
              <a:solidFill>
                <a:schemeClr val="bg1"/>
              </a:solidFill>
            </a:endParaRPr>
          </a:p>
        </p:txBody>
      </p:sp>
      <p:sp>
        <p:nvSpPr>
          <p:cNvPr id="12" name="sketchy line"/>
          <p:cNvSpPr>
            <a:spLocks noGrp="1" noRot="1" noChangeAspect="1" noMove="1" noResize="1" noEditPoints="1" noAdjustHandles="1" noChangeArrowheads="1" noChangeShapeType="1" noTextEdit="1"/>
          </p:cNvSpPr>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human heart and lungs&#10;&#10;Description automatically generated"/>
          <p:cNvPicPr>
            <a:picLocks noGrp="1" noChangeAspect="1"/>
          </p:cNvPicPr>
          <p:nvPr>
            <p:ph idx="1"/>
          </p:nvPr>
        </p:nvPicPr>
        <p:blipFill rotWithShape="1">
          <a:blip r:embed="rId1">
            <a:alphaModFix amt="50000"/>
          </a:blip>
          <a:srcRect l="3844" r="2846"/>
          <a:stretch>
            <a:fillRect/>
          </a:stretch>
        </p:blipFill>
        <p:spPr>
          <a:xfrm>
            <a:off x="20" y="10"/>
            <a:ext cx="12188930" cy="6857990"/>
          </a:xfrm>
          <a:prstGeom prst="rect">
            <a:avLst/>
          </a:prstGeom>
        </p:spPr>
      </p:pic>
      <p:sp>
        <p:nvSpPr>
          <p:cNvPr id="2" name="Title 1"/>
          <p:cNvSpPr>
            <a:spLocks noGrp="1"/>
          </p:cNvSpPr>
          <p:nvPr>
            <p:ph type="title"/>
          </p:nvPr>
        </p:nvSpPr>
        <p:spPr>
          <a:xfrm>
            <a:off x="1522476" y="3613772"/>
            <a:ext cx="9144000" cy="3063240"/>
          </a:xfrm>
        </p:spPr>
        <p:txBody>
          <a:bodyPr vert="horz" lIns="91440" tIns="45720" rIns="91440" bIns="45720" rtlCol="0" anchor="b">
            <a:normAutofit fontScale="90000"/>
          </a:bodyPr>
          <a:lstStyle/>
          <a:p>
            <a:pPr algn="ctr"/>
            <a:r>
              <a:rPr lang="en-US" sz="6600" b="1" i="0" dirty="0">
                <a:solidFill>
                  <a:schemeClr val="bg1"/>
                </a:solidFill>
                <a:effectLst/>
              </a:rPr>
              <a:t>Next Steps</a:t>
            </a:r>
            <a:br>
              <a:rPr lang="en-US" sz="6600" b="1" i="0" dirty="0">
                <a:solidFill>
                  <a:schemeClr val="bg1"/>
                </a:solidFill>
                <a:effectLst/>
              </a:rPr>
            </a:br>
            <a:br>
              <a:rPr lang="en-US" sz="6600" b="1" i="0" dirty="0">
                <a:solidFill>
                  <a:schemeClr val="bg1"/>
                </a:solidFill>
                <a:effectLst/>
              </a:rPr>
            </a:br>
            <a:r>
              <a:rPr lang="en-US" sz="2400" b="1" i="0" dirty="0">
                <a:solidFill>
                  <a:schemeClr val="bg1"/>
                </a:solidFill>
                <a:effectLst/>
              </a:rPr>
              <a:t>-</a:t>
            </a:r>
            <a:r>
              <a:rPr lang="en-US" sz="2400" dirty="0">
                <a:solidFill>
                  <a:schemeClr val="bg1"/>
                </a:solidFill>
                <a:latin typeface="-apple-system"/>
              </a:rPr>
              <a:t>C</a:t>
            </a:r>
            <a:r>
              <a:rPr lang="en-US" sz="2400" b="0" i="0" dirty="0">
                <a:solidFill>
                  <a:schemeClr val="bg1"/>
                </a:solidFill>
                <a:effectLst/>
                <a:latin typeface="-apple-system"/>
              </a:rPr>
              <a:t>ontinue with developing model for better result.</a:t>
            </a:r>
            <a:br>
              <a:rPr lang="en-US" sz="2400" b="0" i="0" dirty="0">
                <a:solidFill>
                  <a:schemeClr val="bg1"/>
                </a:solidFill>
                <a:effectLst/>
                <a:latin typeface="-apple-system"/>
              </a:rPr>
            </a:br>
            <a:br>
              <a:rPr lang="en-US" sz="2400" b="0" i="0" dirty="0">
                <a:solidFill>
                  <a:schemeClr val="bg1"/>
                </a:solidFill>
                <a:effectLst/>
                <a:latin typeface="-apple-system"/>
              </a:rPr>
            </a:br>
            <a:r>
              <a:rPr lang="en-US" sz="2400" b="0" i="0" dirty="0">
                <a:solidFill>
                  <a:schemeClr val="bg1"/>
                </a:solidFill>
                <a:effectLst/>
                <a:latin typeface="-apple-system"/>
              </a:rPr>
              <a:t>- Use more data for better prediction.</a:t>
            </a:r>
            <a:br>
              <a:rPr lang="en-US" sz="6600" b="1" i="0" dirty="0">
                <a:solidFill>
                  <a:schemeClr val="bg1"/>
                </a:solidFill>
                <a:effectLst/>
              </a:rPr>
            </a:br>
            <a:endParaRPr lang="en-US" sz="6600" dirty="0">
              <a:solidFill>
                <a:schemeClr val="bg1"/>
              </a:solidFill>
            </a:endParaRPr>
          </a:p>
        </p:txBody>
      </p:sp>
      <p:sp>
        <p:nvSpPr>
          <p:cNvPr id="12" name="sketchy line"/>
          <p:cNvSpPr>
            <a:spLocks noGrp="1" noRot="1" noChangeAspect="1" noMove="1" noResize="1" noEditPoints="1" noAdjustHandles="1" noChangeArrowheads="1" noChangeShapeType="1" noTextEdit="1"/>
          </p:cNvSpPr>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human heart and lungs&#10;&#10;Description automatically generated"/>
          <p:cNvPicPr>
            <a:picLocks noGrp="1" noChangeAspect="1"/>
          </p:cNvPicPr>
          <p:nvPr>
            <p:ph idx="1"/>
          </p:nvPr>
        </p:nvPicPr>
        <p:blipFill rotWithShape="1">
          <a:blip r:embed="rId1">
            <a:alphaModFix amt="50000"/>
          </a:blip>
          <a:srcRect l="3844" r="2846"/>
          <a:stretch>
            <a:fillRect/>
          </a:stretch>
        </p:blipFill>
        <p:spPr>
          <a:xfrm>
            <a:off x="20" y="10"/>
            <a:ext cx="12188930" cy="6857990"/>
          </a:xfrm>
          <a:prstGeom prst="rect">
            <a:avLst/>
          </a:prstGeom>
        </p:spPr>
      </p:pic>
      <p:sp>
        <p:nvSpPr>
          <p:cNvPr id="7" name="Title 6"/>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Thank you </a:t>
            </a:r>
            <a:endParaRPr lang="en-US" sz="6600">
              <a:solidFill>
                <a:schemeClr val="bg1"/>
              </a:solidFill>
            </a:endParaRPr>
          </a:p>
        </p:txBody>
      </p:sp>
      <p:sp>
        <p:nvSpPr>
          <p:cNvPr id="22" name="sketchy line"/>
          <p:cNvSpPr>
            <a:spLocks noGrp="1" noRot="1" noChangeAspect="1" noMove="1" noResize="1" noEditPoints="1" noAdjustHandles="1" noChangeArrowheads="1" noChangeShapeType="1" noTextEdit="1"/>
          </p:cNvSpPr>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217795" y="5934660"/>
            <a:ext cx="4243590" cy="923330"/>
          </a:xfrm>
          <a:prstGeom prst="rect">
            <a:avLst/>
          </a:prstGeom>
          <a:noFill/>
        </p:spPr>
        <p:txBody>
          <a:bodyPr wrap="square" rtlCol="0">
            <a:spAutoFit/>
          </a:bodyPr>
          <a:lstStyle/>
          <a:p>
            <a:r>
              <a:rPr lang="en-US" dirty="0" err="1">
                <a:solidFill>
                  <a:schemeClr val="bg1"/>
                </a:solidFill>
              </a:rPr>
              <a:t>Anastasiia</a:t>
            </a:r>
            <a:r>
              <a:rPr lang="en-US" dirty="0">
                <a:solidFill>
                  <a:schemeClr val="bg1"/>
                </a:solidFill>
              </a:rPr>
              <a:t> </a:t>
            </a:r>
            <a:r>
              <a:rPr lang="en-US" dirty="0" err="1">
                <a:solidFill>
                  <a:schemeClr val="bg1"/>
                </a:solidFill>
              </a:rPr>
              <a:t>Leskiv</a:t>
            </a:r>
            <a:endParaRPr lang="en-US" dirty="0">
              <a:solidFill>
                <a:schemeClr val="bg1"/>
              </a:solidFill>
            </a:endParaRPr>
          </a:p>
          <a:p>
            <a:r>
              <a:rPr lang="en-US" dirty="0" err="1">
                <a:solidFill>
                  <a:schemeClr val="bg1"/>
                </a:solidFill>
              </a:rPr>
              <a:t>GitHub:https</a:t>
            </a:r>
            <a:r>
              <a:rPr lang="en-US" dirty="0">
                <a:solidFill>
                  <a:schemeClr val="bg1"/>
                </a:solidFill>
              </a:rPr>
              <a:t>:</a:t>
            </a:r>
            <a:r>
              <a:rPr lang="en-US" sz="1100" dirty="0">
                <a:solidFill>
                  <a:schemeClr val="bg1"/>
                </a:solidFill>
              </a:rPr>
              <a:t>//</a:t>
            </a:r>
            <a:r>
              <a:rPr lang="en-US" sz="1100" dirty="0" err="1">
                <a:solidFill>
                  <a:schemeClr val="bg1"/>
                </a:solidFill>
              </a:rPr>
              <a:t>github.com</a:t>
            </a:r>
            <a:r>
              <a:rPr lang="en-US" sz="1100" dirty="0">
                <a:solidFill>
                  <a:schemeClr val="bg1"/>
                </a:solidFill>
              </a:rPr>
              <a:t>/</a:t>
            </a:r>
            <a:r>
              <a:rPr lang="en-US" sz="1100" dirty="0" err="1">
                <a:solidFill>
                  <a:schemeClr val="bg1"/>
                </a:solidFill>
              </a:rPr>
              <a:t>anastasiialeskiv</a:t>
            </a:r>
            <a:endParaRPr lang="en-US" sz="1100" dirty="0">
              <a:solidFill>
                <a:schemeClr val="bg1"/>
              </a:solidFill>
            </a:endParaRPr>
          </a:p>
          <a:p>
            <a:r>
              <a:rPr lang="en-US" dirty="0" err="1">
                <a:solidFill>
                  <a:schemeClr val="bg1"/>
                </a:solidFill>
              </a:rPr>
              <a:t>Linkedin:</a:t>
            </a:r>
            <a:r>
              <a:rPr lang="en-US" sz="1000" dirty="0" err="1">
                <a:solidFill>
                  <a:schemeClr val="bg1"/>
                </a:solidFill>
              </a:rPr>
              <a:t>https</a:t>
            </a:r>
            <a:r>
              <a:rPr lang="en-US" sz="1000" dirty="0">
                <a:solidFill>
                  <a:schemeClr val="bg1"/>
                </a:solidFill>
              </a:rPr>
              <a:t>://</a:t>
            </a:r>
            <a:r>
              <a:rPr lang="en-US" sz="1000" dirty="0" err="1">
                <a:solidFill>
                  <a:schemeClr val="bg1"/>
                </a:solidFill>
              </a:rPr>
              <a:t>www.linkedin.com</a:t>
            </a:r>
            <a:r>
              <a:rPr lang="en-US" sz="1000" dirty="0">
                <a:solidFill>
                  <a:schemeClr val="bg1"/>
                </a:solidFill>
              </a:rPr>
              <a:t>/in/anastasiia-leskiv-684b4b250/</a:t>
            </a:r>
            <a:endParaRPr lang="en-US" sz="1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A red and white poster with white circles with blue text&#10;&#10;Description automatically generated"/>
          <p:cNvPicPr>
            <a:picLocks noGrp="1" noChangeAspect="1"/>
          </p:cNvPicPr>
          <p:nvPr>
            <p:ph idx="1"/>
          </p:nvPr>
        </p:nvPicPr>
        <p:blipFill>
          <a:blip r:embed="rId1"/>
          <a:stretch>
            <a:fillRect/>
          </a:stretch>
        </p:blipFill>
        <p:spPr>
          <a:xfrm>
            <a:off x="0" y="0"/>
            <a:ext cx="12192000" cy="6950765"/>
          </a:xfrm>
          <a:noFill/>
        </p:spPr>
      </p:pic>
      <p:sp>
        <p:nvSpPr>
          <p:cNvPr id="7" name="TextBox 6"/>
          <p:cNvSpPr txBox="1"/>
          <p:nvPr/>
        </p:nvSpPr>
        <p:spPr>
          <a:xfrm>
            <a:off x="0" y="2488005"/>
            <a:ext cx="4757531" cy="44627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solidFill>
                <a:srgbClr val="1F2328"/>
              </a:solidFill>
              <a:latin typeface="Lucida Console" panose="020B0609040504020204" pitchFamily="49" charset="0"/>
            </a:endParaRPr>
          </a:p>
          <a:p>
            <a:endParaRPr lang="en-US" dirty="0">
              <a:solidFill>
                <a:srgbClr val="1F2328"/>
              </a:solidFill>
              <a:latin typeface="Lucida Console" panose="020B0609040504020204" pitchFamily="49" charset="0"/>
            </a:endParaRPr>
          </a:p>
          <a:p>
            <a:endParaRPr lang="en-US" dirty="0">
              <a:solidFill>
                <a:srgbClr val="1F2328"/>
              </a:solidFill>
              <a:latin typeface="Lucida Console" panose="020B0609040504020204" pitchFamily="49" charset="0"/>
            </a:endParaRPr>
          </a:p>
          <a:p>
            <a:endParaRPr lang="en-US" dirty="0">
              <a:solidFill>
                <a:srgbClr val="1F2328"/>
              </a:solidFill>
              <a:latin typeface="Lucida Console" panose="020B0609040504020204" pitchFamily="49" charset="0"/>
            </a:endParaRPr>
          </a:p>
          <a:p>
            <a:endParaRPr lang="en-US" dirty="0">
              <a:solidFill>
                <a:srgbClr val="1F2328"/>
              </a:solidFill>
              <a:latin typeface="Lucida Console" panose="020B0609040504020204" pitchFamily="49" charset="0"/>
            </a:endParaRPr>
          </a:p>
          <a:p>
            <a:r>
              <a:rPr lang="en-US" sz="3200" dirty="0">
                <a:solidFill>
                  <a:srgbClr val="1F2328"/>
                </a:solidFill>
                <a:latin typeface="Lucida Console" panose="020B0609040504020204" pitchFamily="49" charset="0"/>
              </a:rPr>
              <a:t>Target:</a:t>
            </a:r>
            <a:endParaRPr lang="en-US" sz="3200" dirty="0">
              <a:solidFill>
                <a:srgbClr val="1F2328"/>
              </a:solidFill>
              <a:latin typeface="Lucida Console" panose="020B0609040504020204" pitchFamily="49" charset="0"/>
            </a:endParaRPr>
          </a:p>
          <a:p>
            <a:r>
              <a:rPr lang="en-US" sz="2400" b="0" i="0" u="none" strike="noStrike" dirty="0">
                <a:solidFill>
                  <a:srgbClr val="1F2328"/>
                </a:solidFill>
                <a:effectLst/>
                <a:latin typeface="Arial" panose="020B0604020202020204" pitchFamily="34" charset="0"/>
              </a:rPr>
              <a:t>Build classification models to see whether or not a patient has heart disease. </a:t>
            </a:r>
            <a:r>
              <a:rPr lang="en-US" sz="2400" dirty="0"/>
              <a:t> </a:t>
            </a:r>
            <a:endParaRPr lang="en-US" sz="2400"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magnifying glass over a heart&#10;&#10;Description automatically generated"/>
          <p:cNvPicPr>
            <a:picLocks noGrp="1" noChangeAspect="1"/>
          </p:cNvPicPr>
          <p:nvPr>
            <p:ph idx="1"/>
          </p:nvPr>
        </p:nvPicPr>
        <p:blipFill rotWithShape="1">
          <a:blip r:embed="rId1"/>
          <a:srcRect/>
          <a:stretch>
            <a:fillRect/>
          </a:stretch>
        </p:blipFill>
        <p:spPr>
          <a:xfrm>
            <a:off x="20" y="10"/>
            <a:ext cx="12191980" cy="6857990"/>
          </a:xfrm>
          <a:prstGeom prst="rect">
            <a:avLst/>
          </a:prstGeom>
        </p:spPr>
      </p:pic>
      <p:sp>
        <p:nvSpPr>
          <p:cNvPr id="2" name="Title 1"/>
          <p:cNvSpPr>
            <a:spLocks noGrp="1"/>
          </p:cNvSpPr>
          <p:nvPr>
            <p:ph type="title"/>
          </p:nvPr>
        </p:nvSpPr>
        <p:spPr>
          <a:xfrm>
            <a:off x="640080" y="640080"/>
            <a:ext cx="2752354" cy="2709275"/>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2800">
                <a:solidFill>
                  <a:srgbClr val="262626"/>
                </a:solidFill>
              </a:rPr>
              <a:t>Features</a:t>
            </a:r>
            <a:endParaRPr lang="en-US" sz="2800">
              <a:solidFill>
                <a:srgbClr val="262626"/>
              </a:solidFill>
            </a:endParaRPr>
          </a:p>
        </p:txBody>
      </p:sp>
      <p:sp>
        <p:nvSpPr>
          <p:cNvPr id="6" name="TextBox 5"/>
          <p:cNvSpPr txBox="1"/>
          <p:nvPr/>
        </p:nvSpPr>
        <p:spPr>
          <a:xfrm>
            <a:off x="8362121" y="960649"/>
            <a:ext cx="3719886" cy="4524315"/>
          </a:xfrm>
          <a:prstGeom prst="rect">
            <a:avLst/>
          </a:prstGeom>
          <a:noFill/>
        </p:spPr>
        <p:txBody>
          <a:bodyPr wrap="square" rtlCol="0">
            <a:spAutoFit/>
          </a:bodyPr>
          <a:lstStyle/>
          <a:p>
            <a:pPr marL="285750" indent="-285750" algn="l">
              <a:buFont typeface="Arial" panose="020B0604020202020204" pitchFamily="34" charset="0"/>
              <a:buChar char="•"/>
            </a:pPr>
            <a:r>
              <a:rPr lang="en-US" sz="2400" b="0" i="0" dirty="0">
                <a:solidFill>
                  <a:srgbClr val="FF0000"/>
                </a:solidFill>
                <a:effectLst/>
                <a:latin typeface="-apple-system"/>
              </a:rPr>
              <a:t>Age</a:t>
            </a:r>
            <a:endParaRPr lang="en-US" sz="2400" b="0" i="0" dirty="0">
              <a:solidFill>
                <a:srgbClr val="FF0000"/>
              </a:solidFill>
              <a:effectLst/>
              <a:latin typeface="-apple-system"/>
            </a:endParaRPr>
          </a:p>
          <a:p>
            <a:pPr marL="285750" indent="-285750" algn="l">
              <a:buFont typeface="Arial" panose="020B0604020202020204" pitchFamily="34" charset="0"/>
              <a:buChar char="•"/>
            </a:pPr>
            <a:r>
              <a:rPr lang="en-US" sz="2400" b="0" i="0" dirty="0">
                <a:solidFill>
                  <a:srgbClr val="FF0000"/>
                </a:solidFill>
                <a:effectLst/>
                <a:latin typeface="-apple-system"/>
              </a:rPr>
              <a:t>Sex</a:t>
            </a:r>
            <a:endParaRPr lang="en-US" sz="2400" b="0" i="0" dirty="0">
              <a:solidFill>
                <a:srgbClr val="FF0000"/>
              </a:solidFill>
              <a:effectLst/>
              <a:latin typeface="-apple-system"/>
            </a:endParaRPr>
          </a:p>
          <a:p>
            <a:pPr marL="285750" indent="-285750" algn="l">
              <a:buFont typeface="Arial" panose="020B0604020202020204" pitchFamily="34" charset="0"/>
              <a:buChar char="•"/>
            </a:pPr>
            <a:r>
              <a:rPr lang="en-US" sz="2400" b="0" i="0" dirty="0">
                <a:solidFill>
                  <a:srgbClr val="FF0000"/>
                </a:solidFill>
                <a:effectLst/>
                <a:latin typeface="-apple-system"/>
              </a:rPr>
              <a:t>Resting Blood Pressure</a:t>
            </a:r>
            <a:endParaRPr lang="en-US" sz="2400" dirty="0">
              <a:solidFill>
                <a:srgbClr val="FF0000"/>
              </a:solidFill>
              <a:latin typeface="-apple-system"/>
            </a:endParaRPr>
          </a:p>
          <a:p>
            <a:pPr marL="285750" indent="-285750" algn="l">
              <a:buFont typeface="Arial" panose="020B0604020202020204" pitchFamily="34" charset="0"/>
              <a:buChar char="•"/>
            </a:pPr>
            <a:r>
              <a:rPr lang="en-US" sz="2400" b="0" i="0" dirty="0">
                <a:solidFill>
                  <a:srgbClr val="FF0000"/>
                </a:solidFill>
                <a:effectLst/>
                <a:latin typeface="-apple-system"/>
              </a:rPr>
              <a:t>Fasting Blood sugar</a:t>
            </a:r>
            <a:endParaRPr lang="en-US" sz="2400" b="0" i="0" dirty="0">
              <a:solidFill>
                <a:srgbClr val="FF0000"/>
              </a:solidFill>
              <a:effectLst/>
              <a:latin typeface="-apple-system"/>
            </a:endParaRPr>
          </a:p>
          <a:p>
            <a:pPr marL="285750" indent="-285750" algn="l">
              <a:buFont typeface="Arial" panose="020B0604020202020204" pitchFamily="34" charset="0"/>
              <a:buChar char="•"/>
            </a:pPr>
            <a:r>
              <a:rPr lang="en-US" sz="2400" b="0" i="0" dirty="0">
                <a:solidFill>
                  <a:schemeClr val="bg1"/>
                </a:solidFill>
                <a:effectLst/>
                <a:latin typeface="-apple-system"/>
              </a:rPr>
              <a:t>Resting ECG</a:t>
            </a:r>
            <a:endParaRPr lang="en-US" sz="2400" b="0" i="0" dirty="0">
              <a:solidFill>
                <a:schemeClr val="bg1"/>
              </a:solidFill>
              <a:effectLst/>
              <a:latin typeface="-apple-system"/>
            </a:endParaRPr>
          </a:p>
          <a:p>
            <a:pPr marL="285750" indent="-285750">
              <a:buFont typeface="Arial" panose="020B0604020202020204" pitchFamily="34" charset="0"/>
              <a:buChar char="•"/>
            </a:pPr>
            <a:r>
              <a:rPr lang="en-US" sz="2400" b="0" i="0" dirty="0">
                <a:solidFill>
                  <a:schemeClr val="bg1"/>
                </a:solidFill>
                <a:effectLst/>
                <a:latin typeface="-apple-system"/>
              </a:rPr>
              <a:t>Cholesterol</a:t>
            </a:r>
            <a:endParaRPr lang="en-US" sz="2400" b="0" i="0" dirty="0">
              <a:solidFill>
                <a:schemeClr val="bg1"/>
              </a:solidFill>
              <a:effectLst/>
              <a:latin typeface="-apple-system"/>
            </a:endParaRPr>
          </a:p>
          <a:p>
            <a:pPr marL="285750" indent="-285750">
              <a:buFont typeface="Arial" panose="020B0604020202020204" pitchFamily="34" charset="0"/>
              <a:buChar char="•"/>
            </a:pPr>
            <a:r>
              <a:rPr lang="en-US" sz="2400" b="0" i="0" dirty="0">
                <a:solidFill>
                  <a:schemeClr val="bg1"/>
                </a:solidFill>
                <a:effectLst/>
                <a:latin typeface="-apple-system"/>
              </a:rPr>
              <a:t>Chest Pain Type</a:t>
            </a:r>
            <a:endParaRPr lang="en-US" sz="2400" b="0" i="0" dirty="0">
              <a:solidFill>
                <a:schemeClr val="bg1"/>
              </a:solidFill>
              <a:effectLst/>
              <a:latin typeface="-apple-system"/>
            </a:endParaRPr>
          </a:p>
          <a:p>
            <a:pPr marL="285750" indent="-285750" algn="l">
              <a:buFont typeface="Arial" panose="020B0604020202020204" pitchFamily="34" charset="0"/>
              <a:buChar char="•"/>
            </a:pPr>
            <a:r>
              <a:rPr lang="en-US" sz="2400" b="0" i="0" dirty="0">
                <a:solidFill>
                  <a:schemeClr val="bg1"/>
                </a:solidFill>
                <a:effectLst/>
                <a:latin typeface="-apple-system"/>
              </a:rPr>
              <a:t>Max Heart Rate </a:t>
            </a:r>
            <a:endParaRPr lang="en-US" sz="2400" b="0" i="0" dirty="0">
              <a:solidFill>
                <a:schemeClr val="bg1"/>
              </a:solidFill>
              <a:effectLst/>
              <a:latin typeface="-apple-system"/>
            </a:endParaRPr>
          </a:p>
          <a:p>
            <a:pPr marL="285750" indent="-285750" algn="l">
              <a:buFont typeface="Arial" panose="020B0604020202020204" pitchFamily="34" charset="0"/>
              <a:buChar char="•"/>
            </a:pPr>
            <a:r>
              <a:rPr lang="en-US" sz="2400" b="0" i="0" dirty="0">
                <a:solidFill>
                  <a:schemeClr val="bg1"/>
                </a:solidFill>
                <a:effectLst/>
                <a:latin typeface="-apple-system"/>
              </a:rPr>
              <a:t>Exercise Angina</a:t>
            </a:r>
            <a:endParaRPr lang="en-US" sz="2400" b="0" i="0" dirty="0">
              <a:solidFill>
                <a:schemeClr val="bg1"/>
              </a:solidFill>
              <a:effectLst/>
              <a:latin typeface="-apple-system"/>
            </a:endParaRPr>
          </a:p>
          <a:p>
            <a:pPr marL="285750" indent="-285750" algn="l">
              <a:buFont typeface="Arial" panose="020B0604020202020204" pitchFamily="34" charset="0"/>
              <a:buChar char="•"/>
            </a:pPr>
            <a:r>
              <a:rPr lang="en-US" sz="2400" b="0" i="0" dirty="0" err="1">
                <a:solidFill>
                  <a:schemeClr val="bg1"/>
                </a:solidFill>
                <a:effectLst/>
                <a:latin typeface="-apple-system"/>
              </a:rPr>
              <a:t>Oldpeak</a:t>
            </a:r>
            <a:endParaRPr lang="en-US" sz="2400" dirty="0">
              <a:solidFill>
                <a:schemeClr val="bg1"/>
              </a:solidFill>
              <a:latin typeface="-apple-system"/>
            </a:endParaRPr>
          </a:p>
          <a:p>
            <a:pPr marL="285750" indent="-285750" algn="l">
              <a:buFont typeface="Arial" panose="020B0604020202020204" pitchFamily="34" charset="0"/>
              <a:buChar char="•"/>
            </a:pPr>
            <a:r>
              <a:rPr lang="en-US" sz="2400" b="0" i="0" dirty="0" err="1">
                <a:solidFill>
                  <a:schemeClr val="bg1"/>
                </a:solidFill>
                <a:effectLst/>
                <a:latin typeface="-apple-system"/>
              </a:rPr>
              <a:t>ST_Slope</a:t>
            </a:r>
            <a:endParaRPr lang="en-US" sz="2400" dirty="0">
              <a:solidFill>
                <a:schemeClr val="bg1"/>
              </a:solidFill>
              <a:latin typeface="-apple-system"/>
            </a:endParaRPr>
          </a:p>
          <a:p>
            <a:pPr marL="285750" indent="-285750" algn="l">
              <a:buFont typeface="Arial" panose="020B0604020202020204" pitchFamily="34" charset="0"/>
              <a:buChar char="•"/>
            </a:pPr>
            <a:r>
              <a:rPr lang="en-US" sz="2400" b="0" i="0" dirty="0" err="1">
                <a:solidFill>
                  <a:srgbClr val="FF0000"/>
                </a:solidFill>
                <a:effectLst/>
                <a:latin typeface="-apple-system"/>
              </a:rPr>
              <a:t>HeartDisease</a:t>
            </a:r>
            <a:endParaRPr lang="en-US" sz="24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eartshaped platelets suspended in the air"/>
          <p:cNvPicPr>
            <a:picLocks noChangeAspect="1"/>
          </p:cNvPicPr>
          <p:nvPr/>
        </p:nvPicPr>
        <p:blipFill rotWithShape="1">
          <a:blip r:embed="rId1"/>
          <a:srcRect r="5200"/>
          <a:stretch>
            <a:fillRect/>
          </a:stretch>
        </p:blipFill>
        <p:spPr>
          <a:xfrm>
            <a:off x="3709019"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0" y="302323"/>
            <a:ext cx="5274365" cy="1412177"/>
          </a:xfrm>
        </p:spPr>
        <p:txBody>
          <a:bodyPr vert="horz" lIns="91440" tIns="45720" rIns="91440" bIns="45720" rtlCol="0" anchor="b">
            <a:normAutofit/>
          </a:bodyPr>
          <a:lstStyle/>
          <a:p>
            <a:pPr algn="ctr"/>
            <a:r>
              <a:rPr lang="en-US" sz="2400" dirty="0">
                <a:solidFill>
                  <a:schemeClr val="bg1"/>
                </a:solidFill>
              </a:rPr>
              <a:t>Steps to predict if someone has </a:t>
            </a:r>
            <a:br>
              <a:rPr lang="en-US" sz="2400" dirty="0">
                <a:solidFill>
                  <a:schemeClr val="bg1"/>
                </a:solidFill>
              </a:rPr>
            </a:br>
            <a:r>
              <a:rPr lang="en-US" sz="2400" dirty="0">
                <a:solidFill>
                  <a:schemeClr val="bg1"/>
                </a:solidFill>
              </a:rPr>
              <a:t>Heart Disease: </a:t>
            </a:r>
            <a:endParaRPr lang="en-US" sz="2400" dirty="0">
              <a:solidFill>
                <a:schemeClr val="bg1"/>
              </a:solidFill>
            </a:endParaRP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479053" y="2238610"/>
            <a:ext cx="4316258" cy="1200329"/>
          </a:xfrm>
          <a:prstGeom prst="rect">
            <a:avLst/>
          </a:prstGeom>
          <a:noFill/>
        </p:spPr>
        <p:txBody>
          <a:bodyPr wrap="square" rtlCol="0">
            <a:spAutoFit/>
          </a:bodyPr>
          <a:lstStyle/>
          <a:p>
            <a:pPr marL="342900" indent="-342900">
              <a:buFont typeface="+mj-lt"/>
              <a:buAutoNum type="arabicPeriod"/>
            </a:pPr>
            <a:r>
              <a:rPr lang="en-US" dirty="0">
                <a:solidFill>
                  <a:schemeClr val="bg1"/>
                </a:solidFill>
              </a:rPr>
              <a:t>EDA</a:t>
            </a:r>
            <a:endParaRPr lang="en-US" dirty="0">
              <a:solidFill>
                <a:schemeClr val="bg1"/>
              </a:solidFill>
            </a:endParaRPr>
          </a:p>
          <a:p>
            <a:pPr marL="342900" indent="-342900">
              <a:buFont typeface="+mj-lt"/>
              <a:buAutoNum type="arabicPeriod"/>
            </a:pPr>
            <a:r>
              <a:rPr lang="en-US" dirty="0">
                <a:solidFill>
                  <a:schemeClr val="bg1"/>
                </a:solidFill>
              </a:rPr>
              <a:t>Baseline </a:t>
            </a:r>
            <a:endParaRPr lang="en-US" dirty="0">
              <a:solidFill>
                <a:schemeClr val="bg1"/>
              </a:solidFill>
            </a:endParaRPr>
          </a:p>
          <a:p>
            <a:pPr marL="342900" indent="-342900">
              <a:buFont typeface="+mj-lt"/>
              <a:buAutoNum type="arabicPeriod"/>
            </a:pPr>
            <a:r>
              <a:rPr lang="en-US" dirty="0">
                <a:solidFill>
                  <a:schemeClr val="bg1"/>
                </a:solidFill>
              </a:rPr>
              <a:t>Model Comparing </a:t>
            </a:r>
            <a:endParaRPr lang="en-US" dirty="0">
              <a:solidFill>
                <a:schemeClr val="bg1"/>
              </a:solidFill>
            </a:endParaRPr>
          </a:p>
          <a:p>
            <a:pPr marL="342900" indent="-342900">
              <a:buFont typeface="+mj-lt"/>
              <a:buAutoNum type="arabicPeriod"/>
            </a:pPr>
            <a:r>
              <a:rPr lang="en-US" dirty="0">
                <a:solidFill>
                  <a:schemeClr val="bg1"/>
                </a:solidFill>
              </a:rPr>
              <a:t>Selecting the best performing  model </a:t>
            </a:r>
            <a:endParaRPr lang="en-US"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9400" y="1967265"/>
            <a:ext cx="4007126" cy="2547257"/>
          </a:xfrm>
          <a:prstGeom prst="ellipse">
            <a:avLst/>
          </a:prstGeom>
          <a:noFill/>
        </p:spPr>
        <p:txBody>
          <a:bodyPr vert="horz" lIns="91440" tIns="45720" rIns="91440" bIns="45720" rtlCol="0" anchor="ctr">
            <a:normAutofit/>
          </a:bodyPr>
          <a:lstStyle/>
          <a:p>
            <a:pPr algn="ctr"/>
            <a:r>
              <a:rPr lang="en-US" sz="2000" dirty="0">
                <a:solidFill>
                  <a:schemeClr val="bg1"/>
                </a:solidFill>
                <a:latin typeface="-apple-system"/>
              </a:rPr>
              <a:t>C</a:t>
            </a:r>
            <a:r>
              <a:rPr lang="en-US" sz="2000" b="0" i="0" dirty="0">
                <a:solidFill>
                  <a:schemeClr val="bg1"/>
                </a:solidFill>
                <a:effectLst/>
                <a:latin typeface="-apple-system"/>
              </a:rPr>
              <a:t>orrelation between the variables  the larger the number  the higher the correlation.</a:t>
            </a:r>
            <a:endParaRPr lang="en-US" sz="2000" kern="1200" dirty="0">
              <a:solidFill>
                <a:schemeClr val="bg1"/>
              </a:solidFill>
              <a:latin typeface="+mj-lt"/>
              <a:ea typeface="+mj-ea"/>
              <a:cs typeface="+mj-cs"/>
            </a:endParaRPr>
          </a:p>
        </p:txBody>
      </p:sp>
      <p:pic>
        <p:nvPicPr>
          <p:cNvPr id="1026" name="Picture 2" descr="explor data"/>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4933947" y="0"/>
            <a:ext cx="6423165" cy="679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3122" y="2074362"/>
            <a:ext cx="3631096"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Patients with Heart </a:t>
            </a:r>
            <a:r>
              <a:rPr lang="en-US" sz="2600" dirty="0">
                <a:solidFill>
                  <a:srgbClr val="FFFFFF"/>
                </a:solidFill>
              </a:rPr>
              <a:t>D</a:t>
            </a:r>
            <a:r>
              <a:rPr lang="en-US" sz="2600" kern="1200" dirty="0">
                <a:solidFill>
                  <a:srgbClr val="FFFFFF"/>
                </a:solidFill>
                <a:latin typeface="+mj-lt"/>
                <a:ea typeface="+mj-ea"/>
                <a:cs typeface="+mj-cs"/>
              </a:rPr>
              <a:t>isease (1) VS </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Patients without Heart Disease (0)</a:t>
            </a:r>
            <a:endParaRPr lang="en-US" sz="2600" kern="1200" dirty="0">
              <a:solidFill>
                <a:srgbClr val="FFFFFF"/>
              </a:solidFill>
              <a:latin typeface="+mj-lt"/>
              <a:ea typeface="+mj-ea"/>
              <a:cs typeface="+mj-cs"/>
            </a:endParaRPr>
          </a:p>
        </p:txBody>
      </p:sp>
      <p:pic>
        <p:nvPicPr>
          <p:cNvPr id="2050" name="Picture 2" descr="HD "/>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3848000" y="617256"/>
            <a:ext cx="7456103" cy="56479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600" kern="1200" dirty="0">
                <a:solidFill>
                  <a:srgbClr val="FFFFFF"/>
                </a:solidFill>
                <a:latin typeface="+mj-lt"/>
                <a:ea typeface="+mj-ea"/>
                <a:cs typeface="+mj-cs"/>
              </a:rPr>
              <a:t>Who has a greater </a:t>
            </a:r>
            <a:r>
              <a:rPr lang="en-US" sz="2600" dirty="0">
                <a:solidFill>
                  <a:srgbClr val="FFFFFF"/>
                </a:solidFill>
              </a:rPr>
              <a:t>risk of getting a </a:t>
            </a:r>
            <a:r>
              <a:rPr lang="en-US" sz="2600" kern="1200" dirty="0">
                <a:solidFill>
                  <a:srgbClr val="FFFFFF"/>
                </a:solidFill>
                <a:latin typeface="+mj-lt"/>
                <a:ea typeface="+mj-ea"/>
                <a:cs typeface="+mj-cs"/>
              </a:rPr>
              <a:t>Heart Disease </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Male VS Female</a:t>
            </a:r>
            <a:br>
              <a:rPr lang="en-US" sz="2600" kern="1200" dirty="0">
                <a:solidFill>
                  <a:srgbClr val="FFFFFF"/>
                </a:solidFill>
                <a:latin typeface="+mj-lt"/>
                <a:ea typeface="+mj-ea"/>
                <a:cs typeface="+mj-cs"/>
              </a:rPr>
            </a:br>
            <a:endParaRPr lang="en-US" sz="2600" kern="1200" dirty="0">
              <a:solidFill>
                <a:srgbClr val="FFFFFF"/>
              </a:solidFill>
              <a:latin typeface="+mj-lt"/>
              <a:ea typeface="+mj-ea"/>
              <a:cs typeface="+mj-cs"/>
            </a:endParaRPr>
          </a:p>
        </p:txBody>
      </p:sp>
      <p:pic>
        <p:nvPicPr>
          <p:cNvPr id="3074" name="Picture 2" descr="sex"/>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4032514" y="842542"/>
            <a:ext cx="7162688" cy="54257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image"/>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126633" y="886025"/>
            <a:ext cx="11971440" cy="40702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30016" y="5327374"/>
            <a:ext cx="11435466" cy="369332"/>
          </a:xfrm>
          <a:prstGeom prst="rect">
            <a:avLst/>
          </a:prstGeom>
          <a:noFill/>
        </p:spPr>
        <p:txBody>
          <a:bodyPr wrap="square" rtlCol="0">
            <a:spAutoFit/>
          </a:bodyPr>
          <a:lstStyle/>
          <a:p>
            <a:r>
              <a:rPr lang="en-US" dirty="0"/>
              <a:t>People </a:t>
            </a:r>
            <a:r>
              <a:rPr lang="en-US" b="0" i="0" dirty="0">
                <a:solidFill>
                  <a:srgbClr val="1F2328"/>
                </a:solidFill>
                <a:effectLst/>
                <a:latin typeface="-apple-system"/>
              </a:rPr>
              <a:t>at the age between the ages of  50-65 have the </a:t>
            </a:r>
            <a:r>
              <a:rPr lang="en-US" dirty="0">
                <a:solidFill>
                  <a:srgbClr val="1F2328"/>
                </a:solidFill>
                <a:latin typeface="-apple-system"/>
              </a:rPr>
              <a:t>heist </a:t>
            </a:r>
            <a:r>
              <a:rPr lang="en-US" b="0" i="0" dirty="0">
                <a:solidFill>
                  <a:srgbClr val="1F2328"/>
                </a:solidFill>
                <a:effectLst/>
                <a:latin typeface="-apple-system"/>
              </a:rPr>
              <a:t>risk of getting a Heart Disease.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image"/>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643467" y="1029886"/>
            <a:ext cx="10905066" cy="4798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38401" y="6003234"/>
            <a:ext cx="10654747" cy="369332"/>
          </a:xfrm>
          <a:prstGeom prst="rect">
            <a:avLst/>
          </a:prstGeom>
          <a:noFill/>
        </p:spPr>
        <p:txBody>
          <a:bodyPr wrap="square" rtlCol="0">
            <a:spAutoFit/>
          </a:bodyPr>
          <a:lstStyle/>
          <a:p>
            <a:r>
              <a:rPr lang="en-US" sz="1800" b="0" i="0" u="none" strike="noStrike" dirty="0">
                <a:solidFill>
                  <a:srgbClr val="1F2328"/>
                </a:solidFill>
                <a:effectLst/>
                <a:latin typeface="Arial" panose="020B0604020202020204" pitchFamily="34" charset="0"/>
              </a:rPr>
              <a:t>People with high levels of sugar have a higher risk of getting a Heart Disease.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2305</Words>
  <Application>WPS Presentation</Application>
  <PresentationFormat>Widescreen</PresentationFormat>
  <Paragraphs>119</Paragraphs>
  <Slides>18</Slides>
  <Notes>15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18</vt:i4>
      </vt:variant>
    </vt:vector>
  </HeadingPairs>
  <TitlesOfParts>
    <vt:vector size="34" baseType="lpstr">
      <vt:lpstr>Arial</vt:lpstr>
      <vt:lpstr>SimSun</vt:lpstr>
      <vt:lpstr>Wingdings</vt:lpstr>
      <vt:lpstr>Lucida Console</vt:lpstr>
      <vt:lpstr>苹方-简</vt:lpstr>
      <vt:lpstr>-apple-system</vt:lpstr>
      <vt:lpstr>Thonburi</vt:lpstr>
      <vt:lpstr>Calibri</vt:lpstr>
      <vt:lpstr>Google Sans</vt:lpstr>
      <vt:lpstr>Roboto</vt:lpstr>
      <vt:lpstr>Helvetica Neue</vt:lpstr>
      <vt:lpstr>Calibri Light</vt:lpstr>
      <vt:lpstr>Microsoft YaHei</vt:lpstr>
      <vt:lpstr>汉仪旗黑</vt:lpstr>
      <vt:lpstr>Arial Unicode MS</vt:lpstr>
      <vt:lpstr>Office Theme</vt:lpstr>
      <vt:lpstr>Heart Disease Classification Model</vt:lpstr>
      <vt:lpstr>PowerPoint 演示文稿</vt:lpstr>
      <vt:lpstr>Features</vt:lpstr>
      <vt:lpstr>Steps to predict if someone has  Heart Disease: </vt:lpstr>
      <vt:lpstr>Correlation between the variables  the larger the number  the higher the correlation.</vt:lpstr>
      <vt:lpstr>Patients with Heart Disease (1) VS  Patients without Heart Disease (0)</vt:lpstr>
      <vt:lpstr>Who has a greater risk of getting a Heart Disease  Male VS Female </vt:lpstr>
      <vt:lpstr>PowerPoint 演示文稿</vt:lpstr>
      <vt:lpstr>PowerPoint 演示文稿</vt:lpstr>
      <vt:lpstr>PowerPoint 演示文稿</vt:lpstr>
      <vt:lpstr>PowerPoint 演示文稿</vt:lpstr>
      <vt:lpstr>Best model Random Forest</vt:lpstr>
      <vt:lpstr>PowerPoint 演示文稿</vt:lpstr>
      <vt:lpstr>Conclusion </vt:lpstr>
      <vt:lpstr>Limitation No information about: - genetics   -patient’s lifestyle -patient’s habits    </vt:lpstr>
      <vt:lpstr>Recommendation  I would recommend to my client to pay more attention to: -Gender - Sugar level -Blood pressure  -Age of the patient  -If patient experienced Angina -.</vt:lpstr>
      <vt:lpstr>Next Steps  -Continue with developing model for better result.  - Use more data for better prediction.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Classification Model</dc:title>
  <dc:creator>prokopivanastasiia@gmail.com</dc:creator>
  <cp:lastModifiedBy>anastasiialeskiv</cp:lastModifiedBy>
  <cp:revision>3</cp:revision>
  <dcterms:created xsi:type="dcterms:W3CDTF">2023-08-26T01:02:20Z</dcterms:created>
  <dcterms:modified xsi:type="dcterms:W3CDTF">2023-08-26T01:02:20Z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1033-5.4.4.8063</vt:lpwstr>
  </property>
</Properties>
</file>