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2" r:id="rId5"/>
    <p:sldId id="263" r:id="rId6"/>
    <p:sldId id="273" r:id="rId7"/>
    <p:sldId id="264" r:id="rId8"/>
    <p:sldId id="265" r:id="rId9"/>
    <p:sldId id="266" r:id="rId10"/>
    <p:sldId id="267" r:id="rId11"/>
    <p:sldId id="268" r:id="rId12"/>
    <p:sldId id="269" r:id="rId13"/>
    <p:sldId id="271" r:id="rId14"/>
    <p:sldId id="272" r:id="rId15"/>
    <p:sldId id="274" r:id="rId16"/>
    <p:sldId id="259" r:id="rId17"/>
    <p:sldId id="260"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r-HR"/>
              <a:t>Kliknite da biste uredili stil naslova matrice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aslov i 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r-HR"/>
              <a:t>Kliknite da biste uredili stil naslova matrice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s 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r-HR"/>
              <a:t>Kliknite da biste uredili stil naslova matrice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a:t>Kliknite da biste uredili matrice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ica s nazi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r-HR"/>
              <a:t>Kliknite da biste uredili stil naslova matrice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ica s nazivom citata">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r-HR"/>
              <a:t>Kliknite da biste uredili stil naslova matrice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a:t>Kliknite da biste uredili matrice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ili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r-HR"/>
              <a:t>Kliknite da biste uredili stil naslova matrice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a:t>Kliknite da biste uredili matrice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ancho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r-HR"/>
              <a:t>Kliknite da biste uredili stil naslova matrice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r-HR"/>
              <a:t>Kliknite da biste uredili stil naslova matrice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r-HR"/>
              <a:t>Kliknite da biste uredili stil naslova matrice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r-HR"/>
              <a:t>Kliknite da biste uredili stil naslova matrice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r-HR"/>
              <a:t>Kliknite ikonu da biste dodali  sliku</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0168900203025051" TargetMode="External"/><Relationship Id="rId2" Type="http://schemas.openxmlformats.org/officeDocument/2006/relationships/hyperlink" Target="https://archive.ics.uci.edu/ml/datasets/MAGIC+Gamma+Telescope" TargetMode="External"/><Relationship Id="rId1" Type="http://schemas.openxmlformats.org/officeDocument/2006/relationships/slideLayout" Target="../slideLayouts/slideLayout2.xml"/><Relationship Id="rId5" Type="http://schemas.openxmlformats.org/officeDocument/2006/relationships/hyperlink" Target="https://www.ritchieng.com/machine-learning-efficiently-search-tuning-param/" TargetMode="External"/><Relationship Id="rId4" Type="http://schemas.openxmlformats.org/officeDocument/2006/relationships/hyperlink" Target="https://stackabuse.com/k-nearest-neighbors-algorithm-in-python-and-scikit-lear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science/article/pii/S0168900203025051" TargetMode="External"/><Relationship Id="rId2" Type="http://schemas.openxmlformats.org/officeDocument/2006/relationships/hyperlink" Target="https://stackoverflow.com/questions/51459406/apply-standardscaler-in-pipeline-in-scikit-learn-sklearn" TargetMode="External"/><Relationship Id="rId1" Type="http://schemas.openxmlformats.org/officeDocument/2006/relationships/slideLayout" Target="../slideLayouts/slideLayout2.xml"/><Relationship Id="rId6" Type="http://schemas.openxmlformats.org/officeDocument/2006/relationships/hyperlink" Target="https://scikit-learn.org/stable/modules/naive_bayes.html#gaussian-naive-bayes" TargetMode="External"/><Relationship Id="rId5" Type="http://schemas.openxmlformats.org/officeDocument/2006/relationships/hyperlink" Target="https://www.researchgate.net/publication/303539515_Experimental_study_of_leaf_confidences_for_random_forest" TargetMode="External"/><Relationship Id="rId4" Type="http://schemas.openxmlformats.org/officeDocument/2006/relationships/hyperlink" Target="http://uivty.cs.cas.cz/~savicky/papers/softening.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6E1EC4F-152A-49BD-AC26-D731237A1B7C}"/>
              </a:ext>
            </a:extLst>
          </p:cNvPr>
          <p:cNvSpPr>
            <a:spLocks noGrp="1"/>
          </p:cNvSpPr>
          <p:nvPr>
            <p:ph type="ctrTitle"/>
          </p:nvPr>
        </p:nvSpPr>
        <p:spPr/>
        <p:txBody>
          <a:bodyPr>
            <a:normAutofit fontScale="90000"/>
          </a:bodyPr>
          <a:lstStyle/>
          <a:p>
            <a:r>
              <a:rPr lang="hr-HR" dirty="0"/>
              <a:t>Klasifikacija </a:t>
            </a:r>
            <a:r>
              <a:rPr lang="hr-HR" dirty="0" err="1"/>
              <a:t>gamma</a:t>
            </a:r>
            <a:r>
              <a:rPr lang="hr-HR" dirty="0"/>
              <a:t> čestica generiranih </a:t>
            </a:r>
            <a:r>
              <a:rPr lang="hr-HR" dirty="0" err="1"/>
              <a:t>Corsika</a:t>
            </a:r>
            <a:r>
              <a:rPr lang="hr-HR" dirty="0"/>
              <a:t> programom</a:t>
            </a:r>
          </a:p>
        </p:txBody>
      </p:sp>
      <p:sp>
        <p:nvSpPr>
          <p:cNvPr id="3" name="Podnaslov 2">
            <a:extLst>
              <a:ext uri="{FF2B5EF4-FFF2-40B4-BE49-F238E27FC236}">
                <a16:creationId xmlns:a16="http://schemas.microsoft.com/office/drawing/2014/main" id="{94755CB2-CB25-4C67-AC65-0D7DE3AA4720}"/>
              </a:ext>
            </a:extLst>
          </p:cNvPr>
          <p:cNvSpPr>
            <a:spLocks noGrp="1"/>
          </p:cNvSpPr>
          <p:nvPr>
            <p:ph type="subTitle" idx="1"/>
          </p:nvPr>
        </p:nvSpPr>
        <p:spPr/>
        <p:txBody>
          <a:bodyPr/>
          <a:lstStyle/>
          <a:p>
            <a:endParaRPr lang="hr-HR" dirty="0"/>
          </a:p>
          <a:p>
            <a:r>
              <a:rPr lang="hr-HR" dirty="0"/>
              <a:t>Ema Dogančić, Anastasija Jezernik, Ana Peterfaj, Maja Tonček</a:t>
            </a:r>
          </a:p>
        </p:txBody>
      </p:sp>
    </p:spTree>
    <p:extLst>
      <p:ext uri="{BB962C8B-B14F-4D97-AF65-F5344CB8AC3E}">
        <p14:creationId xmlns:p14="http://schemas.microsoft.com/office/powerpoint/2010/main" val="428482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2592924" y="624110"/>
            <a:ext cx="8911687" cy="734427"/>
          </a:xfrm>
        </p:spPr>
        <p:txBody>
          <a:bodyPr/>
          <a:lstStyle/>
          <a:p>
            <a:r>
              <a:rPr lang="hr-HR" dirty="0"/>
              <a:t>Metoda najbližih susjeda</a:t>
            </a:r>
          </a:p>
        </p:txBody>
      </p:sp>
      <p:pic>
        <p:nvPicPr>
          <p:cNvPr id="7" name="Rezervirano mjesto sadržaja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81" y="2229395"/>
            <a:ext cx="5407942" cy="4302034"/>
          </a:xfrm>
        </p:spPr>
      </p:pic>
      <p:pic>
        <p:nvPicPr>
          <p:cNvPr id="8" name="Rezervirano mjesto sadržaja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2423" y="2229394"/>
            <a:ext cx="5737031" cy="4302034"/>
          </a:xfrm>
        </p:spPr>
      </p:pic>
      <p:sp>
        <p:nvSpPr>
          <p:cNvPr id="5" name="Naslov 1"/>
          <p:cNvSpPr txBox="1">
            <a:spLocks/>
          </p:cNvSpPr>
          <p:nvPr/>
        </p:nvSpPr>
        <p:spPr>
          <a:xfrm>
            <a:off x="1404730" y="1507779"/>
            <a:ext cx="10442713" cy="572372"/>
          </a:xfrm>
          <a:prstGeom prst="rect">
            <a:avLst/>
          </a:prstGeom>
        </p:spPr>
        <p:txBody>
          <a:bodyPr vert="horz" lIns="91440" tIns="45720" rIns="91440" bIns="45720" numCol="2"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r-HR" sz="2600" dirty="0">
                <a:solidFill>
                  <a:schemeClr val="tx1"/>
                </a:solidFill>
              </a:rPr>
              <a:t>Nenormalizirani podaci Normalizirani podaci</a:t>
            </a:r>
          </a:p>
        </p:txBody>
      </p:sp>
    </p:spTree>
    <p:extLst>
      <p:ext uri="{BB962C8B-B14F-4D97-AF65-F5344CB8AC3E}">
        <p14:creationId xmlns:p14="http://schemas.microsoft.com/office/powerpoint/2010/main" val="344599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2592924" y="624110"/>
            <a:ext cx="8911687" cy="747490"/>
          </a:xfrm>
        </p:spPr>
        <p:txBody>
          <a:bodyPr/>
          <a:lstStyle/>
          <a:p>
            <a:r>
              <a:rPr lang="hr-HR" dirty="0"/>
              <a:t>Metoda najbližih susjeda</a:t>
            </a:r>
          </a:p>
        </p:txBody>
      </p:sp>
      <p:sp>
        <p:nvSpPr>
          <p:cNvPr id="3" name="Rezervirano mjesto sadržaja 2"/>
          <p:cNvSpPr>
            <a:spLocks noGrp="1"/>
          </p:cNvSpPr>
          <p:nvPr>
            <p:ph sz="half" idx="1"/>
          </p:nvPr>
        </p:nvSpPr>
        <p:spPr>
          <a:xfrm>
            <a:off x="2592923" y="2507345"/>
            <a:ext cx="7922677" cy="4043957"/>
          </a:xfrm>
        </p:spPr>
        <p:txBody>
          <a:bodyPr/>
          <a:lstStyle/>
          <a:p>
            <a:r>
              <a:rPr lang="hr-HR" dirty="0"/>
              <a:t>Nakon ručnog odabira modela, radimo </a:t>
            </a:r>
            <a:r>
              <a:rPr lang="hr-HR" dirty="0" err="1"/>
              <a:t>grid</a:t>
            </a:r>
            <a:r>
              <a:rPr lang="hr-HR" dirty="0"/>
              <a:t> </a:t>
            </a:r>
            <a:r>
              <a:rPr lang="hr-HR" dirty="0" err="1"/>
              <a:t>search</a:t>
            </a:r>
            <a:r>
              <a:rPr lang="hr-HR" dirty="0"/>
              <a:t> za odabir broja susjeda, ali i neke ostale parametre</a:t>
            </a:r>
          </a:p>
          <a:p>
            <a:r>
              <a:rPr lang="hr-HR" dirty="0"/>
              <a:t>Radimo i na nenormaliziranim i normaliziranim podacima, radi usporedbe</a:t>
            </a:r>
          </a:p>
          <a:p>
            <a:endParaRPr lang="hr-HR" dirty="0"/>
          </a:p>
          <a:p>
            <a:r>
              <a:rPr lang="hr-HR" dirty="0"/>
              <a:t>Najbolja vrijednost koju dobivamo je na normaliziranim podacima i iznosi AUC = 0.912 za sljedeći model:</a:t>
            </a:r>
          </a:p>
          <a:p>
            <a:endParaRPr lang="hr-HR" dirty="0"/>
          </a:p>
          <a:p>
            <a:r>
              <a:rPr lang="hr-HR" dirty="0" err="1"/>
              <a:t>KNeighborsClassifier</a:t>
            </a:r>
            <a:r>
              <a:rPr lang="hr-HR" dirty="0"/>
              <a:t> (</a:t>
            </a:r>
            <a:r>
              <a:rPr lang="hr-HR" dirty="0" err="1"/>
              <a:t>algorithm</a:t>
            </a:r>
            <a:r>
              <a:rPr lang="hr-HR" dirty="0"/>
              <a:t>='auto',  </a:t>
            </a:r>
            <a:r>
              <a:rPr lang="hr-HR" dirty="0" err="1"/>
              <a:t>leaf_size</a:t>
            </a:r>
            <a:r>
              <a:rPr lang="hr-HR" dirty="0"/>
              <a:t>=30, </a:t>
            </a:r>
            <a:r>
              <a:rPr lang="hr-HR" dirty="0" err="1"/>
              <a:t>metric</a:t>
            </a:r>
            <a:r>
              <a:rPr lang="hr-HR" dirty="0"/>
              <a:t>='</a:t>
            </a:r>
            <a:r>
              <a:rPr lang="hr-HR" dirty="0" err="1"/>
              <a:t>minkowski</a:t>
            </a:r>
            <a:r>
              <a:rPr lang="hr-HR" dirty="0"/>
              <a:t>',  </a:t>
            </a:r>
            <a:r>
              <a:rPr lang="hr-HR" dirty="0" err="1"/>
              <a:t>metric_params</a:t>
            </a:r>
            <a:r>
              <a:rPr lang="hr-HR" dirty="0"/>
              <a:t>=None,  </a:t>
            </a:r>
            <a:r>
              <a:rPr lang="hr-HR" dirty="0" err="1"/>
              <a:t>n_jobs</a:t>
            </a:r>
            <a:r>
              <a:rPr lang="hr-HR" dirty="0"/>
              <a:t>=None, </a:t>
            </a:r>
            <a:r>
              <a:rPr lang="hr-HR" dirty="0" err="1"/>
              <a:t>n_neighbors</a:t>
            </a:r>
            <a:r>
              <a:rPr lang="hr-HR" dirty="0"/>
              <a:t>=35,  p=1,  </a:t>
            </a:r>
            <a:r>
              <a:rPr lang="hr-HR" dirty="0" err="1"/>
              <a:t>weights</a:t>
            </a:r>
            <a:r>
              <a:rPr lang="hr-HR" dirty="0"/>
              <a:t>='distance') </a:t>
            </a:r>
          </a:p>
          <a:p>
            <a:endParaRPr lang="hr-HR" dirty="0"/>
          </a:p>
          <a:p>
            <a:endParaRPr lang="hr-HR" dirty="0"/>
          </a:p>
        </p:txBody>
      </p:sp>
      <p:sp>
        <p:nvSpPr>
          <p:cNvPr id="5" name="Naslov 1"/>
          <p:cNvSpPr txBox="1">
            <a:spLocks/>
          </p:cNvSpPr>
          <p:nvPr/>
        </p:nvSpPr>
        <p:spPr>
          <a:xfrm>
            <a:off x="2592924" y="1565727"/>
            <a:ext cx="7922676" cy="7474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r-HR" sz="2800" dirty="0">
                <a:solidFill>
                  <a:schemeClr val="tx1"/>
                </a:solidFill>
              </a:rPr>
              <a:t>Podešavanje parametara</a:t>
            </a:r>
          </a:p>
        </p:txBody>
      </p:sp>
    </p:spTree>
    <p:extLst>
      <p:ext uri="{BB962C8B-B14F-4D97-AF65-F5344CB8AC3E}">
        <p14:creationId xmlns:p14="http://schemas.microsoft.com/office/powerpoint/2010/main" val="28325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a:t>Metoda slučajnih šuma</a:t>
            </a:r>
          </a:p>
        </p:txBody>
      </p:sp>
      <p:sp>
        <p:nvSpPr>
          <p:cNvPr id="5" name="Rezervirano mjesto sadržaja 4"/>
          <p:cNvSpPr>
            <a:spLocks noGrp="1"/>
          </p:cNvSpPr>
          <p:nvPr>
            <p:ph idx="1"/>
          </p:nvPr>
        </p:nvSpPr>
        <p:spPr/>
        <p:txBody>
          <a:bodyPr/>
          <a:lstStyle/>
          <a:p>
            <a:r>
              <a:rPr lang="hr-HR" dirty="0"/>
              <a:t>Baziran na stablima odlučivanja, kao </a:t>
            </a:r>
            <a:r>
              <a:rPr lang="hr-HR" dirty="0" err="1"/>
              <a:t>XGBoost</a:t>
            </a:r>
            <a:endParaRPr lang="hr-HR" dirty="0"/>
          </a:p>
          <a:p>
            <a:endParaRPr lang="hr-HR" dirty="0"/>
          </a:p>
          <a:p>
            <a:r>
              <a:rPr lang="hr-HR" dirty="0"/>
              <a:t>Rezultat sličan kao </a:t>
            </a:r>
            <a:r>
              <a:rPr lang="hr-HR" dirty="0" err="1"/>
              <a:t>XGBoost</a:t>
            </a:r>
            <a:r>
              <a:rPr lang="hr-HR" dirty="0"/>
              <a:t>?</a:t>
            </a:r>
          </a:p>
          <a:p>
            <a:endParaRPr lang="hr-HR" dirty="0"/>
          </a:p>
          <a:p>
            <a:r>
              <a:rPr lang="hr-HR" dirty="0"/>
              <a:t>DA, zaokruženo na 3 decimale, dobivamo gotovo jednaku vrijednost AUC kao i za </a:t>
            </a:r>
            <a:r>
              <a:rPr lang="hr-HR" dirty="0" err="1"/>
              <a:t>XGBoost</a:t>
            </a:r>
            <a:r>
              <a:rPr lang="hr-HR" dirty="0"/>
              <a:t> s podešenim parametrima (0.936 </a:t>
            </a:r>
            <a:r>
              <a:rPr lang="hr-HR" dirty="0" err="1"/>
              <a:t>XGBoost</a:t>
            </a:r>
            <a:r>
              <a:rPr lang="hr-HR" dirty="0"/>
              <a:t>, 0.937 RF)</a:t>
            </a:r>
          </a:p>
          <a:p>
            <a:endParaRPr lang="hr-HR" dirty="0"/>
          </a:p>
          <a:p>
            <a:r>
              <a:rPr lang="hr-HR" dirty="0"/>
              <a:t>Za model sa 600 stabala i dubinu 32</a:t>
            </a:r>
          </a:p>
        </p:txBody>
      </p:sp>
    </p:spTree>
    <p:extLst>
      <p:ext uri="{BB962C8B-B14F-4D97-AF65-F5344CB8AC3E}">
        <p14:creationId xmlns:p14="http://schemas.microsoft.com/office/powerpoint/2010/main" val="383693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091785C-A972-4F88-A545-B3F5C71DACBD}"/>
              </a:ext>
            </a:extLst>
          </p:cNvPr>
          <p:cNvSpPr>
            <a:spLocks noGrp="1"/>
          </p:cNvSpPr>
          <p:nvPr>
            <p:ph type="title"/>
          </p:nvPr>
        </p:nvSpPr>
        <p:spPr/>
        <p:txBody>
          <a:bodyPr/>
          <a:lstStyle/>
          <a:p>
            <a:r>
              <a:rPr lang="hr-HR" dirty="0"/>
              <a:t>Metoda potpornih vektora (SVM)</a:t>
            </a:r>
          </a:p>
        </p:txBody>
      </p:sp>
      <p:sp>
        <p:nvSpPr>
          <p:cNvPr id="3" name="Rezervirano mjesto sadržaja 2">
            <a:extLst>
              <a:ext uri="{FF2B5EF4-FFF2-40B4-BE49-F238E27FC236}">
                <a16:creationId xmlns:a16="http://schemas.microsoft.com/office/drawing/2014/main" id="{6883F131-489C-473A-8E5C-75FBDB929D40}"/>
              </a:ext>
            </a:extLst>
          </p:cNvPr>
          <p:cNvSpPr>
            <a:spLocks noGrp="1"/>
          </p:cNvSpPr>
          <p:nvPr>
            <p:ph idx="1"/>
          </p:nvPr>
        </p:nvSpPr>
        <p:spPr/>
        <p:txBody>
          <a:bodyPr/>
          <a:lstStyle/>
          <a:p>
            <a:r>
              <a:rPr lang="hr-HR" dirty="0"/>
              <a:t>RBF </a:t>
            </a:r>
            <a:r>
              <a:rPr lang="hr-HR" dirty="0" err="1"/>
              <a:t>kernel</a:t>
            </a:r>
            <a:r>
              <a:rPr lang="hr-HR" dirty="0"/>
              <a:t> </a:t>
            </a:r>
          </a:p>
          <a:p>
            <a:r>
              <a:rPr lang="hr-HR" dirty="0"/>
              <a:t>Osnovni model (bez </a:t>
            </a:r>
            <a:r>
              <a:rPr lang="hr-HR" dirty="0" err="1"/>
              <a:t>grid</a:t>
            </a:r>
            <a:r>
              <a:rPr lang="hr-HR" dirty="0"/>
              <a:t> </a:t>
            </a:r>
            <a:r>
              <a:rPr lang="hr-HR" dirty="0" err="1"/>
              <a:t>search</a:t>
            </a:r>
            <a:r>
              <a:rPr lang="hr-HR" dirty="0"/>
              <a:t>-a) : AUC = 0.754</a:t>
            </a:r>
          </a:p>
          <a:p>
            <a:r>
              <a:rPr lang="hr-HR" dirty="0"/>
              <a:t>Model s </a:t>
            </a:r>
            <a:r>
              <a:rPr lang="hr-HR" dirty="0" err="1"/>
              <a:t>grid</a:t>
            </a:r>
            <a:r>
              <a:rPr lang="hr-HR" dirty="0"/>
              <a:t> </a:t>
            </a:r>
            <a:r>
              <a:rPr lang="hr-HR" dirty="0" err="1"/>
              <a:t>search</a:t>
            </a:r>
            <a:r>
              <a:rPr lang="hr-HR" dirty="0"/>
              <a:t>-om (cv = 3): AUC = 0.873 </a:t>
            </a:r>
          </a:p>
          <a:p>
            <a:pPr lvl="1"/>
            <a:r>
              <a:rPr lang="hr-HR" dirty="0"/>
              <a:t>C = 1.0, </a:t>
            </a:r>
            <a:r>
              <a:rPr lang="hr-HR" dirty="0" err="1"/>
              <a:t>gamma</a:t>
            </a:r>
            <a:r>
              <a:rPr lang="hr-HR" dirty="0"/>
              <a:t> = 0.001</a:t>
            </a:r>
          </a:p>
          <a:p>
            <a:r>
              <a:rPr lang="hr-HR" dirty="0"/>
              <a:t>Model s normaliziranim podacima i </a:t>
            </a:r>
            <a:r>
              <a:rPr lang="hr-HR" dirty="0" err="1"/>
              <a:t>grid</a:t>
            </a:r>
            <a:r>
              <a:rPr lang="hr-HR" dirty="0"/>
              <a:t> </a:t>
            </a:r>
            <a:r>
              <a:rPr lang="hr-HR" dirty="0" err="1"/>
              <a:t>search</a:t>
            </a:r>
            <a:r>
              <a:rPr lang="hr-HR" dirty="0"/>
              <a:t>-om (cv = 3): AUC = 0.923</a:t>
            </a:r>
          </a:p>
          <a:p>
            <a:pPr lvl="1"/>
            <a:r>
              <a:rPr lang="hr-HR" dirty="0"/>
              <a:t>model4 = </a:t>
            </a:r>
            <a:r>
              <a:rPr lang="hr-HR" dirty="0" err="1"/>
              <a:t>Pipeline</a:t>
            </a:r>
            <a:r>
              <a:rPr lang="hr-HR" dirty="0"/>
              <a:t>([('SVM', </a:t>
            </a:r>
            <a:r>
              <a:rPr lang="hr-HR" dirty="0" err="1"/>
              <a:t>svm.SVC</a:t>
            </a:r>
            <a:r>
              <a:rPr lang="hr-HR" dirty="0"/>
              <a:t>(</a:t>
            </a:r>
            <a:r>
              <a:rPr lang="hr-HR" dirty="0" err="1"/>
              <a:t>kernel</a:t>
            </a:r>
            <a:r>
              <a:rPr lang="hr-HR" dirty="0"/>
              <a:t>=‘</a:t>
            </a:r>
            <a:r>
              <a:rPr lang="hr-HR" dirty="0" err="1"/>
              <a:t>rbf</a:t>
            </a:r>
            <a:r>
              <a:rPr lang="hr-HR" dirty="0"/>
              <a:t>’, </a:t>
            </a:r>
            <a:r>
              <a:rPr lang="hr-HR" dirty="0" err="1"/>
              <a:t>probability</a:t>
            </a:r>
            <a:r>
              <a:rPr lang="hr-HR" dirty="0"/>
              <a:t>=</a:t>
            </a:r>
            <a:r>
              <a:rPr lang="hr-HR" dirty="0" err="1"/>
              <a:t>True</a:t>
            </a:r>
            <a:r>
              <a:rPr lang="hr-HR" dirty="0"/>
              <a:t>, </a:t>
            </a:r>
            <a:r>
              <a:rPr lang="hr-HR" dirty="0" err="1"/>
              <a:t>gamma</a:t>
            </a:r>
            <a:r>
              <a:rPr lang="hr-HR" dirty="0"/>
              <a:t> = 0.1, C = 100))])</a:t>
            </a:r>
          </a:p>
          <a:p>
            <a:pPr lvl="1"/>
            <a:endParaRPr lang="hr-HR" dirty="0"/>
          </a:p>
        </p:txBody>
      </p:sp>
    </p:spTree>
    <p:extLst>
      <p:ext uri="{BB962C8B-B14F-4D97-AF65-F5344CB8AC3E}">
        <p14:creationId xmlns:p14="http://schemas.microsoft.com/office/powerpoint/2010/main" val="338540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7" name="Rezervirano mjesto sadržaja 3">
            <a:extLst>
              <a:ext uri="{FF2B5EF4-FFF2-40B4-BE49-F238E27FC236}">
                <a16:creationId xmlns:a16="http://schemas.microsoft.com/office/drawing/2014/main" id="{9F014594-DF60-444B-BD62-6260DC535A1A}"/>
              </a:ext>
            </a:extLst>
          </p:cNvPr>
          <p:cNvPicPr>
            <a:picLocks noChangeAspect="1"/>
          </p:cNvPicPr>
          <p:nvPr/>
        </p:nvPicPr>
        <p:blipFill rotWithShape="1">
          <a:blip r:embed="rId2"/>
          <a:srcRect l="16559" t="39522" r="53862" b="22234"/>
          <a:stretch/>
        </p:blipFill>
        <p:spPr>
          <a:xfrm>
            <a:off x="3052389" y="1646336"/>
            <a:ext cx="6694782" cy="4868933"/>
          </a:xfrm>
          <a:prstGeom prst="rect">
            <a:avLst/>
          </a:prstGeom>
          <a:effectLst>
            <a:outerShdw blurRad="50800" dist="50800" dir="5400000" algn="ctr" rotWithShape="0">
              <a:srgbClr val="000000">
                <a:alpha val="59000"/>
              </a:srgbClr>
            </a:outerShdw>
          </a:effectLst>
        </p:spPr>
      </p:pic>
      <p:sp>
        <p:nvSpPr>
          <p:cNvPr id="39" name="Naslov 1">
            <a:extLst>
              <a:ext uri="{FF2B5EF4-FFF2-40B4-BE49-F238E27FC236}">
                <a16:creationId xmlns:a16="http://schemas.microsoft.com/office/drawing/2014/main" id="{8D69D739-45DA-4962-8FE0-614D13A2BA96}"/>
              </a:ext>
            </a:extLst>
          </p:cNvPr>
          <p:cNvSpPr>
            <a:spLocks noGrp="1"/>
          </p:cNvSpPr>
          <p:nvPr>
            <p:ph type="title"/>
          </p:nvPr>
        </p:nvSpPr>
        <p:spPr>
          <a:xfrm>
            <a:off x="2592925" y="624110"/>
            <a:ext cx="8911687" cy="1280890"/>
          </a:xfrm>
        </p:spPr>
        <p:txBody>
          <a:bodyPr/>
          <a:lstStyle/>
          <a:p>
            <a:r>
              <a:rPr lang="hr-HR" dirty="0"/>
              <a:t>Metoda potpornih vektora (SVM)</a:t>
            </a:r>
          </a:p>
        </p:txBody>
      </p:sp>
    </p:spTree>
    <p:extLst>
      <p:ext uri="{BB962C8B-B14F-4D97-AF65-F5344CB8AC3E}">
        <p14:creationId xmlns:p14="http://schemas.microsoft.com/office/powerpoint/2010/main" val="166854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0A2611E-CBD5-49B4-B265-0108881AF8BC}"/>
              </a:ext>
            </a:extLst>
          </p:cNvPr>
          <p:cNvSpPr>
            <a:spLocks noGrp="1"/>
          </p:cNvSpPr>
          <p:nvPr>
            <p:ph type="title"/>
          </p:nvPr>
        </p:nvSpPr>
        <p:spPr/>
        <p:txBody>
          <a:bodyPr/>
          <a:lstStyle/>
          <a:p>
            <a:r>
              <a:rPr lang="hr-HR" dirty="0"/>
              <a:t>Naivni Bayes</a:t>
            </a:r>
          </a:p>
        </p:txBody>
      </p:sp>
      <p:sp>
        <p:nvSpPr>
          <p:cNvPr id="3" name="Rezervirano mjesto sadržaja 2">
            <a:extLst>
              <a:ext uri="{FF2B5EF4-FFF2-40B4-BE49-F238E27FC236}">
                <a16:creationId xmlns:a16="http://schemas.microsoft.com/office/drawing/2014/main" id="{B14F2B69-3144-4501-924E-27805D514B4D}"/>
              </a:ext>
            </a:extLst>
          </p:cNvPr>
          <p:cNvSpPr>
            <a:spLocks noGrp="1"/>
          </p:cNvSpPr>
          <p:nvPr>
            <p:ph idx="1"/>
          </p:nvPr>
        </p:nvSpPr>
        <p:spPr/>
        <p:txBody>
          <a:bodyPr/>
          <a:lstStyle/>
          <a:p>
            <a:r>
              <a:rPr lang="hr-HR" dirty="0" err="1"/>
              <a:t>Bayesov</a:t>
            </a:r>
            <a:r>
              <a:rPr lang="hr-HR" dirty="0"/>
              <a:t> teorem s „naivnom” pretpostavkom</a:t>
            </a:r>
          </a:p>
          <a:p>
            <a:r>
              <a:rPr lang="hr-HR" dirty="0"/>
              <a:t>Visoko korelirane značajke i loše procjenjivanje NB-a </a:t>
            </a:r>
            <a:r>
              <a:rPr lang="hr-HR" dirty="0">
                <a:sym typeface="Wingdings" panose="05000000000000000000" pitchFamily="2" charset="2"/>
              </a:rPr>
              <a:t> ne očekujemo predobre rezultate</a:t>
            </a:r>
          </a:p>
          <a:p>
            <a:r>
              <a:rPr lang="hr-HR" dirty="0">
                <a:sym typeface="Wingdings" panose="05000000000000000000" pitchFamily="2" charset="2"/>
              </a:rPr>
              <a:t>AUC na originalnom skupu 0.760</a:t>
            </a:r>
          </a:p>
          <a:p>
            <a:r>
              <a:rPr lang="hr-HR" dirty="0">
                <a:sym typeface="Wingdings" panose="05000000000000000000" pitchFamily="2" charset="2"/>
              </a:rPr>
              <a:t>Važnost značajki  AUC na skupu sa samo </a:t>
            </a:r>
            <a:r>
              <a:rPr lang="hr-HR" dirty="0" err="1">
                <a:sym typeface="Wingdings" panose="05000000000000000000" pitchFamily="2" charset="2"/>
              </a:rPr>
              <a:t>fAlpha</a:t>
            </a:r>
            <a:r>
              <a:rPr lang="hr-HR" dirty="0">
                <a:sym typeface="Wingdings" panose="05000000000000000000" pitchFamily="2" charset="2"/>
              </a:rPr>
              <a:t> i </a:t>
            </a:r>
            <a:r>
              <a:rPr lang="hr-HR" dirty="0" err="1">
                <a:sym typeface="Wingdings" panose="05000000000000000000" pitchFamily="2" charset="2"/>
              </a:rPr>
              <a:t>fWidth</a:t>
            </a:r>
            <a:r>
              <a:rPr lang="hr-HR" dirty="0">
                <a:sym typeface="Wingdings" panose="05000000000000000000" pitchFamily="2" charset="2"/>
              </a:rPr>
              <a:t> najveći i jednak 0.813</a:t>
            </a:r>
          </a:p>
          <a:p>
            <a:endParaRPr lang="hr-HR" dirty="0"/>
          </a:p>
        </p:txBody>
      </p:sp>
    </p:spTree>
    <p:extLst>
      <p:ext uri="{BB962C8B-B14F-4D97-AF65-F5344CB8AC3E}">
        <p14:creationId xmlns:p14="http://schemas.microsoft.com/office/powerpoint/2010/main" val="81620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E6D738-8C6B-42A4-BD92-9BE9CC8D1BDB}"/>
              </a:ext>
            </a:extLst>
          </p:cNvPr>
          <p:cNvSpPr>
            <a:spLocks noGrp="1"/>
          </p:cNvSpPr>
          <p:nvPr>
            <p:ph type="title"/>
          </p:nvPr>
        </p:nvSpPr>
        <p:spPr/>
        <p:txBody>
          <a:bodyPr/>
          <a:lstStyle/>
          <a:p>
            <a:r>
              <a:rPr lang="hr-HR" dirty="0"/>
              <a:t>Rezultati</a:t>
            </a:r>
          </a:p>
        </p:txBody>
      </p:sp>
      <p:sp>
        <p:nvSpPr>
          <p:cNvPr id="3" name="Rezervirano mjesto sadržaja 2">
            <a:extLst>
              <a:ext uri="{FF2B5EF4-FFF2-40B4-BE49-F238E27FC236}">
                <a16:creationId xmlns:a16="http://schemas.microsoft.com/office/drawing/2014/main" id="{863A3E20-476E-4F60-BE94-E02167F712E7}"/>
              </a:ext>
            </a:extLst>
          </p:cNvPr>
          <p:cNvSpPr>
            <a:spLocks noGrp="1"/>
          </p:cNvSpPr>
          <p:nvPr>
            <p:ph idx="1"/>
          </p:nvPr>
        </p:nvSpPr>
        <p:spPr>
          <a:xfrm>
            <a:off x="1953108" y="1905000"/>
            <a:ext cx="8915400" cy="3777622"/>
          </a:xfrm>
        </p:spPr>
        <p:txBody>
          <a:bodyPr/>
          <a:lstStyle/>
          <a:p>
            <a:r>
              <a:rPr lang="hr-HR" dirty="0"/>
              <a:t>Najbolji rezultati: </a:t>
            </a:r>
          </a:p>
          <a:p>
            <a:pPr lvl="1"/>
            <a:r>
              <a:rPr lang="hr-HR" dirty="0"/>
              <a:t>Slučajne šume: AUC = 0.937</a:t>
            </a:r>
          </a:p>
          <a:p>
            <a:pPr lvl="1"/>
            <a:r>
              <a:rPr lang="hr-HR" dirty="0" err="1"/>
              <a:t>XGBoost</a:t>
            </a:r>
            <a:r>
              <a:rPr lang="hr-HR" dirty="0"/>
              <a:t>: AUC = 0.936</a:t>
            </a:r>
          </a:p>
          <a:p>
            <a:r>
              <a:rPr lang="hr-HR" dirty="0"/>
              <a:t>Dobri rezultati: </a:t>
            </a:r>
          </a:p>
          <a:p>
            <a:pPr lvl="1"/>
            <a:r>
              <a:rPr lang="hr-HR" dirty="0"/>
              <a:t>Metoda potpornih vektora: AUC = 0.923</a:t>
            </a:r>
          </a:p>
          <a:p>
            <a:pPr lvl="1"/>
            <a:r>
              <a:rPr lang="hr-HR" dirty="0"/>
              <a:t> k-</a:t>
            </a:r>
            <a:r>
              <a:rPr lang="hr-HR" dirty="0" err="1"/>
              <a:t>nn</a:t>
            </a:r>
            <a:r>
              <a:rPr lang="hr-HR" dirty="0"/>
              <a:t>: AUC = 0.912</a:t>
            </a:r>
          </a:p>
          <a:p>
            <a:r>
              <a:rPr lang="hr-HR" dirty="0"/>
              <a:t>Najgori rezultat: </a:t>
            </a:r>
          </a:p>
          <a:p>
            <a:pPr lvl="1"/>
            <a:r>
              <a:rPr lang="hr-HR" dirty="0"/>
              <a:t>Naivni </a:t>
            </a:r>
            <a:r>
              <a:rPr lang="hr-HR" dirty="0" err="1"/>
              <a:t>Bayesov</a:t>
            </a:r>
            <a:r>
              <a:rPr lang="hr-HR" dirty="0"/>
              <a:t> model: AUC = 0.813</a:t>
            </a:r>
          </a:p>
          <a:p>
            <a:pPr lvl="1"/>
            <a:endParaRPr lang="hr-HR" dirty="0"/>
          </a:p>
          <a:p>
            <a:pPr lvl="1"/>
            <a:endParaRPr lang="hr-HR" dirty="0"/>
          </a:p>
          <a:p>
            <a:pPr lvl="1"/>
            <a:endParaRPr lang="hr-HR" dirty="0"/>
          </a:p>
        </p:txBody>
      </p:sp>
    </p:spTree>
    <p:extLst>
      <p:ext uri="{BB962C8B-B14F-4D97-AF65-F5344CB8AC3E}">
        <p14:creationId xmlns:p14="http://schemas.microsoft.com/office/powerpoint/2010/main" val="2157500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2B1B6DB-CE6C-482F-951E-631306F9CDCE}"/>
              </a:ext>
            </a:extLst>
          </p:cNvPr>
          <p:cNvSpPr>
            <a:spLocks noGrp="1"/>
          </p:cNvSpPr>
          <p:nvPr>
            <p:ph type="title"/>
          </p:nvPr>
        </p:nvSpPr>
        <p:spPr/>
        <p:txBody>
          <a:bodyPr/>
          <a:lstStyle/>
          <a:p>
            <a:r>
              <a:rPr lang="hr-HR" dirty="0"/>
              <a:t>Literatura </a:t>
            </a:r>
          </a:p>
        </p:txBody>
      </p:sp>
      <p:sp>
        <p:nvSpPr>
          <p:cNvPr id="3" name="Rezervirano mjesto sadržaja 2">
            <a:extLst>
              <a:ext uri="{FF2B5EF4-FFF2-40B4-BE49-F238E27FC236}">
                <a16:creationId xmlns:a16="http://schemas.microsoft.com/office/drawing/2014/main" id="{8412CE9B-789A-4E7A-BAA8-B777E3A01380}"/>
              </a:ext>
            </a:extLst>
          </p:cNvPr>
          <p:cNvSpPr>
            <a:spLocks noGrp="1"/>
          </p:cNvSpPr>
          <p:nvPr>
            <p:ph idx="1"/>
          </p:nvPr>
        </p:nvSpPr>
        <p:spPr/>
        <p:txBody>
          <a:bodyPr>
            <a:normAutofit lnSpcReduction="10000"/>
          </a:bodyPr>
          <a:lstStyle/>
          <a:p>
            <a:r>
              <a:rPr lang="en-US" u="sng" dirty="0">
                <a:solidFill>
                  <a:schemeClr val="accent2"/>
                </a:solidFill>
                <a:hlinkClick r:id="rId2">
                  <a:extLst>
                    <a:ext uri="{A12FA001-AC4F-418D-AE19-62706E023703}">
                      <ahyp:hlinkClr xmlns:ahyp="http://schemas.microsoft.com/office/drawing/2018/hyperlinkcolor" val="tx"/>
                    </a:ext>
                  </a:extLst>
                </a:hlinkClick>
              </a:rPr>
              <a:t>https://archive.ics.uci.edu/ml/datasets/MAGIC+Gamma+Telescope</a:t>
            </a:r>
            <a:endParaRPr lang="hr-HR" u="sng" dirty="0">
              <a:solidFill>
                <a:schemeClr val="accent2"/>
              </a:solidFill>
            </a:endParaRPr>
          </a:p>
          <a:p>
            <a:r>
              <a:rPr lang="en-US" u="sng" dirty="0">
                <a:solidFill>
                  <a:schemeClr val="accent2"/>
                </a:solidFill>
                <a:hlinkClick r:id="rId3">
                  <a:extLst>
                    <a:ext uri="{A12FA001-AC4F-418D-AE19-62706E023703}">
                      <ahyp:hlinkClr xmlns:ahyp="http://schemas.microsoft.com/office/drawing/2018/hyperlinkcolor" val="tx"/>
                    </a:ext>
                  </a:extLst>
                </a:hlinkClick>
              </a:rPr>
              <a:t>https://www.sciencedirect.com/science/article/pii/S0168900203025051</a:t>
            </a:r>
            <a:endParaRPr lang="hr-HR" u="sng" dirty="0">
              <a:solidFill>
                <a:schemeClr val="accent2"/>
              </a:solidFill>
            </a:endParaRPr>
          </a:p>
          <a:p>
            <a:r>
              <a:rPr lang="en-US" u="sng" dirty="0">
                <a:solidFill>
                  <a:schemeClr val="accent2"/>
                </a:solidFill>
              </a:rPr>
              <a:t>https://www.researchgate.net/publication/303539515_Experimental_study _</a:t>
            </a:r>
            <a:r>
              <a:rPr lang="en-US" u="sng" dirty="0" err="1">
                <a:solidFill>
                  <a:schemeClr val="accent2"/>
                </a:solidFill>
              </a:rPr>
              <a:t>of_leaf_confidences_for_random_forest</a:t>
            </a:r>
            <a:endParaRPr lang="hr-HR" u="sng" dirty="0">
              <a:solidFill>
                <a:schemeClr val="accent2"/>
              </a:solidFill>
            </a:endParaRPr>
          </a:p>
          <a:p>
            <a:r>
              <a:rPr lang="en-US" u="sng" dirty="0">
                <a:solidFill>
                  <a:schemeClr val="accent2"/>
                </a:solidFill>
              </a:rPr>
              <a:t>http://uivty.cs.cas.cz/ </a:t>
            </a:r>
            <a:r>
              <a:rPr lang="en-US" u="sng" dirty="0" err="1">
                <a:solidFill>
                  <a:schemeClr val="accent2"/>
                </a:solidFill>
              </a:rPr>
              <a:t>savicky</a:t>
            </a:r>
            <a:r>
              <a:rPr lang="en-US" u="sng" dirty="0">
                <a:solidFill>
                  <a:schemeClr val="accent2"/>
                </a:solidFill>
              </a:rPr>
              <a:t>/papers/softening.pdf</a:t>
            </a:r>
            <a:endParaRPr lang="hr-HR" u="sng" dirty="0">
              <a:solidFill>
                <a:schemeClr val="accent2"/>
              </a:solidFill>
            </a:endParaRPr>
          </a:p>
          <a:p>
            <a:r>
              <a:rPr lang="en-US" u="sng" dirty="0">
                <a:solidFill>
                  <a:schemeClr val="accent2"/>
                </a:solidFill>
              </a:rPr>
              <a:t>https://machinelearningmastery.com/roc-curves-and-precision-recall-curvesfor-classification-in-python/ </a:t>
            </a:r>
            <a:endParaRPr lang="hr-HR" u="sng" dirty="0">
              <a:solidFill>
                <a:schemeClr val="accent2"/>
              </a:solidFill>
            </a:endParaRPr>
          </a:p>
          <a:p>
            <a:pPr lvl="0"/>
            <a:r>
              <a:rPr lang="en-US" u="sng" dirty="0">
                <a:hlinkClick r:id="rId4"/>
              </a:rPr>
              <a:t>https://stackabuse.com/k-nearest-neighbors-algorithm-in-python-and-scikit-learn/</a:t>
            </a:r>
            <a:endParaRPr lang="hr-HR" dirty="0"/>
          </a:p>
          <a:p>
            <a:pPr lvl="0"/>
            <a:r>
              <a:rPr lang="en-US" u="sng" dirty="0">
                <a:hlinkClick r:id="rId5"/>
              </a:rPr>
              <a:t>https://www.ritchieng.com/machine-learning-efficiently-search-tuning-param/</a:t>
            </a:r>
            <a:endParaRPr lang="hr-HR" dirty="0"/>
          </a:p>
          <a:p>
            <a:endParaRPr lang="hr-HR" u="sng" dirty="0">
              <a:solidFill>
                <a:schemeClr val="accent2"/>
              </a:solidFill>
            </a:endParaRPr>
          </a:p>
        </p:txBody>
      </p:sp>
    </p:spTree>
    <p:extLst>
      <p:ext uri="{BB962C8B-B14F-4D97-AF65-F5344CB8AC3E}">
        <p14:creationId xmlns:p14="http://schemas.microsoft.com/office/powerpoint/2010/main" val="3375008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a:t>Literatura</a:t>
            </a:r>
          </a:p>
        </p:txBody>
      </p:sp>
      <p:sp>
        <p:nvSpPr>
          <p:cNvPr id="3" name="Rezervirano mjesto sadržaja 2"/>
          <p:cNvSpPr>
            <a:spLocks noGrp="1"/>
          </p:cNvSpPr>
          <p:nvPr>
            <p:ph idx="1"/>
          </p:nvPr>
        </p:nvSpPr>
        <p:spPr/>
        <p:txBody>
          <a:bodyPr/>
          <a:lstStyle/>
          <a:p>
            <a:pPr lvl="0"/>
            <a:r>
              <a:rPr lang="en-US" u="sng" dirty="0">
                <a:hlinkClick r:id="rId2"/>
              </a:rPr>
              <a:t>https://stackoverflow.com/questions/51459406/apply-standardscaler-in-pipeline-in-scikit-learn-sklearn</a:t>
            </a:r>
            <a:endParaRPr lang="hr-HR" u="sng" dirty="0"/>
          </a:p>
          <a:p>
            <a:pPr lvl="0"/>
            <a:r>
              <a:rPr lang="hr-HR" u="sng" dirty="0">
                <a:hlinkClick r:id="rId3"/>
              </a:rPr>
              <a:t>https://www.sciencedirect.com/science/article/pii/S0168900203025051</a:t>
            </a:r>
            <a:r>
              <a:rPr lang="hr-HR" dirty="0"/>
              <a:t> </a:t>
            </a:r>
          </a:p>
          <a:p>
            <a:pPr lvl="0"/>
            <a:r>
              <a:rPr lang="en-US" u="sng" dirty="0">
                <a:hlinkClick r:id="rId4"/>
              </a:rPr>
              <a:t>http://uivty.cs.cas.cz/~savicky/papers/softening.pdf</a:t>
            </a:r>
            <a:endParaRPr lang="hr-HR" dirty="0"/>
          </a:p>
          <a:p>
            <a:pPr lvl="0"/>
            <a:r>
              <a:rPr lang="en-US" u="sng" dirty="0">
                <a:hlinkClick r:id="rId5"/>
              </a:rPr>
              <a:t>https://www.researchgate.net/publication/303539515_Experimental_study_of_leaf_confidences_for_random_forest</a:t>
            </a:r>
            <a:endParaRPr lang="hr-HR" dirty="0"/>
          </a:p>
          <a:p>
            <a:pPr lvl="0"/>
            <a:r>
              <a:rPr lang="en-US" u="sng" dirty="0">
                <a:hlinkClick r:id="rId6"/>
              </a:rPr>
              <a:t>https://scikit-learn.org/stable/modules/naive_bayes.html#gaussian-naive-bayes</a:t>
            </a:r>
            <a:endParaRPr lang="hr-HR" dirty="0"/>
          </a:p>
          <a:p>
            <a:endParaRPr lang="hr-HR" dirty="0"/>
          </a:p>
        </p:txBody>
      </p:sp>
    </p:spTree>
    <p:extLst>
      <p:ext uri="{BB962C8B-B14F-4D97-AF65-F5344CB8AC3E}">
        <p14:creationId xmlns:p14="http://schemas.microsoft.com/office/powerpoint/2010/main" val="36960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A887-1B50-47EE-A701-38AF7454A0D1}"/>
              </a:ext>
            </a:extLst>
          </p:cNvPr>
          <p:cNvSpPr>
            <a:spLocks noGrp="1"/>
          </p:cNvSpPr>
          <p:nvPr>
            <p:ph type="title"/>
          </p:nvPr>
        </p:nvSpPr>
        <p:spPr/>
        <p:txBody>
          <a:bodyPr/>
          <a:lstStyle/>
          <a:p>
            <a:r>
              <a:rPr lang="hr-HR" dirty="0"/>
              <a:t>Uvod</a:t>
            </a:r>
          </a:p>
        </p:txBody>
      </p:sp>
      <p:sp>
        <p:nvSpPr>
          <p:cNvPr id="3" name="Content Placeholder 2">
            <a:extLst>
              <a:ext uri="{FF2B5EF4-FFF2-40B4-BE49-F238E27FC236}">
                <a16:creationId xmlns:a16="http://schemas.microsoft.com/office/drawing/2014/main" id="{8CD23AD2-1F7C-4A50-8372-A1A43680EB57}"/>
              </a:ext>
            </a:extLst>
          </p:cNvPr>
          <p:cNvSpPr>
            <a:spLocks noGrp="1"/>
          </p:cNvSpPr>
          <p:nvPr>
            <p:ph idx="1"/>
          </p:nvPr>
        </p:nvSpPr>
        <p:spPr>
          <a:xfrm>
            <a:off x="6165466" y="1905000"/>
            <a:ext cx="5655354" cy="3639457"/>
          </a:xfrm>
        </p:spPr>
        <p:txBody>
          <a:bodyPr/>
          <a:lstStyle/>
          <a:p>
            <a:r>
              <a:rPr lang="hr-HR" dirty="0"/>
              <a:t>Cherenkov teleskop promatra visoko energetske zrake koje se razvijaju u atomsferi te su inicirane gamma česticama</a:t>
            </a:r>
          </a:p>
          <a:p>
            <a:r>
              <a:rPr lang="hr-HR" dirty="0"/>
              <a:t>To zračenje propušta kroz atmosferu te se registrira u detektoru</a:t>
            </a:r>
          </a:p>
          <a:p>
            <a:r>
              <a:rPr lang="hr-HR" dirty="0"/>
              <a:t>Dostupne informacije se sastoje od impulsa koje su fotoni ostavili na kameri</a:t>
            </a:r>
          </a:p>
          <a:p>
            <a:endParaRPr lang="hr-HR" dirty="0"/>
          </a:p>
          <a:p>
            <a:r>
              <a:rPr lang="hr-HR" dirty="0"/>
              <a:t>Problem: na temelju geometrijskih značajki signala na slici odrediti je li to gamma signal ili pozadinski signal</a:t>
            </a:r>
          </a:p>
          <a:p>
            <a:endParaRPr lang="hr-HR" dirty="0"/>
          </a:p>
        </p:txBody>
      </p:sp>
      <p:pic>
        <p:nvPicPr>
          <p:cNvPr id="5" name="Picture 4" descr="A close up of a scale&#10;&#10;Description automatically generated">
            <a:extLst>
              <a:ext uri="{FF2B5EF4-FFF2-40B4-BE49-F238E27FC236}">
                <a16:creationId xmlns:a16="http://schemas.microsoft.com/office/drawing/2014/main" id="{35F8949E-4F50-4214-B20E-8717001B4235}"/>
              </a:ext>
            </a:extLst>
          </p:cNvPr>
          <p:cNvPicPr>
            <a:picLocks noChangeAspect="1"/>
          </p:cNvPicPr>
          <p:nvPr/>
        </p:nvPicPr>
        <p:blipFill>
          <a:blip r:embed="rId2"/>
          <a:stretch>
            <a:fillRect/>
          </a:stretch>
        </p:blipFill>
        <p:spPr>
          <a:xfrm>
            <a:off x="371180" y="1905000"/>
            <a:ext cx="5478078" cy="3421743"/>
          </a:xfrm>
          <a:prstGeom prst="rect">
            <a:avLst/>
          </a:prstGeom>
          <a:effectLst>
            <a:outerShdw blurRad="63500" sx="102000" sy="102000" algn="ctr" rotWithShape="0">
              <a:prstClr val="black">
                <a:alpha val="40000"/>
              </a:prstClr>
            </a:outerShdw>
            <a:softEdge rad="0"/>
          </a:effectLst>
        </p:spPr>
      </p:pic>
    </p:spTree>
    <p:extLst>
      <p:ext uri="{BB962C8B-B14F-4D97-AF65-F5344CB8AC3E}">
        <p14:creationId xmlns:p14="http://schemas.microsoft.com/office/powerpoint/2010/main" val="265527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6E0447A-A4A1-4183-BA4F-9D42910F462F}"/>
              </a:ext>
            </a:extLst>
          </p:cNvPr>
          <p:cNvSpPr>
            <a:spLocks noGrp="1"/>
          </p:cNvSpPr>
          <p:nvPr>
            <p:ph type="title"/>
          </p:nvPr>
        </p:nvSpPr>
        <p:spPr/>
        <p:txBody>
          <a:bodyPr/>
          <a:lstStyle/>
          <a:p>
            <a:r>
              <a:rPr lang="hr-HR" dirty="0"/>
              <a:t>Dataset</a:t>
            </a:r>
          </a:p>
        </p:txBody>
      </p:sp>
      <p:sp>
        <p:nvSpPr>
          <p:cNvPr id="3" name="Rezervirano mjesto sadržaja 2">
            <a:extLst>
              <a:ext uri="{FF2B5EF4-FFF2-40B4-BE49-F238E27FC236}">
                <a16:creationId xmlns:a16="http://schemas.microsoft.com/office/drawing/2014/main" id="{F955EC25-4B7C-46C1-B8D5-74C4322C0E21}"/>
              </a:ext>
            </a:extLst>
          </p:cNvPr>
          <p:cNvSpPr>
            <a:spLocks noGrp="1"/>
          </p:cNvSpPr>
          <p:nvPr>
            <p:ph idx="1"/>
          </p:nvPr>
        </p:nvSpPr>
        <p:spPr>
          <a:xfrm>
            <a:off x="2380343" y="1712686"/>
            <a:ext cx="9124269" cy="4198535"/>
          </a:xfrm>
        </p:spPr>
        <p:txBody>
          <a:bodyPr/>
          <a:lstStyle/>
          <a:p>
            <a:r>
              <a:rPr lang="hr-HR" dirty="0"/>
              <a:t>Razrada problema binarne klasifikacije – određivanje radi li se o gamma ili pozadinskom signalu na temelju značajki instance signala </a:t>
            </a:r>
          </a:p>
          <a:p>
            <a:r>
              <a:rPr lang="hr-HR" dirty="0"/>
              <a:t>Preuzet s UCI repozitorija</a:t>
            </a:r>
          </a:p>
          <a:p>
            <a:r>
              <a:rPr lang="hr-HR" dirty="0" err="1"/>
              <a:t>Dataset</a:t>
            </a:r>
            <a:r>
              <a:rPr lang="hr-HR" dirty="0"/>
              <a:t> generiran Monte Carlo programom </a:t>
            </a:r>
            <a:r>
              <a:rPr lang="hr-HR" dirty="0" err="1"/>
              <a:t>Corsika</a:t>
            </a:r>
            <a:endParaRPr lang="hr-HR" dirty="0"/>
          </a:p>
          <a:p>
            <a:pPr lvl="1"/>
            <a:r>
              <a:rPr lang="hr-HR" dirty="0"/>
              <a:t>19020 instanci</a:t>
            </a:r>
          </a:p>
          <a:p>
            <a:pPr lvl="1"/>
            <a:r>
              <a:rPr lang="hr-HR" dirty="0"/>
              <a:t>11 značajki (10 numeričkih + klasa)</a:t>
            </a:r>
          </a:p>
        </p:txBody>
      </p:sp>
      <p:pic>
        <p:nvPicPr>
          <p:cNvPr id="5" name="Picture 4" descr="A close up of a street&#10;&#10;Description automatically generated">
            <a:extLst>
              <a:ext uri="{FF2B5EF4-FFF2-40B4-BE49-F238E27FC236}">
                <a16:creationId xmlns:a16="http://schemas.microsoft.com/office/drawing/2014/main" id="{DDB9F136-D90C-4398-8212-FE2B363EF201}"/>
              </a:ext>
            </a:extLst>
          </p:cNvPr>
          <p:cNvPicPr>
            <a:picLocks noChangeAspect="1"/>
          </p:cNvPicPr>
          <p:nvPr/>
        </p:nvPicPr>
        <p:blipFill>
          <a:blip r:embed="rId2"/>
          <a:stretch>
            <a:fillRect/>
          </a:stretch>
        </p:blipFill>
        <p:spPr>
          <a:xfrm>
            <a:off x="3599175" y="4252450"/>
            <a:ext cx="7608103" cy="1887371"/>
          </a:xfrm>
          <a:prstGeom prst="rect">
            <a:avLst/>
          </a:prstGeom>
        </p:spPr>
      </p:pic>
    </p:spTree>
    <p:extLst>
      <p:ext uri="{BB962C8B-B14F-4D97-AF65-F5344CB8AC3E}">
        <p14:creationId xmlns:p14="http://schemas.microsoft.com/office/powerpoint/2010/main" val="118186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C2C6-8ADD-46DF-802D-3DFE6A685F62}"/>
              </a:ext>
            </a:extLst>
          </p:cNvPr>
          <p:cNvSpPr>
            <a:spLocks noGrp="1"/>
          </p:cNvSpPr>
          <p:nvPr>
            <p:ph type="title"/>
          </p:nvPr>
        </p:nvSpPr>
        <p:spPr/>
        <p:txBody>
          <a:bodyPr/>
          <a:lstStyle/>
          <a:p>
            <a:r>
              <a:rPr lang="hr-HR" dirty="0"/>
              <a:t>Eksploratorna analiza</a:t>
            </a:r>
          </a:p>
        </p:txBody>
      </p:sp>
      <p:pic>
        <p:nvPicPr>
          <p:cNvPr id="5" name="Content Placeholder 4" descr="A screenshot of a cell phone&#10;&#10;Description automatically generated">
            <a:extLst>
              <a:ext uri="{FF2B5EF4-FFF2-40B4-BE49-F238E27FC236}">
                <a16:creationId xmlns:a16="http://schemas.microsoft.com/office/drawing/2014/main" id="{1B818859-0526-41F9-B119-4F22EE29BEC4}"/>
              </a:ext>
            </a:extLst>
          </p:cNvPr>
          <p:cNvPicPr>
            <a:picLocks noGrp="1" noChangeAspect="1"/>
          </p:cNvPicPr>
          <p:nvPr>
            <p:ph idx="1"/>
          </p:nvPr>
        </p:nvPicPr>
        <p:blipFill>
          <a:blip r:embed="rId2"/>
          <a:stretch>
            <a:fillRect/>
          </a:stretch>
        </p:blipFill>
        <p:spPr>
          <a:xfrm>
            <a:off x="527732" y="1713059"/>
            <a:ext cx="5196576" cy="4520831"/>
          </a:xfrm>
        </p:spPr>
      </p:pic>
      <p:pic>
        <p:nvPicPr>
          <p:cNvPr id="7" name="Picture 6" descr="A screenshot of a cell phone&#10;&#10;Description automatically generated">
            <a:extLst>
              <a:ext uri="{FF2B5EF4-FFF2-40B4-BE49-F238E27FC236}">
                <a16:creationId xmlns:a16="http://schemas.microsoft.com/office/drawing/2014/main" id="{9FCDC42F-F8F2-4A23-AEBE-5D05CBB465A5}"/>
              </a:ext>
            </a:extLst>
          </p:cNvPr>
          <p:cNvPicPr>
            <a:picLocks noChangeAspect="1"/>
          </p:cNvPicPr>
          <p:nvPr/>
        </p:nvPicPr>
        <p:blipFill>
          <a:blip r:embed="rId3"/>
          <a:stretch>
            <a:fillRect/>
          </a:stretch>
        </p:blipFill>
        <p:spPr>
          <a:xfrm>
            <a:off x="6093943" y="1713059"/>
            <a:ext cx="5911215" cy="4520831"/>
          </a:xfrm>
          <a:prstGeom prst="rect">
            <a:avLst/>
          </a:prstGeom>
        </p:spPr>
      </p:pic>
    </p:spTree>
    <p:extLst>
      <p:ext uri="{BB962C8B-B14F-4D97-AF65-F5344CB8AC3E}">
        <p14:creationId xmlns:p14="http://schemas.microsoft.com/office/powerpoint/2010/main" val="282279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AAFF-AFBE-4582-BA9D-F7F63A4B29E3}"/>
              </a:ext>
            </a:extLst>
          </p:cNvPr>
          <p:cNvSpPr>
            <a:spLocks noGrp="1"/>
          </p:cNvSpPr>
          <p:nvPr>
            <p:ph type="title"/>
          </p:nvPr>
        </p:nvSpPr>
        <p:spPr/>
        <p:txBody>
          <a:bodyPr/>
          <a:lstStyle/>
          <a:p>
            <a:r>
              <a:rPr lang="hr-HR" dirty="0"/>
              <a:t>Prije primjene algoritama</a:t>
            </a:r>
          </a:p>
        </p:txBody>
      </p:sp>
      <p:sp>
        <p:nvSpPr>
          <p:cNvPr id="3" name="Content Placeholder 2">
            <a:extLst>
              <a:ext uri="{FF2B5EF4-FFF2-40B4-BE49-F238E27FC236}">
                <a16:creationId xmlns:a16="http://schemas.microsoft.com/office/drawing/2014/main" id="{1BF5B146-5FE1-4CB9-8248-12863A2CDF7D}"/>
              </a:ext>
            </a:extLst>
          </p:cNvPr>
          <p:cNvSpPr>
            <a:spLocks noGrp="1"/>
          </p:cNvSpPr>
          <p:nvPr>
            <p:ph idx="1"/>
          </p:nvPr>
        </p:nvSpPr>
        <p:spPr/>
        <p:txBody>
          <a:bodyPr/>
          <a:lstStyle/>
          <a:p>
            <a:r>
              <a:rPr lang="hr-HR" dirty="0"/>
              <a:t>Svaka instanca ima 10 značajki  i one su posebno odabrene</a:t>
            </a:r>
          </a:p>
          <a:p>
            <a:pPr lvl="1"/>
            <a:r>
              <a:rPr lang="hr-HR" dirty="0"/>
              <a:t>ne smanjujemo dimenzionalnost</a:t>
            </a:r>
          </a:p>
          <a:p>
            <a:r>
              <a:rPr lang="hr-HR" dirty="0"/>
              <a:t>Sve značajke numeričke – ne mijenjamo ih</a:t>
            </a:r>
          </a:p>
          <a:p>
            <a:r>
              <a:rPr lang="hr-HR" dirty="0"/>
              <a:t>Ne nedostaju nikakve vrijednosti</a:t>
            </a:r>
          </a:p>
          <a:p>
            <a:endParaRPr lang="hr-HR" dirty="0"/>
          </a:p>
          <a:p>
            <a:r>
              <a:rPr lang="hr-HR" dirty="0"/>
              <a:t>Dataset dijelimo u test i train set u omjeru 70:30</a:t>
            </a:r>
          </a:p>
          <a:p>
            <a:r>
              <a:rPr lang="hr-HR" dirty="0"/>
              <a:t>Mjera uspješnosti – AUC i ROC krivulja</a:t>
            </a:r>
          </a:p>
        </p:txBody>
      </p:sp>
    </p:spTree>
    <p:extLst>
      <p:ext uri="{BB962C8B-B14F-4D97-AF65-F5344CB8AC3E}">
        <p14:creationId xmlns:p14="http://schemas.microsoft.com/office/powerpoint/2010/main" val="342326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FDEEBE8-6774-40D2-90AC-5B5530FE7811}"/>
              </a:ext>
            </a:extLst>
          </p:cNvPr>
          <p:cNvSpPr>
            <a:spLocks noGrp="1"/>
          </p:cNvSpPr>
          <p:nvPr>
            <p:ph type="title"/>
          </p:nvPr>
        </p:nvSpPr>
        <p:spPr/>
        <p:txBody>
          <a:bodyPr/>
          <a:lstStyle/>
          <a:p>
            <a:r>
              <a:rPr lang="hr-HR" dirty="0"/>
              <a:t>Prethodna istraživanja</a:t>
            </a:r>
          </a:p>
        </p:txBody>
      </p:sp>
      <p:sp>
        <p:nvSpPr>
          <p:cNvPr id="3" name="Rezervirano mjesto sadržaja 2">
            <a:extLst>
              <a:ext uri="{FF2B5EF4-FFF2-40B4-BE49-F238E27FC236}">
                <a16:creationId xmlns:a16="http://schemas.microsoft.com/office/drawing/2014/main" id="{9B737C36-963A-42CC-B44F-5914E1230DBD}"/>
              </a:ext>
            </a:extLst>
          </p:cNvPr>
          <p:cNvSpPr>
            <a:spLocks noGrp="1"/>
          </p:cNvSpPr>
          <p:nvPr>
            <p:ph idx="1"/>
          </p:nvPr>
        </p:nvSpPr>
        <p:spPr/>
        <p:txBody>
          <a:bodyPr>
            <a:normAutofit fontScale="85000" lnSpcReduction="20000"/>
          </a:bodyPr>
          <a:lstStyle/>
          <a:p>
            <a:r>
              <a:rPr lang="hr-HR" i="1" dirty="0" err="1">
                <a:effectLst>
                  <a:outerShdw sx="0" sy="0">
                    <a:srgbClr val="000000"/>
                  </a:outerShdw>
                </a:effectLst>
              </a:rPr>
              <a:t>Methods</a:t>
            </a:r>
            <a:r>
              <a:rPr lang="hr-HR" i="1" dirty="0">
                <a:effectLst>
                  <a:outerShdw sx="0" sy="0">
                    <a:srgbClr val="000000"/>
                  </a:outerShdw>
                </a:effectLst>
              </a:rPr>
              <a:t> for </a:t>
            </a:r>
            <a:r>
              <a:rPr lang="hr-HR" i="1" dirty="0" err="1">
                <a:effectLst>
                  <a:outerShdw sx="0" sy="0">
                    <a:srgbClr val="000000"/>
                  </a:outerShdw>
                </a:effectLst>
              </a:rPr>
              <a:t>multidimensional</a:t>
            </a:r>
            <a:r>
              <a:rPr lang="hr-HR" i="1" dirty="0">
                <a:effectLst>
                  <a:outerShdw sx="0" sy="0">
                    <a:srgbClr val="000000"/>
                  </a:outerShdw>
                </a:effectLst>
              </a:rPr>
              <a:t> event </a:t>
            </a:r>
            <a:r>
              <a:rPr lang="hr-HR" i="1" dirty="0" err="1">
                <a:effectLst>
                  <a:outerShdw sx="0" sy="0">
                    <a:srgbClr val="000000"/>
                  </a:outerShdw>
                </a:effectLst>
              </a:rPr>
              <a:t>classification</a:t>
            </a:r>
            <a:r>
              <a:rPr lang="hr-HR" i="1" dirty="0">
                <a:effectLst>
                  <a:outerShdw sx="0" sy="0">
                    <a:srgbClr val="000000"/>
                  </a:outerShdw>
                </a:effectLst>
              </a:rPr>
              <a:t>: a </a:t>
            </a:r>
            <a:r>
              <a:rPr lang="hr-HR" i="1" dirty="0" err="1">
                <a:effectLst>
                  <a:outerShdw sx="0" sy="0">
                    <a:srgbClr val="000000"/>
                  </a:outerShdw>
                </a:effectLst>
              </a:rPr>
              <a:t>case</a:t>
            </a:r>
            <a:r>
              <a:rPr lang="hr-HR" i="1" dirty="0">
                <a:effectLst>
                  <a:outerShdw sx="0" sy="0">
                    <a:srgbClr val="000000"/>
                  </a:outerShdw>
                </a:effectLst>
              </a:rPr>
              <a:t> </a:t>
            </a:r>
            <a:r>
              <a:rPr lang="hr-HR" i="1" dirty="0" err="1">
                <a:effectLst>
                  <a:outerShdw sx="0" sy="0">
                    <a:srgbClr val="000000"/>
                  </a:outerShdw>
                </a:effectLst>
              </a:rPr>
              <a:t>study</a:t>
            </a:r>
            <a:r>
              <a:rPr lang="hr-HR" i="1" dirty="0">
                <a:effectLst>
                  <a:outerShdw sx="0" sy="0">
                    <a:srgbClr val="000000"/>
                  </a:outerShdw>
                </a:effectLst>
              </a:rPr>
              <a:t> </a:t>
            </a:r>
            <a:r>
              <a:rPr lang="hr-HR" i="1" dirty="0" err="1">
                <a:effectLst>
                  <a:outerShdw sx="0" sy="0">
                    <a:srgbClr val="000000"/>
                  </a:outerShdw>
                </a:effectLst>
              </a:rPr>
              <a:t>using</a:t>
            </a:r>
            <a:r>
              <a:rPr lang="hr-HR" i="1" dirty="0">
                <a:effectLst>
                  <a:outerShdw sx="0" sy="0">
                    <a:srgbClr val="000000"/>
                  </a:outerShdw>
                </a:effectLst>
              </a:rPr>
              <a:t> </a:t>
            </a:r>
            <a:r>
              <a:rPr lang="hr-HR" i="1" dirty="0" err="1">
                <a:effectLst>
                  <a:outerShdw sx="0" sy="0">
                    <a:srgbClr val="000000"/>
                  </a:outerShdw>
                </a:effectLst>
              </a:rPr>
              <a:t>images</a:t>
            </a:r>
            <a:r>
              <a:rPr lang="hr-HR" i="1" dirty="0">
                <a:effectLst>
                  <a:outerShdw sx="0" sy="0">
                    <a:srgbClr val="000000"/>
                  </a:outerShdw>
                </a:effectLst>
              </a:rPr>
              <a:t> </a:t>
            </a:r>
            <a:r>
              <a:rPr lang="hr-HR" i="1" dirty="0" err="1">
                <a:effectLst>
                  <a:outerShdw sx="0" sy="0">
                    <a:srgbClr val="000000"/>
                  </a:outerShdw>
                </a:effectLst>
              </a:rPr>
              <a:t>from</a:t>
            </a:r>
            <a:r>
              <a:rPr lang="hr-HR" i="1" dirty="0">
                <a:effectLst>
                  <a:outerShdw sx="0" sy="0">
                    <a:srgbClr val="000000"/>
                  </a:outerShdw>
                </a:effectLst>
              </a:rPr>
              <a:t> a </a:t>
            </a:r>
            <a:r>
              <a:rPr lang="hr-HR" i="1" dirty="0" err="1">
                <a:effectLst>
                  <a:outerShdw sx="0" sy="0">
                    <a:srgbClr val="000000"/>
                  </a:outerShdw>
                </a:effectLst>
              </a:rPr>
              <a:t>Cherenkov</a:t>
            </a:r>
            <a:r>
              <a:rPr lang="hr-HR" i="1" dirty="0">
                <a:effectLst>
                  <a:outerShdw sx="0" sy="0">
                    <a:srgbClr val="000000"/>
                  </a:outerShdw>
                </a:effectLst>
              </a:rPr>
              <a:t> </a:t>
            </a:r>
            <a:r>
              <a:rPr lang="hr-HR" i="1" dirty="0" err="1">
                <a:effectLst>
                  <a:outerShdw sx="0" sy="0">
                    <a:srgbClr val="000000"/>
                  </a:outerShdw>
                </a:effectLst>
              </a:rPr>
              <a:t>gamma</a:t>
            </a:r>
            <a:r>
              <a:rPr lang="hr-HR" i="1" dirty="0">
                <a:effectLst>
                  <a:outerShdw sx="0" sy="0">
                    <a:srgbClr val="000000"/>
                  </a:outerShdw>
                </a:effectLst>
              </a:rPr>
              <a:t>-ray </a:t>
            </a:r>
            <a:r>
              <a:rPr lang="hr-HR" i="1" dirty="0" err="1">
                <a:effectLst>
                  <a:outerShdw sx="0" sy="0">
                    <a:srgbClr val="000000"/>
                  </a:outerShdw>
                </a:effectLst>
              </a:rPr>
              <a:t>telescope</a:t>
            </a:r>
            <a:endParaRPr lang="hr-HR" i="1" dirty="0">
              <a:effectLst>
                <a:outerShdw sx="0" sy="0">
                  <a:srgbClr val="000000"/>
                </a:outerShdw>
              </a:effectLst>
            </a:endParaRPr>
          </a:p>
          <a:p>
            <a:pPr lvl="1"/>
            <a:r>
              <a:rPr lang="hr-HR" dirty="0">
                <a:effectLst>
                  <a:outerShdw sx="0" sy="0">
                    <a:srgbClr val="000000"/>
                  </a:outerShdw>
                </a:effectLst>
              </a:rPr>
              <a:t>Primjenjivane razne metode</a:t>
            </a:r>
          </a:p>
          <a:p>
            <a:pPr lvl="1"/>
            <a:r>
              <a:rPr lang="hr-HR" dirty="0">
                <a:effectLst>
                  <a:outerShdw sx="0" sy="0">
                    <a:srgbClr val="000000"/>
                  </a:outerShdw>
                </a:effectLst>
              </a:rPr>
              <a:t>Šest mjera uspješnosti koje opisuju odnos FP i TP stopa</a:t>
            </a:r>
          </a:p>
          <a:p>
            <a:pPr lvl="1"/>
            <a:r>
              <a:rPr lang="hr-HR" dirty="0">
                <a:effectLst>
                  <a:outerShdw sx="0" sy="0">
                    <a:srgbClr val="000000"/>
                  </a:outerShdw>
                </a:effectLst>
              </a:rPr>
              <a:t>Najbolje slučajne šume</a:t>
            </a:r>
          </a:p>
          <a:p>
            <a:r>
              <a:rPr lang="hr-HR" i="1" dirty="0" err="1"/>
              <a:t>Experminetal</a:t>
            </a:r>
            <a:r>
              <a:rPr lang="hr-HR" i="1" dirty="0"/>
              <a:t> </a:t>
            </a:r>
            <a:r>
              <a:rPr lang="hr-HR" i="1" dirty="0" err="1"/>
              <a:t>study</a:t>
            </a:r>
            <a:r>
              <a:rPr lang="hr-HR" i="1" dirty="0"/>
              <a:t> </a:t>
            </a:r>
            <a:r>
              <a:rPr lang="hr-HR" i="1" dirty="0" err="1"/>
              <a:t>of</a:t>
            </a:r>
            <a:r>
              <a:rPr lang="hr-HR" i="1" dirty="0"/>
              <a:t> </a:t>
            </a:r>
            <a:r>
              <a:rPr lang="hr-HR" i="1" dirty="0" err="1"/>
              <a:t>leaf</a:t>
            </a:r>
            <a:r>
              <a:rPr lang="hr-HR" i="1" dirty="0"/>
              <a:t> </a:t>
            </a:r>
            <a:r>
              <a:rPr lang="hr-HR" i="1" dirty="0" err="1"/>
              <a:t>confidences</a:t>
            </a:r>
            <a:r>
              <a:rPr lang="hr-HR" i="1" dirty="0"/>
              <a:t> for </a:t>
            </a:r>
            <a:r>
              <a:rPr lang="hr-HR" i="1" dirty="0" err="1"/>
              <a:t>random</a:t>
            </a:r>
            <a:r>
              <a:rPr lang="hr-HR" i="1" dirty="0"/>
              <a:t> </a:t>
            </a:r>
            <a:r>
              <a:rPr lang="hr-HR" i="1" dirty="0" err="1"/>
              <a:t>forests</a:t>
            </a:r>
            <a:endParaRPr lang="hr-HR" i="1" dirty="0"/>
          </a:p>
          <a:p>
            <a:pPr lvl="1"/>
            <a:r>
              <a:rPr lang="hr-HR" dirty="0"/>
              <a:t>Slučajne šume sa ograničenim veličinama i težinama</a:t>
            </a:r>
          </a:p>
          <a:p>
            <a:pPr lvl="1"/>
            <a:r>
              <a:rPr lang="hr-HR" dirty="0"/>
              <a:t>Mjera je neprekidna greška s funkcijom za rad sa stablima</a:t>
            </a:r>
          </a:p>
          <a:p>
            <a:pPr lvl="1"/>
            <a:r>
              <a:rPr lang="hr-HR" dirty="0"/>
              <a:t>Poboljšani rezultati</a:t>
            </a:r>
          </a:p>
          <a:p>
            <a:r>
              <a:rPr lang="hr-HR" i="1" dirty="0" err="1">
                <a:effectLst>
                  <a:outerShdw sx="0" sy="0">
                    <a:srgbClr val="000000"/>
                  </a:outerShdw>
                </a:effectLst>
              </a:rPr>
              <a:t>Softening</a:t>
            </a:r>
            <a:r>
              <a:rPr lang="hr-HR" i="1" dirty="0">
                <a:effectLst>
                  <a:outerShdw sx="0" sy="0">
                    <a:srgbClr val="000000"/>
                  </a:outerShdw>
                </a:effectLst>
              </a:rPr>
              <a:t> </a:t>
            </a:r>
            <a:r>
              <a:rPr lang="hr-HR" i="1" dirty="0" err="1">
                <a:effectLst>
                  <a:outerShdw sx="0" sy="0">
                    <a:srgbClr val="000000"/>
                  </a:outerShdw>
                </a:effectLst>
              </a:rPr>
              <a:t>Splits</a:t>
            </a:r>
            <a:r>
              <a:rPr lang="hr-HR" i="1" dirty="0">
                <a:effectLst>
                  <a:outerShdw sx="0" sy="0">
                    <a:srgbClr val="000000"/>
                  </a:outerShdw>
                </a:effectLst>
              </a:rPr>
              <a:t> </a:t>
            </a:r>
            <a:r>
              <a:rPr lang="hr-HR" i="1" dirty="0" err="1">
                <a:effectLst>
                  <a:outerShdw sx="0" sy="0">
                    <a:srgbClr val="000000"/>
                  </a:outerShdw>
                </a:effectLst>
              </a:rPr>
              <a:t>in</a:t>
            </a:r>
            <a:r>
              <a:rPr lang="hr-HR" i="1" dirty="0">
                <a:effectLst>
                  <a:outerShdw sx="0" sy="0">
                    <a:srgbClr val="000000"/>
                  </a:outerShdw>
                </a:effectLst>
              </a:rPr>
              <a:t> </a:t>
            </a:r>
            <a:r>
              <a:rPr lang="hr-HR" i="1" dirty="0" err="1">
                <a:effectLst>
                  <a:outerShdw sx="0" sy="0">
                    <a:srgbClr val="000000"/>
                  </a:outerShdw>
                </a:effectLst>
              </a:rPr>
              <a:t>Decision</a:t>
            </a:r>
            <a:r>
              <a:rPr lang="hr-HR" i="1" dirty="0">
                <a:effectLst>
                  <a:outerShdw sx="0" sy="0">
                    <a:srgbClr val="000000"/>
                  </a:outerShdw>
                </a:effectLst>
              </a:rPr>
              <a:t> </a:t>
            </a:r>
            <a:r>
              <a:rPr lang="hr-HR" i="1" dirty="0" err="1">
                <a:effectLst>
                  <a:outerShdw sx="0" sy="0">
                    <a:srgbClr val="000000"/>
                  </a:outerShdw>
                </a:effectLst>
              </a:rPr>
              <a:t>Trees</a:t>
            </a:r>
            <a:r>
              <a:rPr lang="hr-HR" i="1" dirty="0">
                <a:effectLst>
                  <a:outerShdw sx="0" sy="0">
                    <a:srgbClr val="000000"/>
                  </a:outerShdw>
                </a:effectLst>
              </a:rPr>
              <a:t> </a:t>
            </a:r>
            <a:r>
              <a:rPr lang="hr-HR" i="1" dirty="0" err="1">
                <a:effectLst>
                  <a:outerShdw sx="0" sy="0">
                    <a:srgbClr val="000000"/>
                  </a:outerShdw>
                </a:effectLst>
              </a:rPr>
              <a:t>Using</a:t>
            </a:r>
            <a:r>
              <a:rPr lang="hr-HR" i="1" dirty="0">
                <a:effectLst>
                  <a:outerShdw sx="0" sy="0">
                    <a:srgbClr val="000000"/>
                  </a:outerShdw>
                </a:effectLst>
              </a:rPr>
              <a:t> </a:t>
            </a:r>
            <a:r>
              <a:rPr lang="hr-HR" i="1" dirty="0" err="1">
                <a:effectLst>
                  <a:outerShdw sx="0" sy="0">
                    <a:srgbClr val="000000"/>
                  </a:outerShdw>
                </a:effectLst>
              </a:rPr>
              <a:t>Simulated</a:t>
            </a:r>
            <a:r>
              <a:rPr lang="hr-HR" i="1" dirty="0">
                <a:effectLst>
                  <a:outerShdw sx="0" sy="0">
                    <a:srgbClr val="000000"/>
                  </a:outerShdw>
                </a:effectLst>
              </a:rPr>
              <a:t> </a:t>
            </a:r>
            <a:r>
              <a:rPr lang="hr-HR" i="1" dirty="0" err="1">
                <a:effectLst>
                  <a:outerShdw sx="0" sy="0">
                    <a:srgbClr val="000000"/>
                  </a:outerShdw>
                </a:effectLst>
              </a:rPr>
              <a:t>Annealing</a:t>
            </a:r>
            <a:endParaRPr lang="hr-HR" i="1" dirty="0">
              <a:effectLst>
                <a:outerShdw sx="0" sy="0">
                  <a:srgbClr val="000000"/>
                </a:outerShdw>
              </a:effectLst>
            </a:endParaRPr>
          </a:p>
          <a:p>
            <a:pPr lvl="1"/>
            <a:r>
              <a:rPr lang="hr-HR" i="1" dirty="0">
                <a:effectLst>
                  <a:outerShdw sx="0" sy="0">
                    <a:srgbClr val="000000"/>
                  </a:outerShdw>
                </a:effectLst>
              </a:rPr>
              <a:t>Klasifikacijska stabla (C4.5) sa mekim </a:t>
            </a:r>
            <a:r>
              <a:rPr lang="hr-HR" i="1" dirty="0" err="1">
                <a:effectLst>
                  <a:outerShdw sx="0" sy="0">
                    <a:srgbClr val="000000"/>
                  </a:outerShdw>
                </a:effectLst>
              </a:rPr>
              <a:t>splitovima</a:t>
            </a:r>
            <a:r>
              <a:rPr lang="hr-HR" i="1" dirty="0">
                <a:effectLst>
                  <a:outerShdw sx="0" sy="0">
                    <a:srgbClr val="000000"/>
                  </a:outerShdw>
                </a:effectLst>
              </a:rPr>
              <a:t> i simuliranim kaljenjem</a:t>
            </a:r>
          </a:p>
          <a:p>
            <a:pPr lvl="1"/>
            <a:r>
              <a:rPr lang="hr-HR" i="1" dirty="0">
                <a:effectLst>
                  <a:outerShdw sx="0" sy="0">
                    <a:srgbClr val="000000"/>
                  </a:outerShdw>
                </a:effectLst>
              </a:rPr>
              <a:t>Ponovo šest nestandardnih mjera</a:t>
            </a:r>
          </a:p>
          <a:p>
            <a:pPr lvl="1"/>
            <a:r>
              <a:rPr lang="hr-HR" i="1" dirty="0">
                <a:effectLst>
                  <a:outerShdw sx="0" sy="0">
                    <a:srgbClr val="000000"/>
                  </a:outerShdw>
                </a:effectLst>
              </a:rPr>
              <a:t>Poboljšani rezultati u odnosu na varijante C5.0 i CART</a:t>
            </a:r>
          </a:p>
          <a:p>
            <a:pPr lvl="1"/>
            <a:endParaRPr lang="hr-HR" i="1" dirty="0">
              <a:effectLst>
                <a:outerShdw sx="0" sy="0">
                  <a:srgbClr val="000000"/>
                </a:outerShdw>
              </a:effectLst>
            </a:endParaRPr>
          </a:p>
          <a:p>
            <a:pPr lvl="1"/>
            <a:endParaRPr lang="hr-HR" i="1" dirty="0">
              <a:effectLst>
                <a:outerShdw sx="0" sy="0">
                  <a:srgbClr val="000000"/>
                </a:outerShdw>
              </a:effectLst>
            </a:endParaRPr>
          </a:p>
        </p:txBody>
      </p:sp>
    </p:spTree>
    <p:extLst>
      <p:ext uri="{BB962C8B-B14F-4D97-AF65-F5344CB8AC3E}">
        <p14:creationId xmlns:p14="http://schemas.microsoft.com/office/powerpoint/2010/main" val="412364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0CAB-05E9-493B-9ECA-70C747F733E0}"/>
              </a:ext>
            </a:extLst>
          </p:cNvPr>
          <p:cNvSpPr>
            <a:spLocks noGrp="1"/>
          </p:cNvSpPr>
          <p:nvPr>
            <p:ph type="title"/>
          </p:nvPr>
        </p:nvSpPr>
        <p:spPr/>
        <p:txBody>
          <a:bodyPr/>
          <a:lstStyle/>
          <a:p>
            <a:r>
              <a:rPr lang="hr-HR" dirty="0"/>
              <a:t>XGBoost</a:t>
            </a:r>
          </a:p>
        </p:txBody>
      </p:sp>
      <p:sp>
        <p:nvSpPr>
          <p:cNvPr id="3" name="Content Placeholder 2">
            <a:extLst>
              <a:ext uri="{FF2B5EF4-FFF2-40B4-BE49-F238E27FC236}">
                <a16:creationId xmlns:a16="http://schemas.microsoft.com/office/drawing/2014/main" id="{1325A336-EDD7-4F84-B6CE-3B33EF2AFCBB}"/>
              </a:ext>
            </a:extLst>
          </p:cNvPr>
          <p:cNvSpPr>
            <a:spLocks noGrp="1"/>
          </p:cNvSpPr>
          <p:nvPr>
            <p:ph idx="1"/>
          </p:nvPr>
        </p:nvSpPr>
        <p:spPr>
          <a:xfrm>
            <a:off x="2589212" y="1509485"/>
            <a:ext cx="8915400" cy="4724405"/>
          </a:xfrm>
        </p:spPr>
        <p:txBody>
          <a:bodyPr/>
          <a:lstStyle/>
          <a:p>
            <a:r>
              <a:rPr lang="hr-HR" dirty="0"/>
              <a:t>algoritam strojnog učenja koji se temelji na ansamblu stabla odluke te optimiziranju gradient boosting algoritma koristeći paralelno procesiranje, „obrezivanje stabla“, rješavanje problema nedostajećih podataka te ugrađenu regularizaciju potrebnu za izbjegavanje overfittanja</a:t>
            </a:r>
          </a:p>
          <a:p>
            <a:endParaRPr lang="hr-HR" dirty="0"/>
          </a:p>
        </p:txBody>
      </p:sp>
      <p:pic>
        <p:nvPicPr>
          <p:cNvPr id="5" name="Picture 4">
            <a:extLst>
              <a:ext uri="{FF2B5EF4-FFF2-40B4-BE49-F238E27FC236}">
                <a16:creationId xmlns:a16="http://schemas.microsoft.com/office/drawing/2014/main" id="{4CAEDDD7-78BA-4615-BE85-49BFAE1BE3C1}"/>
              </a:ext>
            </a:extLst>
          </p:cNvPr>
          <p:cNvPicPr>
            <a:picLocks noChangeAspect="1"/>
          </p:cNvPicPr>
          <p:nvPr/>
        </p:nvPicPr>
        <p:blipFill>
          <a:blip r:embed="rId2"/>
          <a:stretch>
            <a:fillRect/>
          </a:stretch>
        </p:blipFill>
        <p:spPr>
          <a:xfrm>
            <a:off x="1490705" y="3252795"/>
            <a:ext cx="4011556" cy="2863371"/>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A6D840AD-1A3A-4F53-98DC-9010AE070B86}"/>
              </a:ext>
            </a:extLst>
          </p:cNvPr>
          <p:cNvPicPr>
            <a:picLocks noChangeAspect="1"/>
          </p:cNvPicPr>
          <p:nvPr/>
        </p:nvPicPr>
        <p:blipFill>
          <a:blip r:embed="rId3"/>
          <a:stretch>
            <a:fillRect/>
          </a:stretch>
        </p:blipFill>
        <p:spPr>
          <a:xfrm>
            <a:off x="7602849" y="3252795"/>
            <a:ext cx="3582260" cy="2863371"/>
          </a:xfrm>
          <a:prstGeom prst="rect">
            <a:avLst/>
          </a:prstGeom>
        </p:spPr>
      </p:pic>
      <p:sp>
        <p:nvSpPr>
          <p:cNvPr id="8" name="Arrow: Right 7">
            <a:extLst>
              <a:ext uri="{FF2B5EF4-FFF2-40B4-BE49-F238E27FC236}">
                <a16:creationId xmlns:a16="http://schemas.microsoft.com/office/drawing/2014/main" id="{B46D7D86-60CC-469B-BAC3-64F2628631E9}"/>
              </a:ext>
            </a:extLst>
          </p:cNvPr>
          <p:cNvSpPr/>
          <p:nvPr/>
        </p:nvSpPr>
        <p:spPr>
          <a:xfrm>
            <a:off x="6096000" y="4466765"/>
            <a:ext cx="978408" cy="435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380816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8908-CC1E-4A2F-B2EB-68F7E916DF89}"/>
              </a:ext>
            </a:extLst>
          </p:cNvPr>
          <p:cNvSpPr>
            <a:spLocks noGrp="1"/>
          </p:cNvSpPr>
          <p:nvPr>
            <p:ph type="title"/>
          </p:nvPr>
        </p:nvSpPr>
        <p:spPr/>
        <p:txBody>
          <a:bodyPr/>
          <a:lstStyle/>
          <a:p>
            <a:r>
              <a:rPr lang="hr-HR" dirty="0"/>
              <a:t>XGBoost</a:t>
            </a:r>
          </a:p>
        </p:txBody>
      </p:sp>
      <p:pic>
        <p:nvPicPr>
          <p:cNvPr id="5" name="Content Placeholder 4" descr="A screenshot of a cell phone&#10;&#10;Description automatically generated">
            <a:extLst>
              <a:ext uri="{FF2B5EF4-FFF2-40B4-BE49-F238E27FC236}">
                <a16:creationId xmlns:a16="http://schemas.microsoft.com/office/drawing/2014/main" id="{920DA546-D827-4C22-9202-A7EF9F48E544}"/>
              </a:ext>
            </a:extLst>
          </p:cNvPr>
          <p:cNvPicPr>
            <a:picLocks noGrp="1" noChangeAspect="1"/>
          </p:cNvPicPr>
          <p:nvPr>
            <p:ph idx="1"/>
          </p:nvPr>
        </p:nvPicPr>
        <p:blipFill>
          <a:blip r:embed="rId2"/>
          <a:stretch>
            <a:fillRect/>
          </a:stretch>
        </p:blipFill>
        <p:spPr>
          <a:xfrm>
            <a:off x="227316" y="1748469"/>
            <a:ext cx="5868684" cy="4129815"/>
          </a:xfrm>
          <a:effectLst>
            <a:outerShdw blurRad="63500" sx="102000" sy="102000" algn="ctr" rotWithShape="0">
              <a:prstClr val="black">
                <a:alpha val="40000"/>
              </a:prstClr>
            </a:outerShdw>
          </a:effectLst>
        </p:spPr>
      </p:pic>
      <p:pic>
        <p:nvPicPr>
          <p:cNvPr id="7" name="Picture 6" descr="A screenshot of a cell phone&#10;&#10;Description automatically generated">
            <a:extLst>
              <a:ext uri="{FF2B5EF4-FFF2-40B4-BE49-F238E27FC236}">
                <a16:creationId xmlns:a16="http://schemas.microsoft.com/office/drawing/2014/main" id="{48C4DDE9-A20C-4742-A57F-9FE533AB7E72}"/>
              </a:ext>
            </a:extLst>
          </p:cNvPr>
          <p:cNvPicPr>
            <a:picLocks noChangeAspect="1"/>
          </p:cNvPicPr>
          <p:nvPr/>
        </p:nvPicPr>
        <p:blipFill>
          <a:blip r:embed="rId3"/>
          <a:stretch>
            <a:fillRect/>
          </a:stretch>
        </p:blipFill>
        <p:spPr>
          <a:xfrm>
            <a:off x="6261926" y="1748469"/>
            <a:ext cx="5702758" cy="41298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3639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2589212" y="624110"/>
            <a:ext cx="7038115" cy="760553"/>
          </a:xfrm>
        </p:spPr>
        <p:txBody>
          <a:bodyPr/>
          <a:lstStyle/>
          <a:p>
            <a:r>
              <a:rPr lang="hr-HR" dirty="0"/>
              <a:t>Metoda najbližih susjeda</a:t>
            </a:r>
          </a:p>
        </p:txBody>
      </p:sp>
      <p:sp>
        <p:nvSpPr>
          <p:cNvPr id="4" name="Rezervirano mjesto sadržaja 3"/>
          <p:cNvSpPr>
            <a:spLocks noGrp="1"/>
          </p:cNvSpPr>
          <p:nvPr>
            <p:ph sz="half" idx="1"/>
          </p:nvPr>
        </p:nvSpPr>
        <p:spPr>
          <a:xfrm>
            <a:off x="2589212" y="2542421"/>
            <a:ext cx="7038114" cy="3777622"/>
          </a:xfrm>
        </p:spPr>
        <p:txBody>
          <a:bodyPr/>
          <a:lstStyle/>
          <a:p>
            <a:endParaRPr lang="hr-HR" dirty="0"/>
          </a:p>
          <a:p>
            <a:r>
              <a:rPr lang="hr-HR" dirty="0"/>
              <a:t>Za potrebe odabira modela skup podataka dijelimo na 3 dijela – skup za treniranje (50%), validacijski skup (20%) i testni skup (30%)</a:t>
            </a:r>
          </a:p>
          <a:p>
            <a:r>
              <a:rPr lang="hr-HR" dirty="0"/>
              <a:t>Provjeravamo neparne vrijednosti za broj susjeda od 1 do uključivo 15</a:t>
            </a:r>
          </a:p>
          <a:p>
            <a:r>
              <a:rPr lang="hr-HR" dirty="0"/>
              <a:t>Radimo dvije verzije – nenormalizirani i normalizirani podaci</a:t>
            </a:r>
          </a:p>
          <a:p>
            <a:endParaRPr lang="hr-HR" dirty="0"/>
          </a:p>
        </p:txBody>
      </p:sp>
      <p:sp>
        <p:nvSpPr>
          <p:cNvPr id="6" name="Naslov 1"/>
          <p:cNvSpPr txBox="1">
            <a:spLocks/>
          </p:cNvSpPr>
          <p:nvPr/>
        </p:nvSpPr>
        <p:spPr>
          <a:xfrm>
            <a:off x="2589212" y="1643319"/>
            <a:ext cx="7038114" cy="64044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r-HR" sz="2800" dirty="0">
                <a:solidFill>
                  <a:schemeClr val="tx1"/>
                </a:solidFill>
              </a:rPr>
              <a:t>Odabir modela</a:t>
            </a:r>
          </a:p>
        </p:txBody>
      </p:sp>
    </p:spTree>
    <p:extLst>
      <p:ext uri="{BB962C8B-B14F-4D97-AF65-F5344CB8AC3E}">
        <p14:creationId xmlns:p14="http://schemas.microsoft.com/office/powerpoint/2010/main" val="4126936575"/>
      </p:ext>
    </p:extLst>
  </p:cSld>
  <p:clrMapOvr>
    <a:masterClrMapping/>
  </p:clrMapOvr>
</p:sld>
</file>

<file path=ppt/theme/theme1.xml><?xml version="1.0" encoding="utf-8"?>
<a:theme xmlns:a="http://schemas.openxmlformats.org/drawingml/2006/main" name="Prame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131</TotalTime>
  <Words>849</Words>
  <Application>Microsoft Office PowerPoint</Application>
  <PresentationFormat>Široki zaslon</PresentationFormat>
  <Paragraphs>101</Paragraphs>
  <Slides>18</Slides>
  <Notes>0</Notes>
  <HiddenSlides>0</HiddenSlides>
  <MMClips>0</MMClips>
  <ScaleCrop>false</ScaleCrop>
  <HeadingPairs>
    <vt:vector size="6" baseType="variant">
      <vt:variant>
        <vt:lpstr>Korišteni fontovi</vt:lpstr>
      </vt:variant>
      <vt:variant>
        <vt:i4>3</vt:i4>
      </vt:variant>
      <vt:variant>
        <vt:lpstr>Tema</vt:lpstr>
      </vt:variant>
      <vt:variant>
        <vt:i4>1</vt:i4>
      </vt:variant>
      <vt:variant>
        <vt:lpstr>Naslovi slajdova</vt:lpstr>
      </vt:variant>
      <vt:variant>
        <vt:i4>18</vt:i4>
      </vt:variant>
    </vt:vector>
  </HeadingPairs>
  <TitlesOfParts>
    <vt:vector size="22" baseType="lpstr">
      <vt:lpstr>Arial</vt:lpstr>
      <vt:lpstr>Century Gothic</vt:lpstr>
      <vt:lpstr>Wingdings 3</vt:lpstr>
      <vt:lpstr>Pramen</vt:lpstr>
      <vt:lpstr>Klasifikacija gamma čestica generiranih Corsika programom</vt:lpstr>
      <vt:lpstr>Uvod</vt:lpstr>
      <vt:lpstr>Dataset</vt:lpstr>
      <vt:lpstr>Eksploratorna analiza</vt:lpstr>
      <vt:lpstr>Prije primjene algoritama</vt:lpstr>
      <vt:lpstr>Prethodna istraživanja</vt:lpstr>
      <vt:lpstr>XGBoost</vt:lpstr>
      <vt:lpstr>XGBoost</vt:lpstr>
      <vt:lpstr>Metoda najbližih susjeda</vt:lpstr>
      <vt:lpstr>Metoda najbližih susjeda</vt:lpstr>
      <vt:lpstr>Metoda najbližih susjeda</vt:lpstr>
      <vt:lpstr>Metoda slučajnih šuma</vt:lpstr>
      <vt:lpstr>Metoda potpornih vektora (SVM)</vt:lpstr>
      <vt:lpstr>Metoda potpornih vektora (SVM)</vt:lpstr>
      <vt:lpstr>Naivni Bayes</vt:lpstr>
      <vt:lpstr>Rezultati</vt:lpstr>
      <vt:lpstr>Literatura </vt:lpstr>
      <vt:lpstr>Literatura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Klasifikacija gamma čestica generiranih Corsika programom</dc:title>
  <dc:creator>Ana Peterfaj</dc:creator>
  <cp:lastModifiedBy>Maja Tonček</cp:lastModifiedBy>
  <cp:revision>10</cp:revision>
  <dcterms:created xsi:type="dcterms:W3CDTF">2019-06-18T19:32:54Z</dcterms:created>
  <dcterms:modified xsi:type="dcterms:W3CDTF">2019-06-18T23:45:28Z</dcterms:modified>
</cp:coreProperties>
</file>