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64" r:id="rId5"/>
    <p:sldId id="265" r:id="rId6"/>
    <p:sldId id="271" r:id="rId7"/>
    <p:sldId id="266" r:id="rId8"/>
    <p:sldId id="257" r:id="rId9"/>
    <p:sldId id="258" r:id="rId10"/>
    <p:sldId id="259" r:id="rId11"/>
    <p:sldId id="262" r:id="rId12"/>
    <p:sldId id="272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FE602-2130-4A15-A4A9-08AFBF8FB2B1}" v="755" dt="2024-01-08T17:07:01.464"/>
    <p1510:client id="{62F9A40A-3E35-4291-93BF-B1D123D52558}" v="371" dt="2024-01-05T20:49:50.222"/>
    <p1510:client id="{6BB6E380-FD15-4263-A888-511C25B700F8}" v="1072" dt="2024-01-06T22:23:04.165"/>
    <p1510:client id="{FDC83AB9-E6AA-4555-AB11-58AB2F6432B0}" v="143" dt="2024-01-06T02:36:31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2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9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3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6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9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6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6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US" sz="6100" b="1">
                <a:solidFill>
                  <a:schemeClr val="tx1"/>
                </a:solidFill>
                <a:ea typeface="+mj-lt"/>
                <a:cs typeface="+mj-lt"/>
              </a:rPr>
              <a:t>Projekat: OpenStreetMap &amp; PostGIS</a:t>
            </a:r>
            <a:endParaRPr lang="en-US" sz="6100" b="1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463986" cy="5133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Calibri"/>
              </a:rPr>
              <a:t>Student: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cs typeface="Calibri"/>
              </a:rPr>
              <a:t>Anastasija Bogdanović 1679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  <a:cs typeface="Calibri"/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  <a:cs typeface="Calibri"/>
              </a:rPr>
              <a:t>Profesor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: 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cs typeface="Calibri"/>
              </a:rPr>
              <a:t>Dragan Stojanović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map with many black dots&#10;&#10;Description automatically generated">
            <a:extLst>
              <a:ext uri="{FF2B5EF4-FFF2-40B4-BE49-F238E27FC236}">
                <a16:creationId xmlns:a16="http://schemas.microsoft.com/office/drawing/2014/main" id="{709061BA-8B64-9EFB-0FDB-88E4DF851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648" y="228600"/>
            <a:ext cx="4231675" cy="64008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40F691F-1B87-FF36-392A-6C901411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47700"/>
            <a:ext cx="3055620" cy="1305560"/>
          </a:xfrm>
        </p:spPr>
        <p:txBody>
          <a:bodyPr/>
          <a:lstStyle/>
          <a:p>
            <a:r>
              <a:rPr lang="en" sz="2400" b="1" dirty="0">
                <a:latin typeface="Segoe UI"/>
                <a:cs typeface="Segoe UI"/>
              </a:rPr>
              <a:t>POGLED U QGIS-U</a:t>
            </a:r>
            <a:endParaRPr lang="en-US" sz="2400" dirty="0">
              <a:latin typeface="Segoe UI"/>
              <a:cs typeface="Segoe UI"/>
            </a:endParaRPr>
          </a:p>
          <a:p>
            <a:endParaRPr lang="en-US" dirty="0"/>
          </a:p>
        </p:txBody>
      </p:sp>
      <p:pic>
        <p:nvPicPr>
          <p:cNvPr id="6" name="Graphic 1" descr="Stopwatch with solid fill">
            <a:extLst>
              <a:ext uri="{FF2B5EF4-FFF2-40B4-BE49-F238E27FC236}">
                <a16:creationId xmlns:a16="http://schemas.microsoft.com/office/drawing/2014/main" id="{5F25E68A-1388-D46D-69C1-2C416C1E5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5700" y="1778000"/>
            <a:ext cx="622300" cy="622300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683A17CF-D228-8173-1197-B8546E75E115}"/>
              </a:ext>
            </a:extLst>
          </p:cNvPr>
          <p:cNvSpPr txBox="1"/>
          <p:nvPr/>
        </p:nvSpPr>
        <p:spPr>
          <a:xfrm>
            <a:off x="8775700" y="1117600"/>
            <a:ext cx="262890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>
                <a:solidFill>
                  <a:srgbClr val="222222"/>
                </a:solidFill>
                <a:ea typeface="+mn-lt"/>
                <a:cs typeface="+mn-lt"/>
              </a:rPr>
              <a:t>Bez </a:t>
            </a:r>
            <a:r>
              <a:rPr lang="sr-Latn-RS" sz="2400" dirty="0" err="1">
                <a:solidFill>
                  <a:srgbClr val="222222"/>
                </a:solidFill>
                <a:ea typeface="+mn-lt"/>
                <a:cs typeface="+mn-lt"/>
              </a:rPr>
              <a:t>index</a:t>
            </a:r>
            <a:r>
              <a:rPr lang="sr-Latn-RS" sz="2400" dirty="0">
                <a:solidFill>
                  <a:srgbClr val="222222"/>
                </a:solidFill>
                <a:ea typeface="+mn-lt"/>
                <a:cs typeface="+mn-lt"/>
              </a:rPr>
              <a:t>-a:</a:t>
            </a:r>
          </a:p>
          <a:p>
            <a:endParaRPr lang="sr-Latn-RS" sz="2400" dirty="0">
              <a:solidFill>
                <a:srgbClr val="222222"/>
              </a:solidFill>
              <a:ea typeface="+mn-lt"/>
              <a:cs typeface="+mn-lt"/>
            </a:endParaRPr>
          </a:p>
          <a:p>
            <a:r>
              <a:rPr lang="sr-Latn-RS" sz="2400" dirty="0">
                <a:solidFill>
                  <a:srgbClr val="222222"/>
                </a:solidFill>
                <a:ea typeface="+mn-lt"/>
                <a:cs typeface="+mn-lt"/>
              </a:rPr>
              <a:t>  03:322</a:t>
            </a:r>
            <a:r>
              <a:rPr lang="sr-Latn-RS" sz="2400" dirty="0">
                <a:solidFill>
                  <a:srgbClr val="222222"/>
                </a:solidFill>
              </a:rPr>
              <a:t> s</a:t>
            </a:r>
            <a:endParaRPr lang="en-US" sz="2400" dirty="0"/>
          </a:p>
        </p:txBody>
      </p:sp>
      <p:pic>
        <p:nvPicPr>
          <p:cNvPr id="8" name="Graphic 1" descr="Stopwatch with solid fill">
            <a:extLst>
              <a:ext uri="{FF2B5EF4-FFF2-40B4-BE49-F238E27FC236}">
                <a16:creationId xmlns:a16="http://schemas.microsoft.com/office/drawing/2014/main" id="{9CF6B40A-6026-4A14-7C8E-D11ECB9E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5700" y="4000499"/>
            <a:ext cx="622300" cy="622300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1D9BDCDF-406C-6FBF-C30F-260D62653B0E}"/>
              </a:ext>
            </a:extLst>
          </p:cNvPr>
          <p:cNvSpPr txBox="1"/>
          <p:nvPr/>
        </p:nvSpPr>
        <p:spPr>
          <a:xfrm>
            <a:off x="8775700" y="2959100"/>
            <a:ext cx="3162300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>
                <a:solidFill>
                  <a:srgbClr val="222222"/>
                </a:solidFill>
                <a:ea typeface="+mn-lt"/>
                <a:cs typeface="+mn-lt"/>
              </a:rPr>
              <a:t>Sa </a:t>
            </a:r>
            <a:r>
              <a:rPr lang="sr-Latn-RS" sz="2400" dirty="0" err="1">
                <a:solidFill>
                  <a:srgbClr val="222222"/>
                </a:solidFill>
                <a:ea typeface="+mn-lt"/>
                <a:cs typeface="+mn-lt"/>
              </a:rPr>
              <a:t>index</a:t>
            </a:r>
            <a:r>
              <a:rPr lang="sr-Latn-RS" sz="2400" dirty="0">
                <a:solidFill>
                  <a:srgbClr val="222222"/>
                </a:solidFill>
                <a:ea typeface="+mn-lt"/>
                <a:cs typeface="+mn-lt"/>
              </a:rPr>
              <a:t>-om i </a:t>
            </a:r>
            <a:r>
              <a:rPr lang="sr-Latn-RS" sz="2400" dirty="0" err="1">
                <a:ea typeface="+mn-lt"/>
                <a:cs typeface="+mn-lt"/>
              </a:rPr>
              <a:t>Materialized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sr-Latn-RS" sz="2400" dirty="0">
                <a:ea typeface="+mn-lt"/>
                <a:cs typeface="+mn-lt"/>
              </a:rPr>
              <a:t>View-om</a:t>
            </a:r>
            <a:r>
              <a:rPr lang="sr-Latn-RS" sz="2400" dirty="0">
                <a:solidFill>
                  <a:srgbClr val="222222"/>
                </a:solidFill>
                <a:ea typeface="+mn-lt"/>
                <a:cs typeface="+mn-lt"/>
              </a:rPr>
              <a:t>:</a:t>
            </a:r>
          </a:p>
          <a:p>
            <a:endParaRPr lang="sr-Latn-RS" sz="2400" dirty="0">
              <a:solidFill>
                <a:srgbClr val="222222"/>
              </a:solidFill>
              <a:ea typeface="+mn-lt"/>
              <a:cs typeface="+mn-lt"/>
            </a:endParaRPr>
          </a:p>
          <a:p>
            <a:r>
              <a:rPr lang="sr-Latn-RS" sz="2400" dirty="0">
                <a:solidFill>
                  <a:srgbClr val="222222"/>
                </a:solidFill>
                <a:ea typeface="+mn-lt"/>
                <a:cs typeface="+mn-lt"/>
              </a:rPr>
              <a:t>  0:153</a:t>
            </a:r>
            <a:r>
              <a:rPr lang="sr-Latn-RS" sz="2400" dirty="0">
                <a:solidFill>
                  <a:srgbClr val="222222"/>
                </a:solidFill>
              </a:rPr>
              <a:t> 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900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96E9-9D76-C567-49B6-44A16675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Treći</a:t>
            </a:r>
            <a:r>
              <a:rPr lang="en-US" dirty="0"/>
              <a:t> </a:t>
            </a:r>
            <a:r>
              <a:rPr lang="en-US" dirty="0" err="1"/>
              <a:t>upit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A181-26F6-61EF-30AD-99BFB77F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               </a:t>
            </a:r>
            <a:endParaRPr lang="en-US" sz="1800" b="1" dirty="0">
              <a:solidFill>
                <a:srgbClr val="22222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83E4C0-865A-7AA4-F7EB-E8E5E0F50117}"/>
              </a:ext>
            </a:extLst>
          </p:cNvPr>
          <p:cNvSpPr txBox="1">
            <a:spLocks/>
          </p:cNvSpPr>
          <p:nvPr/>
        </p:nvSpPr>
        <p:spPr>
          <a:xfrm>
            <a:off x="1028700" y="1968500"/>
            <a:ext cx="4297571" cy="303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r-Latn-RS" sz="1900" b="1" dirty="0">
                <a:solidFill>
                  <a:srgbClr val="63B389"/>
                </a:solidFill>
                <a:latin typeface="Segoe UI"/>
                <a:ea typeface="+mn-lt"/>
                <a:cs typeface="Segoe UI"/>
              </a:rPr>
              <a:t>IZVRŠENJE UPITA BEZ INDEKSA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r-Latn-RS" sz="2000" dirty="0">
              <a:ea typeface="+mn-lt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r-Latn-RS" sz="2000" dirty="0">
                <a:ea typeface="+mn-lt"/>
                <a:cs typeface="Arial"/>
              </a:rPr>
              <a:t>Iz tabele </a:t>
            </a:r>
            <a:r>
              <a:rPr lang="sr-Latn-RS" sz="2000" dirty="0" err="1">
                <a:ea typeface="+mn-lt"/>
                <a:cs typeface="Arial"/>
              </a:rPr>
              <a:t>planet_osm_polygon</a:t>
            </a:r>
            <a:r>
              <a:rPr lang="sr-Latn-RS" sz="2000" dirty="0">
                <a:ea typeface="+mn-lt"/>
                <a:cs typeface="Arial"/>
              </a:rPr>
              <a:t> se izdvajaju sva Beogradska </a:t>
            </a:r>
            <a:r>
              <a:rPr lang="sr-Latn-RS" sz="2000" dirty="0" err="1">
                <a:ea typeface="+mn-lt"/>
                <a:cs typeface="Arial"/>
              </a:rPr>
              <a:t>predgradja</a:t>
            </a:r>
            <a:r>
              <a:rPr lang="sr-Latn-RS" sz="2000" dirty="0">
                <a:ea typeface="+mn-lt"/>
                <a:cs typeface="Arial"/>
              </a:rPr>
              <a:t> sa stanovništvom manjim od 15 000 i vrši se spoj sa tabelom </a:t>
            </a:r>
            <a:r>
              <a:rPr lang="sr-Latn-RS" sz="2000" dirty="0" err="1">
                <a:ea typeface="+mn-lt"/>
                <a:cs typeface="Arial"/>
              </a:rPr>
              <a:t>planet_osm_point</a:t>
            </a:r>
            <a:r>
              <a:rPr lang="sr-Latn-RS" sz="2000" dirty="0">
                <a:ea typeface="+mn-lt"/>
                <a:cs typeface="Arial"/>
              </a:rPr>
              <a:t> ako ta </a:t>
            </a:r>
            <a:r>
              <a:rPr lang="sr-Latn-RS" sz="2000" dirty="0" err="1">
                <a:ea typeface="+mn-lt"/>
                <a:cs typeface="Arial"/>
              </a:rPr>
              <a:t>predgradja</a:t>
            </a:r>
            <a:r>
              <a:rPr lang="sr-Latn-RS" sz="2000" dirty="0">
                <a:ea typeface="+mn-lt"/>
                <a:cs typeface="Arial"/>
              </a:rPr>
              <a:t> sadrže policiju, bolnicu, poštu ili banku, </a:t>
            </a:r>
            <a:r>
              <a:rPr lang="sr-Latn-RS" sz="2000" dirty="0" err="1">
                <a:ea typeface="+mn-lt"/>
                <a:cs typeface="Arial"/>
              </a:rPr>
              <a:t>atm</a:t>
            </a:r>
            <a:r>
              <a:rPr lang="sr-Latn-RS" sz="2000" dirty="0">
                <a:ea typeface="+mn-lt"/>
                <a:cs typeface="Arial"/>
              </a:rPr>
              <a:t>.</a:t>
            </a:r>
            <a:endParaRPr lang="sr-Latn-RS" dirty="0"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34" charset="0"/>
              <a:buChar char="§"/>
            </a:pPr>
            <a:endParaRPr lang="sr-Latn-RS" sz="2000" dirty="0">
              <a:solidFill>
                <a:schemeClr val="tx1"/>
              </a:solidFill>
              <a:ea typeface="+mn-lt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r-Latn-RS" sz="2000" dirty="0">
              <a:solidFill>
                <a:srgbClr val="000000"/>
              </a:solidFill>
              <a:ea typeface="+mn-lt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E1751-B088-3328-C215-A1941BB003B0}"/>
              </a:ext>
            </a:extLst>
          </p:cNvPr>
          <p:cNvSpPr txBox="1">
            <a:spLocks/>
          </p:cNvSpPr>
          <p:nvPr/>
        </p:nvSpPr>
        <p:spPr>
          <a:xfrm>
            <a:off x="6527799" y="2057399"/>
            <a:ext cx="4615071" cy="2578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r-Latn-RS" sz="1900" b="1" dirty="0">
                <a:solidFill>
                  <a:srgbClr val="63B389"/>
                </a:solidFill>
                <a:latin typeface="Segoe UI"/>
                <a:ea typeface="+mn-lt"/>
                <a:cs typeface="Segoe UI"/>
              </a:rPr>
              <a:t>IZVRŠENJE UPITA SA INDEKSOM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r-Latn-RS" sz="2000" dirty="0">
              <a:ea typeface="+mn-lt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r-Latn-RS" sz="2000" dirty="0">
                <a:ea typeface="+mn-lt"/>
                <a:cs typeface="+mn-lt"/>
              </a:rPr>
              <a:t>Dodavanje </a:t>
            </a:r>
            <a:r>
              <a:rPr lang="sr-Latn-RS" sz="2000" dirty="0" err="1">
                <a:ea typeface="+mn-lt"/>
                <a:cs typeface="+mn-lt"/>
              </a:rPr>
              <a:t>Materialized</a:t>
            </a:r>
            <a:r>
              <a:rPr lang="sr-Latn-RS" sz="2000" dirty="0">
                <a:ea typeface="+mn-lt"/>
                <a:cs typeface="+mn-lt"/>
              </a:rPr>
              <a:t> View-a za </a:t>
            </a:r>
            <a:r>
              <a:rPr lang="sr-Latn-RS" sz="2000" dirty="0" err="1">
                <a:ea typeface="+mn-lt"/>
                <a:cs typeface="+mn-lt"/>
              </a:rPr>
              <a:t>predgradja</a:t>
            </a:r>
            <a:r>
              <a:rPr lang="sr-Latn-RS" sz="2000" dirty="0">
                <a:ea typeface="+mn-lt"/>
                <a:cs typeface="+mn-lt"/>
              </a:rPr>
              <a:t>. Za policiju, banke, pošte i ostalo se kreira nova </a:t>
            </a:r>
            <a:r>
              <a:rPr lang="sr-Latn-RS" sz="2000" dirty="0" err="1">
                <a:ea typeface="+mn-lt"/>
                <a:cs typeface="+mn-lt"/>
              </a:rPr>
              <a:t>buffer</a:t>
            </a:r>
            <a:r>
              <a:rPr lang="sr-Latn-RS" sz="2000" dirty="0">
                <a:ea typeface="+mn-lt"/>
                <a:cs typeface="+mn-lt"/>
              </a:rPr>
              <a:t> tabela i dodaje se </a:t>
            </a:r>
            <a:r>
              <a:rPr lang="sr-Latn-RS" sz="2000" dirty="0" err="1">
                <a:ea typeface="+mn-lt"/>
                <a:cs typeface="+mn-lt"/>
              </a:rPr>
              <a:t>Index</a:t>
            </a:r>
            <a:r>
              <a:rPr lang="sr-Latn-RS" sz="2000" dirty="0">
                <a:ea typeface="+mn-lt"/>
                <a:cs typeface="+mn-lt"/>
              </a:rPr>
              <a:t>. </a:t>
            </a:r>
            <a:endParaRPr lang="sr-Latn-RS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34" charset="0"/>
              <a:buChar char="§"/>
            </a:pPr>
            <a:endParaRPr lang="sr-Latn-RS" sz="2000" dirty="0">
              <a:solidFill>
                <a:schemeClr val="tx1"/>
              </a:solidFill>
              <a:ea typeface="+mn-lt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r-Latn-RS" sz="2000" dirty="0">
              <a:solidFill>
                <a:srgbClr val="000000"/>
              </a:solidFill>
              <a:ea typeface="+mn-lt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41271-C4FA-1916-0584-24A71C411CA2}"/>
              </a:ext>
            </a:extLst>
          </p:cNvPr>
          <p:cNvSpPr txBox="1"/>
          <p:nvPr/>
        </p:nvSpPr>
        <p:spPr>
          <a:xfrm>
            <a:off x="1028700" y="5067300"/>
            <a:ext cx="10388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Topološka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relacija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 se </a:t>
            </a:r>
            <a:r>
              <a:rPr lang="en-US" dirty="0" err="1">
                <a:ea typeface="+mn-lt"/>
                <a:cs typeface="+mn-lt"/>
              </a:rPr>
              <a:t>koristi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ovde</a:t>
            </a:r>
            <a:r>
              <a:rPr lang="en-US" dirty="0">
                <a:ea typeface="+mn-lt"/>
                <a:cs typeface="+mn-lt"/>
              </a:rPr>
              <a:t> je "</a:t>
            </a:r>
            <a:r>
              <a:rPr lang="en-US" b="1" dirty="0" err="1">
                <a:ea typeface="+mn-lt"/>
                <a:cs typeface="+mn-lt"/>
              </a:rPr>
              <a:t>ST_Contains</a:t>
            </a:r>
            <a:r>
              <a:rPr lang="en-US" dirty="0">
                <a:ea typeface="+mn-lt"/>
                <a:cs typeface="+mn-lt"/>
              </a:rPr>
              <a:t>", </a:t>
            </a:r>
            <a:r>
              <a:rPr lang="en-US" dirty="0" err="1">
                <a:ea typeface="+mn-lt"/>
                <a:cs typeface="+mn-lt"/>
              </a:rPr>
              <a:t>ona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proverava</a:t>
            </a:r>
            <a:r>
              <a:rPr lang="en-US" dirty="0">
                <a:ea typeface="+mn-lt"/>
                <a:cs typeface="+mn-lt"/>
              </a:rPr>
              <a:t> da li </a:t>
            </a:r>
            <a:r>
              <a:rPr lang="en-US" dirty="0" err="1">
                <a:ea typeface="+mn-lt"/>
                <a:cs typeface="+mn-lt"/>
              </a:rPr>
              <a:t>jedan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geometrijski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objekat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potpuno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sadrži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drugi</a:t>
            </a:r>
            <a:r>
              <a:rPr lang="en-US" dirty="0">
                <a:ea typeface="+mn-lt"/>
                <a:cs typeface="+mn-lt"/>
              </a:rPr>
              <a:t>. Ova </a:t>
            </a:r>
            <a:r>
              <a:rPr lang="en-US" dirty="0" err="1">
                <a:ea typeface="+mn-lt"/>
                <a:cs typeface="+mn-lt"/>
              </a:rPr>
              <a:t>funkcija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vraća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rbel"/>
                <a:ea typeface="+mn-lt"/>
                <a:cs typeface="+mn-lt"/>
              </a:rPr>
              <a:t>true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svaki</a:t>
            </a:r>
            <a:r>
              <a:rPr lang="en-US" dirty="0">
                <a:ea typeface="+mn-lt"/>
                <a:cs typeface="+mn-lt"/>
              </a:rPr>
              <a:t> deo </a:t>
            </a:r>
            <a:r>
              <a:rPr lang="en-US" dirty="0" err="1">
                <a:ea typeface="+mn-lt"/>
                <a:cs typeface="+mn-lt"/>
              </a:rPr>
              <a:t>geometrije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unutar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geometrije</a:t>
            </a:r>
            <a:r>
              <a:rPr lang="en-US" dirty="0">
                <a:ea typeface="+mn-lt"/>
                <a:cs typeface="+mn-lt"/>
              </a:rPr>
              <a:t> B, </a:t>
            </a:r>
            <a:r>
              <a:rPr lang="en-US" dirty="0" err="1">
                <a:ea typeface="+mn-lt"/>
                <a:cs typeface="+mn-lt"/>
              </a:rPr>
              <a:t>uključujući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granice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4BD7-8C1F-0A6B-8CD9-CFF49210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1000"/>
            <a:ext cx="10101471" cy="444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CREATE TABLE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small_places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 AS</a:t>
            </a:r>
            <a:endParaRPr lang="en-US" sz="1800"/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SELECT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 sz="1800"/>
          </a:p>
          <a:p>
            <a:pPr marL="45720" indent="0">
              <a:buNone/>
            </a:pP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p.osm_id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AS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point_osm_id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p.*,</a:t>
            </a:r>
            <a:endParaRPr lang="en-US" sz="1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poly.osm_id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AS 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polygon_osm_id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poly.population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AS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polygon_population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  poly.name 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AS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polygon_name</a:t>
            </a:r>
            <a:endParaRPr lang="en-US" sz="1800" dirty="0" err="1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FROM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planet_osm_point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p</a:t>
            </a:r>
            <a:endParaRPr lang="en-US" sz="180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JOIN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planet_osm_polygon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poly 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ST_Contains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poly.way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p.way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)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-- Sada </a:t>
            </a:r>
            <a:r>
              <a:rPr lang="en-US" sz="18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poligon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potpuno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sadrži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tačku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WHERE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poly.population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&lt; 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'25000'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AND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poly.place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= 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'suburb'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AND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p.amenity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(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1800" dirty="0" err="1">
                <a:solidFill>
                  <a:srgbClr val="00A67D"/>
                </a:solidFill>
                <a:ea typeface="+mn-lt"/>
                <a:cs typeface="+mn-lt"/>
              </a:rPr>
              <a:t>post_office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 'clinic'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 'hospital'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'pharmacy'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'police'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'doctors'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'atm'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'bank'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);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8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F64014-E7FC-3EDC-74C6-9D127753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596900"/>
            <a:ext cx="3055620" cy="1305560"/>
          </a:xfrm>
        </p:spPr>
        <p:txBody>
          <a:bodyPr/>
          <a:lstStyle/>
          <a:p>
            <a:r>
              <a:rPr lang="en" sz="2400" b="1" dirty="0">
                <a:latin typeface="Segoe UI"/>
                <a:cs typeface="Segoe UI"/>
              </a:rPr>
              <a:t>POGLED U QGIS-U</a:t>
            </a:r>
            <a:endParaRPr lang="en-US" sz="2400" dirty="0">
              <a:latin typeface="Segoe UI"/>
              <a:cs typeface="Segoe UI"/>
            </a:endParaRPr>
          </a:p>
          <a:p>
            <a:endParaRPr lang="en-US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5BD77985-EC41-673F-5B0D-AED273246B77}"/>
              </a:ext>
            </a:extLst>
          </p:cNvPr>
          <p:cNvSpPr txBox="1"/>
          <p:nvPr/>
        </p:nvSpPr>
        <p:spPr>
          <a:xfrm>
            <a:off x="660400" y="1485900"/>
            <a:ext cx="262890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b="1" dirty="0">
                <a:solidFill>
                  <a:srgbClr val="222222"/>
                </a:solidFill>
                <a:ea typeface="+mn-lt"/>
                <a:cs typeface="+mn-lt"/>
              </a:rPr>
              <a:t>Bez </a:t>
            </a:r>
            <a:r>
              <a:rPr lang="sr-Latn-RS" sz="2400" b="1" dirty="0" err="1">
                <a:solidFill>
                  <a:srgbClr val="222222"/>
                </a:solidFill>
                <a:ea typeface="+mn-lt"/>
                <a:cs typeface="+mn-lt"/>
              </a:rPr>
              <a:t>index</a:t>
            </a:r>
            <a:r>
              <a:rPr lang="sr-Latn-RS" sz="2400" b="1" dirty="0">
                <a:solidFill>
                  <a:srgbClr val="222222"/>
                </a:solidFill>
                <a:ea typeface="+mn-lt"/>
                <a:cs typeface="+mn-lt"/>
              </a:rPr>
              <a:t>-a:</a:t>
            </a:r>
          </a:p>
          <a:p>
            <a:r>
              <a:rPr lang="sr-Latn-RS" sz="2400" b="1" dirty="0">
                <a:solidFill>
                  <a:srgbClr val="222222"/>
                </a:solidFill>
                <a:ea typeface="+mn-lt"/>
                <a:cs typeface="+mn-lt"/>
              </a:rPr>
              <a:t>   4:841 s</a:t>
            </a:r>
            <a:endParaRPr lang="en-US" sz="2400" b="1" dirty="0"/>
          </a:p>
        </p:txBody>
      </p:sp>
      <p:pic>
        <p:nvPicPr>
          <p:cNvPr id="12" name="Graphic 11" descr="Stopwatch with solid fill">
            <a:extLst>
              <a:ext uri="{FF2B5EF4-FFF2-40B4-BE49-F238E27FC236}">
                <a16:creationId xmlns:a16="http://schemas.microsoft.com/office/drawing/2014/main" id="{8FF0A292-B2DB-807E-D597-76649779B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00" y="1803400"/>
            <a:ext cx="533400" cy="533400"/>
          </a:xfrm>
          <a:prstGeom prst="rect">
            <a:avLst/>
          </a:prstGeom>
        </p:spPr>
      </p:pic>
      <p:pic>
        <p:nvPicPr>
          <p:cNvPr id="15" name="Content Placeholder 14" descr="A map of a city&#10;&#10;Description automatically generated">
            <a:extLst>
              <a:ext uri="{FF2B5EF4-FFF2-40B4-BE49-F238E27FC236}">
                <a16:creationId xmlns:a16="http://schemas.microsoft.com/office/drawing/2014/main" id="{145B0FD4-6C29-AED9-8189-A2010DCB7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65921" y="215900"/>
            <a:ext cx="5808228" cy="6438900"/>
          </a:xfrm>
        </p:spPr>
      </p:pic>
    </p:spTree>
    <p:extLst>
      <p:ext uri="{BB962C8B-B14F-4D97-AF65-F5344CB8AC3E}">
        <p14:creationId xmlns:p14="http://schemas.microsoft.com/office/powerpoint/2010/main" val="335209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2830B0B3-3978-4007-E703-FA21AA36E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2" r="-1" b="-1"/>
          <a:stretch/>
        </p:blipFill>
        <p:spPr>
          <a:xfrm>
            <a:off x="4719136" y="786245"/>
            <a:ext cx="6923437" cy="52873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050562-F2F3-1355-F1B2-6AAB970E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83" y="304800"/>
            <a:ext cx="4343561" cy="607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45720" indent="0">
              <a:buNone/>
            </a:pPr>
            <a:r>
              <a:rPr lang="en-US" sz="2000" b="1" dirty="0" err="1">
                <a:ea typeface="+mn-lt"/>
                <a:cs typeface="+mn-lt"/>
              </a:rPr>
              <a:t>Prikaz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rezultata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spajanja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materializovanog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pogleda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bafer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tabele</a:t>
            </a:r>
            <a:endParaRPr lang="en-US" sz="2000" b="1" dirty="0">
              <a:latin typeface="Corbel"/>
              <a:ea typeface="Roboto"/>
              <a:cs typeface="Roboto"/>
            </a:endParaRPr>
          </a:p>
          <a:p>
            <a:pPr marL="45720" indent="0">
              <a:buNone/>
            </a:pPr>
            <a:endParaRPr lang="en-US" sz="2000" dirty="0">
              <a:solidFill>
                <a:srgbClr val="222222"/>
              </a:solidFill>
              <a:ea typeface="+mn-lt"/>
              <a:cs typeface="+mn-lt"/>
            </a:endParaRPr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SELECT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*</a:t>
            </a:r>
            <a:endParaRPr lang="en-US" sz="1800"/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FROM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22222"/>
                </a:solidFill>
                <a:ea typeface="+mn-lt"/>
                <a:cs typeface="+mn-lt"/>
              </a:rPr>
              <a:t>mv_suburbs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AS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222222"/>
                </a:solidFill>
                <a:ea typeface="+mn-lt"/>
                <a:cs typeface="+mn-lt"/>
              </a:rPr>
              <a:t>view_result</a:t>
            </a:r>
            <a:endParaRPr lang="en-US" sz="1800"/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JOIN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222222"/>
                </a:solidFill>
                <a:ea typeface="+mn-lt"/>
                <a:cs typeface="+mn-lt"/>
              </a:rPr>
              <a:t>buffer_table_suburbs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AS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 buffer 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ON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222222"/>
                </a:solidFill>
                <a:ea typeface="+mn-lt"/>
                <a:cs typeface="+mn-lt"/>
              </a:rPr>
              <a:t>ST_Intersects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(</a:t>
            </a:r>
            <a:r>
              <a:rPr lang="en-US" sz="1800" dirty="0" err="1">
                <a:solidFill>
                  <a:srgbClr val="222222"/>
                </a:solidFill>
                <a:ea typeface="+mn-lt"/>
                <a:cs typeface="+mn-lt"/>
              </a:rPr>
              <a:t>view_result.way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rgbClr val="222222"/>
                </a:solidFill>
                <a:ea typeface="+mn-lt"/>
                <a:cs typeface="+mn-lt"/>
              </a:rPr>
              <a:t>buffer.buffer_geom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);</a:t>
            </a:r>
            <a:endParaRPr lang="en-US" sz="1800"/>
          </a:p>
          <a:p>
            <a:pPr marL="45720" indent="0">
              <a:buNone/>
            </a:pPr>
            <a:endParaRPr lang="en-US" sz="2000" dirty="0">
              <a:solidFill>
                <a:srgbClr val="222222"/>
              </a:solidFill>
              <a:ea typeface="+mn-lt"/>
              <a:cs typeface="+mn-lt"/>
            </a:endParaRPr>
          </a:p>
          <a:p>
            <a:pPr marL="45720" indent="0">
              <a:buNone/>
            </a:pPr>
            <a:r>
              <a:rPr lang="en-US" sz="2000" b="1" dirty="0">
                <a:solidFill>
                  <a:srgbClr val="222222"/>
                </a:solidFill>
                <a:ea typeface="+mn-lt"/>
                <a:cs typeface="+mn-lt"/>
              </a:rPr>
              <a:t>          </a:t>
            </a:r>
            <a:r>
              <a:rPr lang="en-US" sz="2400" b="1" dirty="0">
                <a:solidFill>
                  <a:srgbClr val="222222"/>
                </a:solidFill>
                <a:ea typeface="+mn-lt"/>
                <a:cs typeface="+mn-lt"/>
              </a:rPr>
              <a:t>Sa index-om: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222222"/>
                </a:solidFill>
                <a:ea typeface="+mn-lt"/>
                <a:cs typeface="+mn-lt"/>
              </a:rPr>
              <a:t>    </a:t>
            </a:r>
            <a:r>
              <a:rPr lang="en-US" sz="2400" b="1" dirty="0">
                <a:solidFill>
                  <a:srgbClr val="222222"/>
                </a:solidFill>
                <a:ea typeface="+mn-lt"/>
                <a:cs typeface="+mn-lt"/>
              </a:rPr>
              <a:t>00:809</a:t>
            </a:r>
            <a:r>
              <a:rPr lang="en-US" sz="2400" b="1" dirty="0">
                <a:solidFill>
                  <a:srgbClr val="222222"/>
                </a:solidFill>
                <a:latin typeface="Corbel"/>
                <a:ea typeface="Roboto"/>
                <a:cs typeface="Roboto"/>
              </a:rPr>
              <a:t> s</a:t>
            </a:r>
            <a:endParaRPr lang="en-US" sz="2400" dirty="0">
              <a:latin typeface="Corbel"/>
            </a:endParaRPr>
          </a:p>
        </p:txBody>
      </p:sp>
      <p:pic>
        <p:nvPicPr>
          <p:cNvPr id="6" name="Graphic 5" descr="Stopwatch with solid fill">
            <a:extLst>
              <a:ext uri="{FF2B5EF4-FFF2-40B4-BE49-F238E27FC236}">
                <a16:creationId xmlns:a16="http://schemas.microsoft.com/office/drawing/2014/main" id="{134217FC-03DD-99A1-AB9D-20A6F6249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762500"/>
            <a:ext cx="660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5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7A0-3118-E773-BD21-BC582A117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HVALA NA PAŽNJ !</a:t>
            </a:r>
          </a:p>
        </p:txBody>
      </p:sp>
    </p:spTree>
    <p:extLst>
      <p:ext uri="{BB962C8B-B14F-4D97-AF65-F5344CB8AC3E}">
        <p14:creationId xmlns:p14="http://schemas.microsoft.com/office/powerpoint/2010/main" val="19563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019B-A1E5-0037-A882-714067CE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CE38-4BEC-A689-57F0-A7968BD7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778000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U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ovom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projektu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koristila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sam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podatke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Geofabrik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servera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koji je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renomiran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izvor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OSM (OpenStreetMap)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podataka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kako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bi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istražila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prostorne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karakteristike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Srbije.</a:t>
            </a:r>
          </a:p>
          <a:p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Koristila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sam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alat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osm2pgsql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za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importovanje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podataka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u 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PostgreSQL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bazu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podataka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Korišćena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komanda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45720" indent="0">
              <a:buNone/>
            </a:pPr>
            <a:r>
              <a:rPr lang="en-US" sz="2000" dirty="0">
                <a:ea typeface="+mn-lt"/>
                <a:cs typeface="+mn-lt"/>
              </a:rPr>
              <a:t>'C:\Users\</a:t>
            </a:r>
            <a:r>
              <a:rPr lang="en-US" sz="2000" err="1">
                <a:ea typeface="+mn-lt"/>
                <a:cs typeface="+mn-lt"/>
              </a:rPr>
              <a:t>bogda</a:t>
            </a:r>
            <a:r>
              <a:rPr lang="en-US" sz="2000" dirty="0">
                <a:ea typeface="+mn-lt"/>
                <a:cs typeface="+mn-lt"/>
              </a:rPr>
              <a:t>\Downloads\osm2pgsql-bin\osm2pgsql.exe' -c -d </a:t>
            </a:r>
            <a:r>
              <a:rPr lang="en-US" sz="2000" err="1">
                <a:ea typeface="+mn-lt"/>
                <a:cs typeface="+mn-lt"/>
              </a:rPr>
              <a:t>SerbiaDB</a:t>
            </a:r>
            <a:r>
              <a:rPr lang="en-US" sz="2000" dirty="0">
                <a:ea typeface="+mn-lt"/>
                <a:cs typeface="+mn-lt"/>
              </a:rPr>
              <a:t> -U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 dirty="0">
                <a:ea typeface="+mn-lt"/>
                <a:cs typeface="+mn-lt"/>
              </a:rPr>
              <a:t> -W -H localhost -S 'C:\Users\</a:t>
            </a:r>
            <a:r>
              <a:rPr lang="en-US" sz="2000" err="1">
                <a:ea typeface="+mn-lt"/>
                <a:cs typeface="+mn-lt"/>
              </a:rPr>
              <a:t>bogda</a:t>
            </a:r>
            <a:r>
              <a:rPr lang="en-US" sz="2000" dirty="0">
                <a:ea typeface="+mn-lt"/>
                <a:cs typeface="+mn-lt"/>
              </a:rPr>
              <a:t>\Downloads\</a:t>
            </a:r>
            <a:r>
              <a:rPr lang="en-US" sz="2000" err="1">
                <a:ea typeface="+mn-lt"/>
                <a:cs typeface="+mn-lt"/>
              </a:rPr>
              <a:t>default.style</a:t>
            </a:r>
            <a:r>
              <a:rPr lang="en-US" sz="2000" dirty="0">
                <a:ea typeface="+mn-lt"/>
                <a:cs typeface="+mn-lt"/>
              </a:rPr>
              <a:t>' 'C:\Users\</a:t>
            </a:r>
            <a:r>
              <a:rPr lang="en-US" sz="2000" err="1">
                <a:ea typeface="+mn-lt"/>
                <a:cs typeface="+mn-lt"/>
              </a:rPr>
              <a:t>bogda</a:t>
            </a:r>
            <a:r>
              <a:rPr lang="en-US" sz="2000" dirty="0">
                <a:ea typeface="+mn-lt"/>
                <a:cs typeface="+mn-lt"/>
              </a:rPr>
              <a:t>\Downloads\</a:t>
            </a:r>
            <a:r>
              <a:rPr lang="en-US" sz="2000" err="1">
                <a:ea typeface="+mn-lt"/>
                <a:cs typeface="+mn-lt"/>
              </a:rPr>
              <a:t>serbia-latest.osm.pbf</a:t>
            </a:r>
            <a:r>
              <a:rPr lang="en-US" sz="2000" dirty="0">
                <a:ea typeface="+mn-lt"/>
                <a:cs typeface="+mn-lt"/>
              </a:rPr>
              <a:t>'</a:t>
            </a:r>
            <a:endParaRPr lang="en-US" sz="2000" dirty="0"/>
          </a:p>
          <a:p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Koristila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sam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QGIS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moćan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alat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za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geoprostornu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vizuelizaciju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analizu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podataka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 QGIS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nam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omogućava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da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istražujemo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analiziramo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vizualizujemo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podatke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direktno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iz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naše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baze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11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D273-52CA-9F1A-8DE7-1936048B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Prvi </a:t>
            </a:r>
            <a:r>
              <a:rPr lang="en-US" dirty="0" err="1"/>
              <a:t>upit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7591-8085-763B-155B-2F5E1183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000" dirty="0" err="1"/>
              <a:t>Vrši</a:t>
            </a:r>
            <a:r>
              <a:rPr lang="en-US" sz="2000" dirty="0"/>
              <a:t> se </a:t>
            </a:r>
            <a:r>
              <a:rPr lang="en-US" sz="2000" dirty="0" err="1"/>
              <a:t>pretraga</a:t>
            </a:r>
            <a:r>
              <a:rPr lang="en-US" sz="2000" dirty="0"/>
              <a:t> </a:t>
            </a:r>
            <a:r>
              <a:rPr lang="en-US" sz="2000" dirty="0" err="1">
                <a:ea typeface="+mn-lt"/>
                <a:cs typeface="+mn-lt"/>
              </a:rPr>
              <a:t>svih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objekta</a:t>
            </a:r>
            <a:r>
              <a:rPr lang="en-US" sz="2000" dirty="0">
                <a:ea typeface="+mn-lt"/>
                <a:cs typeface="+mn-lt"/>
              </a:rPr>
              <a:t> za </a:t>
            </a:r>
            <a:r>
              <a:rPr lang="en-US" sz="2000" dirty="0" err="1">
                <a:ea typeface="+mn-lt"/>
                <a:cs typeface="+mn-lt"/>
              </a:rPr>
              <a:t>ishranu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piće</a:t>
            </a:r>
            <a:r>
              <a:rPr lang="en-US" sz="2000" dirty="0">
                <a:ea typeface="+mn-lt"/>
                <a:cs typeface="+mn-lt"/>
              </a:rPr>
              <a:t> koji </a:t>
            </a:r>
            <a:r>
              <a:rPr lang="en-US" sz="2000" dirty="0" err="1">
                <a:ea typeface="+mn-lt"/>
                <a:cs typeface="+mn-lt"/>
              </a:rPr>
              <a:t>su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blizu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parkinga</a:t>
            </a:r>
            <a:r>
              <a:rPr lang="en-US" sz="2000" dirty="0">
                <a:ea typeface="+mn-lt"/>
                <a:cs typeface="+mn-lt"/>
              </a:rPr>
              <a:t> u </a:t>
            </a:r>
            <a:r>
              <a:rPr lang="en-US" sz="2000" dirty="0" err="1">
                <a:ea typeface="+mn-lt"/>
                <a:cs typeface="+mn-lt"/>
              </a:rPr>
              <a:t>celoj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Srbiji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Tipovi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geo-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objekata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koji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korišćeni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tačke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poligoni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Tačke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predstavljaju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sledeće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objekte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kafić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restoran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bar, pub, fast food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objekta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ili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bbq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objakat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dok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poligoni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predstavljaju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objekte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amenity 'parking',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gde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se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traže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poligoni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koji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sadrže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te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objekte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WHERE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pr.amenity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'cafe'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'pub'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'bar'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'restaurant'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1800" dirty="0" err="1">
                <a:solidFill>
                  <a:srgbClr val="00A67D"/>
                </a:solidFill>
                <a:ea typeface="+mn-lt"/>
                <a:cs typeface="+mn-lt"/>
              </a:rPr>
              <a:t>bbq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1800" dirty="0" err="1">
                <a:solidFill>
                  <a:srgbClr val="00A67D"/>
                </a:solidFill>
                <a:ea typeface="+mn-lt"/>
                <a:cs typeface="+mn-lt"/>
              </a:rPr>
              <a:t>fast_food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) 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AND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po.amenity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=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00A67D"/>
                </a:solidFill>
                <a:ea typeface="+mn-lt"/>
                <a:cs typeface="+mn-lt"/>
              </a:rPr>
              <a:t>'parking'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;</a:t>
            </a:r>
            <a:endParaRPr lang="en-US"/>
          </a:p>
          <a:p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Topološka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relacija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koja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se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koristi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ovde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je "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ST_DWithin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" (Distance Within),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koja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proverava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da li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dva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geo-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objekta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unutar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zadate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udaljenosti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jedan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od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drugog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 U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ovom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slučaju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tačke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moraju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biti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udaljene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do 1000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metara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od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poligona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JOIN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planet_osm_polygon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po 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ON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ST_DWithin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pr.way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::geometry,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po.way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::geometry, </a:t>
            </a:r>
            <a:r>
              <a:rPr lang="en-US" sz="1800" dirty="0">
                <a:solidFill>
                  <a:srgbClr val="DF3079"/>
                </a:solidFill>
                <a:ea typeface="+mn-lt"/>
                <a:cs typeface="+mn-lt"/>
              </a:rPr>
              <a:t>1000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012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0615-FD6D-7687-6EF9-351522CE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3200"/>
            <a:ext cx="3055620" cy="1572260"/>
          </a:xfrm>
        </p:spPr>
        <p:txBody>
          <a:bodyPr/>
          <a:lstStyle/>
          <a:p>
            <a:r>
              <a:rPr lang="en" sz="2400" b="1" dirty="0">
                <a:latin typeface="Segoe UI"/>
                <a:cs typeface="Segoe UI"/>
              </a:rPr>
              <a:t>POGLED U QGIS-U</a:t>
            </a:r>
            <a:endParaRPr lang="en-US" sz="2400" dirty="0">
              <a:latin typeface="Segoe UI"/>
              <a:cs typeface="Segoe UI"/>
            </a:endParaRPr>
          </a:p>
          <a:p>
            <a:endParaRPr lang="en-US" dirty="0"/>
          </a:p>
        </p:txBody>
      </p:sp>
      <p:pic>
        <p:nvPicPr>
          <p:cNvPr id="4" name="Content Placeholder 3" descr="A map with blue dots&#10;&#10;Description automatically generated">
            <a:extLst>
              <a:ext uri="{FF2B5EF4-FFF2-40B4-BE49-F238E27FC236}">
                <a16:creationId xmlns:a16="http://schemas.microsoft.com/office/drawing/2014/main" id="{3B9744F1-6722-5717-0512-37B7F5551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195" y="203200"/>
            <a:ext cx="5345381" cy="6464300"/>
          </a:xfrm>
        </p:spPr>
      </p:pic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3B652300-1A1A-EEF1-1D28-BA0330673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34925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D9AAF-DA38-0990-83EC-2F86B8A804F7}"/>
              </a:ext>
            </a:extLst>
          </p:cNvPr>
          <p:cNvSpPr txBox="1"/>
          <p:nvPr/>
        </p:nvSpPr>
        <p:spPr>
          <a:xfrm>
            <a:off x="393700" y="26416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Bez index-a: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222222"/>
                </a:solidFill>
              </a:rPr>
              <a:t>  12:139 s</a:t>
            </a:r>
            <a:endParaRPr lang="en-US" sz="2400" dirty="0"/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BE85C7A2-BA64-6DBE-5C52-AE644D08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2600" y="34290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B998A3-091E-8661-BCBF-9FC1A14CA056}"/>
              </a:ext>
            </a:extLst>
          </p:cNvPr>
          <p:cNvSpPr txBox="1"/>
          <p:nvPr/>
        </p:nvSpPr>
        <p:spPr>
          <a:xfrm>
            <a:off x="9575800" y="2641600"/>
            <a:ext cx="22098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Sa index-om:</a:t>
            </a:r>
            <a:endParaRPr lang="en-US" sz="2400"/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222222"/>
                </a:solidFill>
              </a:rPr>
              <a:t>  09:922 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3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907C-2ADD-6B86-21BC-950AA455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558800"/>
            <a:ext cx="7284720" cy="1356360"/>
          </a:xfrm>
        </p:spPr>
        <p:txBody>
          <a:bodyPr/>
          <a:lstStyle/>
          <a:p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poboljšanje</a:t>
            </a:r>
            <a:r>
              <a:rPr lang="en-US" dirty="0"/>
              <a:t> </a:t>
            </a:r>
            <a:r>
              <a:rPr lang="en-US" dirty="0" err="1"/>
              <a:t>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181D-AC33-B498-3460-017944CD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2489200"/>
            <a:ext cx="10076071" cy="3644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Poboljšanje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upita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uključuje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kreiranje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Materialized View-a (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mv_food_and_drink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) koji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sadrži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podatke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o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kafićima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restoranima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drugim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objektima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unutar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oblasti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Beograda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zajedno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dodatkom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Index-a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geometrijsku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kolonu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za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ubrzanje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pretraživanja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</a:p>
          <a:p>
            <a:pPr marL="45720" indent="0">
              <a:buNone/>
            </a:pP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Takođe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kreirana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je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tabela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food_and_drink_data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filtriranim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podacima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iz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Materialized View-a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dodat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je Index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njenu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geometrijsku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kolonu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2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3BDE-F52D-FEB1-44A4-CE3BCCDE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16000"/>
            <a:ext cx="9872871" cy="508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CREATE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MATERIALIZED </a:t>
            </a: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VIEW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mv_food_and_drink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AS</a:t>
            </a:r>
          </a:p>
          <a:p>
            <a:pPr>
              <a:buNone/>
            </a:pP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SELECT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pr.*</a:t>
            </a:r>
            <a:endParaRPr lang="en-US" sz="200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FROM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planet_osm_point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pr</a:t>
            </a:r>
            <a:endParaRPr lang="en-US" sz="200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JOIN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area_for_parking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ar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ON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ST_Within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pr.way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::geometry,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ar.way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::geometry)</a:t>
            </a:r>
            <a:endParaRPr lang="en-US" sz="200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WHERE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pr.amenity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IN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(</a:t>
            </a:r>
            <a:r>
              <a:rPr lang="en-US" sz="2000" dirty="0">
                <a:solidFill>
                  <a:srgbClr val="00A67D"/>
                </a:solidFill>
                <a:ea typeface="+mn-lt"/>
                <a:cs typeface="+mn-lt"/>
              </a:rPr>
              <a:t>'cafe'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2000" dirty="0">
                <a:solidFill>
                  <a:srgbClr val="00A67D"/>
                </a:solidFill>
                <a:ea typeface="+mn-lt"/>
                <a:cs typeface="+mn-lt"/>
              </a:rPr>
              <a:t>'pub'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2000" dirty="0">
                <a:solidFill>
                  <a:srgbClr val="00A67D"/>
                </a:solidFill>
                <a:ea typeface="+mn-lt"/>
                <a:cs typeface="+mn-lt"/>
              </a:rPr>
              <a:t>'bar'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2000" dirty="0">
                <a:solidFill>
                  <a:srgbClr val="00A67D"/>
                </a:solidFill>
                <a:ea typeface="+mn-lt"/>
                <a:cs typeface="+mn-lt"/>
              </a:rPr>
              <a:t>'restaurant'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20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2000" err="1">
                <a:solidFill>
                  <a:srgbClr val="00A67D"/>
                </a:solidFill>
                <a:ea typeface="+mn-lt"/>
                <a:cs typeface="+mn-lt"/>
              </a:rPr>
              <a:t>bbq</a:t>
            </a:r>
            <a:r>
              <a:rPr lang="en-US" sz="20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20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2000" err="1">
                <a:solidFill>
                  <a:srgbClr val="00A67D"/>
                </a:solidFill>
                <a:ea typeface="+mn-lt"/>
                <a:cs typeface="+mn-lt"/>
              </a:rPr>
              <a:t>fast_food</a:t>
            </a:r>
            <a:r>
              <a:rPr lang="en-US" sz="2000" dirty="0">
                <a:solidFill>
                  <a:srgbClr val="00A67D"/>
                </a:solidFill>
                <a:ea typeface="+mn-lt"/>
                <a:cs typeface="+mn-lt"/>
              </a:rPr>
              <a:t>'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);</a:t>
            </a: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" indent="0">
              <a:buNone/>
            </a:pPr>
            <a:r>
              <a:rPr lang="en-US" sz="2000" err="1">
                <a:ea typeface="+mn-lt"/>
                <a:cs typeface="+mn-lt"/>
              </a:rPr>
              <a:t>Kreiranje</a:t>
            </a:r>
            <a:r>
              <a:rPr lang="en-US" sz="2000" dirty="0">
                <a:ea typeface="+mn-lt"/>
                <a:cs typeface="+mn-lt"/>
              </a:rPr>
              <a:t> buffer </a:t>
            </a:r>
            <a:r>
              <a:rPr lang="en-US" sz="2000" err="1">
                <a:ea typeface="+mn-lt"/>
                <a:cs typeface="+mn-lt"/>
              </a:rPr>
              <a:t>tabele</a:t>
            </a:r>
            <a:endParaRPr lang="en-US" sz="2000"/>
          </a:p>
          <a:p>
            <a:pPr marL="45720" indent="0">
              <a:buNone/>
            </a:pP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CREATE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TABLE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buffer_table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AS</a:t>
            </a:r>
            <a:endParaRPr lang="en-US" sz="2000">
              <a:solidFill>
                <a:srgbClr val="2E95D3"/>
              </a:solidFill>
            </a:endParaRPr>
          </a:p>
          <a:p>
            <a:pPr marL="45720" indent="0">
              <a:buNone/>
            </a:pP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SELECT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ST_Buffer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(way::geometry, 1000) </a:t>
            </a: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AS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buffer_geom</a:t>
            </a:r>
            <a:endParaRPr lang="en-US" sz="2000" err="1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000" dirty="0">
                <a:solidFill>
                  <a:srgbClr val="2E95D3"/>
                </a:solidFill>
                <a:ea typeface="+mn-lt"/>
                <a:cs typeface="+mn-lt"/>
              </a:rPr>
              <a:t>FROM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area_for_parking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1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2DEB1-D438-C8E6-FF32-3828C3921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B602-8A62-FD32-B3D6-090E8D8C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79500"/>
            <a:ext cx="3957320" cy="3007360"/>
          </a:xfrm>
        </p:spPr>
        <p:txBody>
          <a:bodyPr/>
          <a:lstStyle/>
          <a:p>
            <a:r>
              <a:rPr lang="en" sz="2400" b="1" dirty="0">
                <a:latin typeface="Corbel"/>
                <a:cs typeface="Segoe UI"/>
              </a:rPr>
              <a:t>POGLED U QGIS-U</a:t>
            </a:r>
            <a:br>
              <a:rPr lang="en" sz="2400" b="1" dirty="0">
                <a:latin typeface="Corbel"/>
                <a:cs typeface="Segoe UI"/>
              </a:rPr>
            </a:br>
            <a:r>
              <a:rPr lang="en" sz="2400" b="1" err="1">
                <a:latin typeface="Corbel"/>
                <a:cs typeface="Segoe UI"/>
              </a:rPr>
              <a:t>samo</a:t>
            </a:r>
            <a:r>
              <a:rPr lang="en" sz="2400" b="1" dirty="0">
                <a:latin typeface="Corbel"/>
                <a:cs typeface="Segoe UI"/>
              </a:rPr>
              <a:t> za grad Bograd </a:t>
            </a:r>
            <a:r>
              <a:rPr lang="en" sz="2400" b="1" err="1">
                <a:latin typeface="Corbel"/>
                <a:cs typeface="Segoe UI"/>
              </a:rPr>
              <a:t>zbog</a:t>
            </a:r>
            <a:r>
              <a:rPr lang="en" sz="2400" b="1" dirty="0">
                <a:latin typeface="Corbel"/>
                <a:cs typeface="Segoe UI"/>
              </a:rPr>
              <a:t> </a:t>
            </a:r>
            <a:r>
              <a:rPr lang="en" sz="2400" b="1" err="1">
                <a:latin typeface="Corbel"/>
                <a:cs typeface="Segoe UI"/>
              </a:rPr>
              <a:t>ubačenog</a:t>
            </a:r>
            <a:r>
              <a:rPr lang="en" sz="2400" b="1" dirty="0">
                <a:latin typeface="Corbel"/>
                <a:cs typeface="Segoe UI"/>
              </a:rPr>
              <a:t> </a:t>
            </a:r>
            <a:r>
              <a:rPr lang="en" sz="2400" b="1" err="1">
                <a:latin typeface="Corbel"/>
                <a:cs typeface="Segoe UI"/>
              </a:rPr>
              <a:t>flitera</a:t>
            </a:r>
            <a:r>
              <a:rPr lang="en" sz="2400" b="1" dirty="0">
                <a:latin typeface="Corbel"/>
                <a:cs typeface="Segoe UI"/>
              </a:rPr>
              <a:t> u </a:t>
            </a:r>
            <a:r>
              <a:rPr lang="en" sz="2400" b="1" err="1">
                <a:latin typeface="Corbel"/>
                <a:cs typeface="Segoe UI"/>
              </a:rPr>
              <a:t>tabeli</a:t>
            </a:r>
            <a:r>
              <a:rPr lang="en" sz="2400" b="1" dirty="0">
                <a:latin typeface="Corbel"/>
                <a:cs typeface="Segoe UI"/>
              </a:rPr>
              <a:t> </a:t>
            </a:r>
            <a:r>
              <a:rPr lang="en-US" sz="2400" b="1" err="1">
                <a:latin typeface="Corbel"/>
                <a:cs typeface="Segoe UI"/>
              </a:rPr>
              <a:t>area_for_parking</a:t>
            </a:r>
            <a:endParaRPr lang="en-US" sz="2400">
              <a:latin typeface="Segoe UI"/>
              <a:cs typeface="Segoe UI"/>
            </a:endParaRPr>
          </a:p>
          <a:p>
            <a:endParaRPr lang="en-US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9FFE68A-5CD7-16A1-F922-96260E4FA05C}"/>
              </a:ext>
            </a:extLst>
          </p:cNvPr>
          <p:cNvSpPr txBox="1"/>
          <p:nvPr/>
        </p:nvSpPr>
        <p:spPr>
          <a:xfrm>
            <a:off x="1244600" y="3898900"/>
            <a:ext cx="20828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22222"/>
                </a:solidFill>
                <a:ea typeface="+mn-lt"/>
                <a:cs typeface="+mn-lt"/>
              </a:rPr>
              <a:t>00:516</a:t>
            </a:r>
            <a:r>
              <a:rPr lang="en-US" sz="2400" dirty="0">
                <a:solidFill>
                  <a:srgbClr val="222222"/>
                </a:solidFill>
                <a:latin typeface="Corbel"/>
              </a:rPr>
              <a:t> s</a:t>
            </a:r>
            <a:endParaRPr lang="en-US" sz="2400" dirty="0"/>
          </a:p>
        </p:txBody>
      </p:sp>
      <p:pic>
        <p:nvPicPr>
          <p:cNvPr id="11" name="Graphic 2" descr="Stopwatch with solid fill">
            <a:extLst>
              <a:ext uri="{FF2B5EF4-FFF2-40B4-BE49-F238E27FC236}">
                <a16:creationId xmlns:a16="http://schemas.microsoft.com/office/drawing/2014/main" id="{258AE972-7257-E4FF-055F-3E5DA024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00" y="3670300"/>
            <a:ext cx="914400" cy="914400"/>
          </a:xfrm>
          <a:prstGeom prst="rect">
            <a:avLst/>
          </a:prstGeom>
        </p:spPr>
      </p:pic>
      <p:pic>
        <p:nvPicPr>
          <p:cNvPr id="12" name="Picture 11" descr="A map of a city&#10;&#10;Description automatically generated">
            <a:extLst>
              <a:ext uri="{FF2B5EF4-FFF2-40B4-BE49-F238E27FC236}">
                <a16:creationId xmlns:a16="http://schemas.microsoft.com/office/drawing/2014/main" id="{F065D8D2-239A-CBD8-DED5-B4D8B0388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667" y="241300"/>
            <a:ext cx="6743066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8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A0A-5C8D-A79C-FDA6-335F2B3B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Drugi </a:t>
            </a:r>
            <a:r>
              <a:rPr lang="en-US" dirty="0" err="1"/>
              <a:t>upit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873D-D496-95E2-C7FC-AE1C584A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85571" cy="25273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" indent="0">
              <a:buNone/>
            </a:pPr>
            <a:r>
              <a:rPr lang="sr-Latn-RS" sz="2000" dirty="0">
                <a:latin typeface="Corbel"/>
                <a:ea typeface="+mn-lt"/>
                <a:cs typeface="+mn-lt"/>
              </a:rPr>
              <a:t>Pretraga svih piknik lokacija na teritoriji Srbije na kojima postoje stolovi i klupe za korišćenje, a koje se nalaze na 100m od autobuskih linija.</a:t>
            </a:r>
          </a:p>
          <a:p>
            <a:pPr marL="45720" indent="0">
              <a:buNone/>
            </a:pPr>
            <a:endParaRPr lang="sr-Latn-RS" sz="2000" dirty="0">
              <a:solidFill>
                <a:srgbClr val="A6B727"/>
              </a:solidFill>
              <a:latin typeface="Corbel"/>
              <a:cs typeface="Arial"/>
            </a:endParaRPr>
          </a:p>
          <a:p>
            <a:pPr marL="285750" indent="-285750">
              <a:lnSpc>
                <a:spcPct val="114999"/>
              </a:lnSpc>
              <a:spcBef>
                <a:spcPts val="0"/>
              </a:spcBef>
              <a:buFont typeface="Wingdings,Sans-Serif"/>
              <a:buChar char="§"/>
            </a:pP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U okviru upita se iz tabele </a:t>
            </a:r>
            <a:r>
              <a:rPr lang="sr-Latn-RS" sz="2000" err="1">
                <a:solidFill>
                  <a:schemeClr val="tx1"/>
                </a:solidFill>
                <a:latin typeface="Corbel"/>
                <a:cs typeface="Arial"/>
              </a:rPr>
              <a:t>planet_osm_point</a:t>
            </a: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 izdvajaju sve tačke koje su tipa </a:t>
            </a:r>
            <a:r>
              <a:rPr lang="sr-Latn-RS" sz="2000" err="1">
                <a:solidFill>
                  <a:schemeClr val="tx1"/>
                </a:solidFill>
                <a:ea typeface="+mn-lt"/>
                <a:cs typeface="+mn-lt"/>
              </a:rPr>
              <a:t>picnic_site</a:t>
            </a: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 uz proveru da li se na toj </a:t>
            </a:r>
            <a:r>
              <a:rPr lang="sr-Latn-RS" sz="2000" err="1">
                <a:solidFill>
                  <a:schemeClr val="tx1"/>
                </a:solidFill>
                <a:latin typeface="Corbel"/>
                <a:cs typeface="Arial"/>
              </a:rPr>
              <a:t>lokaiji</a:t>
            </a: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 nalazi </a:t>
            </a:r>
            <a:r>
              <a:rPr lang="sr-Latn-RS" sz="2000" err="1">
                <a:solidFill>
                  <a:schemeClr val="tx1"/>
                </a:solidFill>
                <a:ea typeface="+mn-lt"/>
                <a:cs typeface="+mn-lt"/>
              </a:rPr>
              <a:t>picnic_table</a:t>
            </a:r>
            <a:r>
              <a:rPr lang="sr-Latn-RS" sz="2000" dirty="0">
                <a:solidFill>
                  <a:schemeClr val="tx1"/>
                </a:solidFill>
                <a:ea typeface="+mn-lt"/>
                <a:cs typeface="+mn-lt"/>
              </a:rPr>
              <a:t> i </a:t>
            </a:r>
            <a:r>
              <a:rPr lang="sr-Latn-RS" sz="2000" err="1">
                <a:solidFill>
                  <a:schemeClr val="tx1"/>
                </a:solidFill>
                <a:ea typeface="+mn-lt"/>
                <a:cs typeface="+mn-lt"/>
              </a:rPr>
              <a:t>bench</a:t>
            </a: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. Vrši se spoj sa svim linijama iz tabele </a:t>
            </a:r>
            <a:r>
              <a:rPr lang="sr-Latn-RS" sz="2000" err="1">
                <a:solidFill>
                  <a:schemeClr val="tx1"/>
                </a:solidFill>
                <a:latin typeface="Corbel"/>
                <a:cs typeface="Arial"/>
              </a:rPr>
              <a:t>planet_osm_line</a:t>
            </a: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 koje zadovoljavaju uslov da predstavljaju autobusku liniju, odnosno da se nalaze na maksimalnom rastojanju od 100m od pronađenih objekta iz prve tabele.</a:t>
            </a:r>
            <a:endParaRPr lang="en-US" sz="2000">
              <a:solidFill>
                <a:schemeClr val="tx1"/>
              </a:solidFill>
              <a:latin typeface="Corbel"/>
              <a:cs typeface="Arial"/>
            </a:endParaRPr>
          </a:p>
          <a:p>
            <a:pPr marL="285750" indent="-285750">
              <a:lnSpc>
                <a:spcPct val="114999"/>
              </a:lnSpc>
              <a:spcBef>
                <a:spcPts val="0"/>
              </a:spcBef>
              <a:buFont typeface="Wingdings,Sans-Serif"/>
              <a:buChar char="§"/>
            </a:pPr>
            <a:r>
              <a:rPr lang="en-US" sz="2000" dirty="0" err="1">
                <a:solidFill>
                  <a:schemeClr val="tx1"/>
                </a:solidFill>
                <a:ea typeface="+mn-lt"/>
                <a:cs typeface="Calibri"/>
              </a:rPr>
              <a:t>Topološka</a:t>
            </a:r>
            <a:r>
              <a:rPr lang="en-US" sz="2000" dirty="0">
                <a:solidFill>
                  <a:schemeClr val="tx1"/>
                </a:solidFill>
                <a:ea typeface="+mn-lt"/>
                <a:cs typeface="Calibri"/>
              </a:rPr>
              <a:t>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Calibri"/>
              </a:rPr>
              <a:t>relacija</a:t>
            </a:r>
            <a:r>
              <a:rPr lang="en-US" sz="2000" dirty="0">
                <a:solidFill>
                  <a:schemeClr val="tx1"/>
                </a:solidFill>
                <a:ea typeface="+mn-lt"/>
                <a:cs typeface="Calibri"/>
              </a:rPr>
              <a:t>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Calibri"/>
              </a:rPr>
              <a:t>koja</a:t>
            </a:r>
            <a:r>
              <a:rPr lang="en-US" sz="2000" dirty="0">
                <a:solidFill>
                  <a:schemeClr val="tx1"/>
                </a:solidFill>
                <a:ea typeface="+mn-lt"/>
                <a:cs typeface="Calibri"/>
              </a:rPr>
              <a:t> se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Calibri"/>
              </a:rPr>
              <a:t>koristi</a:t>
            </a:r>
            <a:r>
              <a:rPr lang="en-US" sz="2000" dirty="0">
                <a:solidFill>
                  <a:schemeClr val="tx1"/>
                </a:solidFill>
                <a:ea typeface="+mn-lt"/>
                <a:cs typeface="Calibri"/>
              </a:rPr>
              <a:t>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Calibri"/>
              </a:rPr>
              <a:t>ovde</a:t>
            </a:r>
            <a:r>
              <a:rPr lang="en-US" sz="2000" dirty="0">
                <a:solidFill>
                  <a:schemeClr val="tx1"/>
                </a:solidFill>
                <a:ea typeface="+mn-lt"/>
                <a:cs typeface="Calibri"/>
              </a:rPr>
              <a:t> je "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Calibri"/>
              </a:rPr>
              <a:t>ST_DWithin</a:t>
            </a:r>
            <a:r>
              <a:rPr lang="en-US" sz="2000" dirty="0">
                <a:solidFill>
                  <a:schemeClr val="tx1"/>
                </a:solidFill>
                <a:ea typeface="+mn-lt"/>
                <a:cs typeface="Calibri"/>
              </a:rPr>
              <a:t>"</a:t>
            </a:r>
            <a:endParaRPr lang="sr-Latn-RS" sz="2000" dirty="0">
              <a:solidFill>
                <a:schemeClr val="tx1"/>
              </a:solidFill>
            </a:endParaRPr>
          </a:p>
          <a:p>
            <a:pPr>
              <a:buNone/>
            </a:pPr>
            <a:endParaRPr lang="sr-Latn-RS" sz="1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sr-Latn-R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9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47FE-24F8-F021-410F-2FCC0771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355600"/>
            <a:ext cx="9875520" cy="1356360"/>
          </a:xfrm>
        </p:spPr>
        <p:txBody>
          <a:bodyPr/>
          <a:lstStyle/>
          <a:p>
            <a:r>
              <a:rPr lang="en-US" err="1"/>
              <a:t>Poboljšanje</a:t>
            </a:r>
            <a:r>
              <a:rPr lang="en-US" dirty="0"/>
              <a:t> </a:t>
            </a:r>
            <a:r>
              <a:rPr lang="en-US" err="1"/>
              <a:t>preformansi</a:t>
            </a:r>
            <a:r>
              <a:rPr lang="en-US" dirty="0"/>
              <a:t>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4ED2-8ABD-BC84-A9D0-3BA6D6EB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5600"/>
            <a:ext cx="9872871" cy="4699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34" charset="0"/>
              <a:buChar char="§"/>
            </a:pP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Dodavanje </a:t>
            </a:r>
            <a:r>
              <a:rPr lang="sr-Latn-RS" sz="2000" err="1">
                <a:solidFill>
                  <a:schemeClr val="tx1"/>
                </a:solidFill>
                <a:latin typeface="Corbel"/>
                <a:cs typeface="Arial"/>
              </a:rPr>
              <a:t>Materialized</a:t>
            </a:r>
            <a:r>
              <a:rPr lang="en-US" sz="2000" dirty="0">
                <a:solidFill>
                  <a:schemeClr val="tx1"/>
                </a:solidFill>
                <a:latin typeface="Corbel"/>
                <a:cs typeface="Arial"/>
              </a:rPr>
              <a:t> </a:t>
            </a: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View-a i </a:t>
            </a:r>
            <a:r>
              <a:rPr lang="sr-Latn-RS" sz="2000" err="1">
                <a:solidFill>
                  <a:schemeClr val="tx1"/>
                </a:solidFill>
                <a:latin typeface="Corbel"/>
                <a:cs typeface="Arial"/>
              </a:rPr>
              <a:t>Index</a:t>
            </a: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-a za deo upita </a:t>
            </a:r>
            <a:r>
              <a:rPr lang="sr-Latn-RS" sz="2000" err="1">
                <a:solidFill>
                  <a:schemeClr val="tx1"/>
                </a:solidFill>
                <a:latin typeface="Corbel"/>
                <a:cs typeface="Arial"/>
              </a:rPr>
              <a:t>kojime</a:t>
            </a:r>
            <a:r>
              <a:rPr lang="sr-Latn-RS" sz="2000" dirty="0">
                <a:solidFill>
                  <a:schemeClr val="tx1"/>
                </a:solidFill>
                <a:latin typeface="Corbel"/>
                <a:cs typeface="Arial"/>
              </a:rPr>
              <a:t> se pronalaze sve autobuske linije.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34" charset="0"/>
              <a:buChar char="§"/>
            </a:pPr>
            <a:r>
              <a:rPr lang="sr-Latn-RS" sz="2000" dirty="0">
                <a:solidFill>
                  <a:schemeClr val="tx1"/>
                </a:solidFill>
                <a:ea typeface="+mn-lt"/>
                <a:cs typeface="+mn-lt"/>
              </a:rPr>
              <a:t>Radi posmatranja ponašanja performansi, za deo upita vezan za piknik lokacije kreira se nova tabela da pronalazi sve željene lokacije i u tabeli je dodato ograničenje za rastojanje od 100m.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34" charset="0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Corbel"/>
                <a:cs typeface="Arial"/>
              </a:rPr>
              <a:t>ST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_DWithin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ST_Intersects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ST_Subdivide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se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koriste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u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samom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upitu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a deo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koda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je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dat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ispod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itchFamily="34" charset="0"/>
              <a:buChar char="§"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JOIN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planet_osm_line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l </a:t>
            </a: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ST_DWithin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p.point_way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l.way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DF3079"/>
                </a:solidFill>
                <a:ea typeface="+mn-lt"/>
                <a:cs typeface="+mn-lt"/>
              </a:rPr>
              <a:t>100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) </a:t>
            </a:r>
          </a:p>
          <a:p>
            <a:pPr>
              <a:buNone/>
            </a:pPr>
            <a:r>
              <a:rPr lang="en-US" sz="1800" dirty="0">
                <a:solidFill>
                  <a:srgbClr val="2E95D3"/>
                </a:solidFill>
                <a:ea typeface="+mn-lt"/>
                <a:cs typeface="+mn-lt"/>
              </a:rPr>
              <a:t>WHERE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ST_Intersects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ST_Subdivide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p.point_way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),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ST_Buffer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l.way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DF3079"/>
                </a:solidFill>
                <a:ea typeface="+mn-lt"/>
                <a:cs typeface="+mn-lt"/>
              </a:rPr>
              <a:t>100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50380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Basis</vt:lpstr>
      <vt:lpstr>Projekat: OpenStreetMap &amp; PostGIS</vt:lpstr>
      <vt:lpstr>UVOD</vt:lpstr>
      <vt:lpstr>Prvi upit</vt:lpstr>
      <vt:lpstr>POGLED U QGIS-U </vt:lpstr>
      <vt:lpstr>Dodatno poboljšanje upita</vt:lpstr>
      <vt:lpstr>PowerPoint Presentation</vt:lpstr>
      <vt:lpstr>POGLED U QGIS-U samo za grad Bograd zbog ubačenog flitera u tabeli area_for_parking </vt:lpstr>
      <vt:lpstr>Drugi upit</vt:lpstr>
      <vt:lpstr>Poboljšanje preformansi </vt:lpstr>
      <vt:lpstr>POGLED U QGIS-U </vt:lpstr>
      <vt:lpstr>Treći upit</vt:lpstr>
      <vt:lpstr>PowerPoint Presentation</vt:lpstr>
      <vt:lpstr>POGLED U QGIS-U </vt:lpstr>
      <vt:lpstr>PowerPoint Presentation</vt:lpstr>
      <vt:lpstr>HVALA NA PAŽNJ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789</cp:revision>
  <dcterms:created xsi:type="dcterms:W3CDTF">2024-01-05T17:13:42Z</dcterms:created>
  <dcterms:modified xsi:type="dcterms:W3CDTF">2024-01-08T17:08:15Z</dcterms:modified>
</cp:coreProperties>
</file>