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327" r:id="rId2"/>
    <p:sldId id="307" r:id="rId3"/>
    <p:sldId id="302" r:id="rId4"/>
    <p:sldId id="303" r:id="rId5"/>
    <p:sldId id="328" r:id="rId6"/>
    <p:sldId id="305" r:id="rId7"/>
    <p:sldId id="304" r:id="rId8"/>
    <p:sldId id="324" r:id="rId9"/>
    <p:sldId id="325" r:id="rId10"/>
    <p:sldId id="326" r:id="rId11"/>
    <p:sldId id="300"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B5B"/>
    <a:srgbClr val="1C366D"/>
    <a:srgbClr val="025BB2"/>
    <a:srgbClr val="793D00"/>
    <a:srgbClr val="4A80BC"/>
    <a:srgbClr val="1D3159"/>
    <a:srgbClr val="0F63B6"/>
    <a:srgbClr val="4A7EBA"/>
    <a:srgbClr val="005AA5"/>
    <a:srgbClr val="055C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9" autoAdjust="0"/>
    <p:restoredTop sz="98081" autoAdjust="0"/>
  </p:normalViewPr>
  <p:slideViewPr>
    <p:cSldViewPr>
      <p:cViewPr varScale="1">
        <p:scale>
          <a:sx n="102" d="100"/>
          <a:sy n="102" d="100"/>
        </p:scale>
        <p:origin x="146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8EFE5D0-6392-4B10-A5CB-CBEE3C3AC031}" type="datetimeFigureOut">
              <a:rPr lang="en-US" smtClean="0"/>
              <a:t>1/31/2022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B9482CB-FB96-4D42-AD6C-747DBDB1B11D}" type="slidenum">
              <a:rPr lang="en-US" smtClean="0"/>
              <a:t>‹#›</a:t>
            </a:fld>
            <a:endParaRPr lang="en-US"/>
          </a:p>
        </p:txBody>
      </p:sp>
    </p:spTree>
    <p:extLst>
      <p:ext uri="{BB962C8B-B14F-4D97-AF65-F5344CB8AC3E}">
        <p14:creationId xmlns:p14="http://schemas.microsoft.com/office/powerpoint/2010/main" val="87194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82B1FE-1E4D-4880-8739-0BC944C3FD2C}"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419834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A1719C-B931-477F-84FF-555E1868EEA2}"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227336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FD680B-D92A-410E-9267-990E1E839B21}"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403750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A3E58-3DA2-45C0-9A52-7F12D6D3A06C}"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89877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3D066-2ADF-482E-9724-B534A2AC0E41}" type="datetime1">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253386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4AA2B2-64DC-4E17-821F-0700476AD274}" type="datetime1">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150162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5EDBF2-5580-44EF-B579-CDB627CC30ED}" type="datetime1">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225913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AEB721-B631-4A51-AAE3-E20E397BE479}" type="datetime1">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334406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B0ED5-FE99-443C-8D39-76007B794913}" type="datetime1">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336424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1E47D-164E-42AA-9798-595EEB58B355}" type="datetime1">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304691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8C930-F3E7-4779-862D-20C51A54B4BC}" type="datetime1">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D0907-DA00-443B-B857-45201E8CC4DA}" type="slidenum">
              <a:rPr lang="en-US" smtClean="0"/>
              <a:t>‹#›</a:t>
            </a:fld>
            <a:endParaRPr lang="en-US"/>
          </a:p>
        </p:txBody>
      </p:sp>
    </p:spTree>
    <p:extLst>
      <p:ext uri="{BB962C8B-B14F-4D97-AF65-F5344CB8AC3E}">
        <p14:creationId xmlns:p14="http://schemas.microsoft.com/office/powerpoint/2010/main" val="104582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BC062-AB2A-4B4F-948E-DDD3FEF514B5}" type="datetime1">
              <a:rPr lang="en-US" smtClean="0"/>
              <a:t>1/31/2022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D0907-DA00-443B-B857-45201E8CC4DA}" type="slidenum">
              <a:rPr lang="en-US" smtClean="0"/>
              <a:t>‹#›</a:t>
            </a:fld>
            <a:endParaRPr lang="en-US"/>
          </a:p>
        </p:txBody>
      </p:sp>
    </p:spTree>
    <p:extLst>
      <p:ext uri="{BB962C8B-B14F-4D97-AF65-F5344CB8AC3E}">
        <p14:creationId xmlns:p14="http://schemas.microsoft.com/office/powerpoint/2010/main" val="94165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1.JP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29.jpg"/><Relationship Id="rId7" Type="http://schemas.openxmlformats.org/officeDocument/2006/relationships/image" Target="../media/image27.png"/><Relationship Id="rId2" Type="http://schemas.openxmlformats.org/officeDocument/2006/relationships/image" Target="../media/image28.jpg"/><Relationship Id="rId1" Type="http://schemas.openxmlformats.org/officeDocument/2006/relationships/slideLayout" Target="../slideLayouts/slideLayout6.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1.JPG"/><Relationship Id="rId4" Type="http://schemas.openxmlformats.org/officeDocument/2006/relationships/image" Target="../media/image3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9" name="Rectangle 8"/>
          <p:cNvSpPr/>
          <p:nvPr/>
        </p:nvSpPr>
        <p:spPr>
          <a:xfrm>
            <a:off x="3530794" y="6239876"/>
            <a:ext cx="1907628"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27"/>
            <a:ext cx="9144000" cy="1914525"/>
          </a:xfrm>
          <a:prstGeom prst="rect">
            <a:avLst/>
          </a:prstGeom>
        </p:spPr>
      </p:pic>
      <p:sp>
        <p:nvSpPr>
          <p:cNvPr id="7" name="Rectangle 6"/>
          <p:cNvSpPr/>
          <p:nvPr/>
        </p:nvSpPr>
        <p:spPr>
          <a:xfrm>
            <a:off x="342900" y="1942570"/>
            <a:ext cx="8458200" cy="4462760"/>
          </a:xfrm>
          <a:prstGeom prst="rect">
            <a:avLst/>
          </a:prstGeom>
        </p:spPr>
        <p:txBody>
          <a:bodyPr wrap="square">
            <a:spAutoFit/>
          </a:bodyPr>
          <a:lstStyle/>
          <a:p>
            <a:pPr algn="ctr">
              <a:spcBef>
                <a:spcPts val="600"/>
              </a:spcBef>
              <a:spcAft>
                <a:spcPts val="600"/>
              </a:spcAft>
            </a:pPr>
            <a:r>
              <a:rPr lang="en-US" sz="1600" b="1" dirty="0">
                <a:solidFill>
                  <a:srgbClr val="FF0000"/>
                </a:solidFill>
                <a:latin typeface="Arial" panose="020B0604020202020204" pitchFamily="34" charset="0"/>
                <a:ea typeface="Times New Roman" panose="02020603050405020304" pitchFamily="18" charset="0"/>
              </a:rPr>
              <a:t>What is </a:t>
            </a:r>
            <a:r>
              <a:rPr lang="en-US" sz="1600" b="1" dirty="0" err="1" smtClean="0">
                <a:solidFill>
                  <a:srgbClr val="FF0000"/>
                </a:solidFill>
                <a:latin typeface="Arial" panose="020B0604020202020204" pitchFamily="34" charset="0"/>
                <a:ea typeface="Times New Roman" panose="02020603050405020304" pitchFamily="18" charset="0"/>
              </a:rPr>
              <a:t>Gōjū-ry</a:t>
            </a:r>
            <a:r>
              <a:rPr lang="en-US" sz="1600" b="1" dirty="0">
                <a:solidFill>
                  <a:srgbClr val="FF0000"/>
                </a:solidFill>
                <a:latin typeface="Arial" panose="020B060402020202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a:spcBef>
                <a:spcPts val="600"/>
              </a:spcBef>
              <a:spcAft>
                <a:spcPts val="600"/>
              </a:spcAft>
            </a:pPr>
            <a:r>
              <a:rPr lang="en-US" sz="1600" b="1" dirty="0" err="1">
                <a:latin typeface="Arial" panose="020B0604020202020204" pitchFamily="34" charset="0"/>
                <a:ea typeface="Times New Roman" panose="02020603050405020304" pitchFamily="18" charset="0"/>
              </a:rPr>
              <a:t>Gōjū-ryū</a:t>
            </a:r>
            <a:r>
              <a:rPr lang="en-US" sz="1600" dirty="0">
                <a:latin typeface="Arial" panose="020B0604020202020204" pitchFamily="34" charset="0"/>
                <a:ea typeface="Times New Roman" panose="02020603050405020304" pitchFamily="18" charset="0"/>
              </a:rPr>
              <a:t> (</a:t>
            </a:r>
            <a:r>
              <a:rPr lang="en-US" sz="1600" dirty="0" err="1">
                <a:latin typeface="MS Gothic" panose="020B0609070205080204" pitchFamily="49" charset="-128"/>
                <a:ea typeface="Times New Roman" panose="02020603050405020304" pitchFamily="18" charset="0"/>
                <a:cs typeface="MS Gothic" panose="020B0609070205080204" pitchFamily="49" charset="-128"/>
              </a:rPr>
              <a:t>剛柔流</a:t>
            </a:r>
            <a:r>
              <a:rPr lang="en-US" sz="1600" dirty="0">
                <a:latin typeface="Arial" panose="020B0604020202020204" pitchFamily="34" charset="0"/>
                <a:ea typeface="Times New Roman" panose="02020603050405020304" pitchFamily="18" charset="0"/>
              </a:rPr>
              <a:t>), Japanese for "hard &amp; soft style", is one of the </a:t>
            </a:r>
            <a:r>
              <a:rPr lang="en-US" sz="1600" dirty="0" smtClean="0">
                <a:latin typeface="Arial" panose="020B0604020202020204" pitchFamily="34" charset="0"/>
                <a:ea typeface="Times New Roman" panose="02020603050405020304" pitchFamily="18" charset="0"/>
              </a:rPr>
              <a:t>main traditional </a:t>
            </a:r>
            <a:r>
              <a:rPr lang="en-US" sz="1600" dirty="0">
                <a:latin typeface="Arial" panose="020B0604020202020204" pitchFamily="34" charset="0"/>
                <a:ea typeface="Times New Roman" panose="02020603050405020304" pitchFamily="18" charset="0"/>
              </a:rPr>
              <a:t> </a:t>
            </a:r>
            <a:r>
              <a:rPr lang="en-US" sz="1600" dirty="0" smtClean="0">
                <a:latin typeface="Arial" panose="020B0604020202020204" pitchFamily="34" charset="0"/>
                <a:ea typeface="Times New Roman" panose="02020603050405020304" pitchFamily="18" charset="0"/>
              </a:rPr>
              <a:t>Okinawan</a:t>
            </a:r>
            <a:r>
              <a:rPr lang="en-US" sz="1600" dirty="0">
                <a:latin typeface="Arial" panose="020B0604020202020204" pitchFamily="34" charset="0"/>
                <a:ea typeface="Times New Roman" panose="02020603050405020304" pitchFamily="18" charset="0"/>
              </a:rPr>
              <a:t> </a:t>
            </a:r>
            <a:r>
              <a:rPr lang="en-US" sz="1600" dirty="0" smtClean="0">
                <a:latin typeface="Arial" panose="020B0604020202020204" pitchFamily="34" charset="0"/>
                <a:ea typeface="Times New Roman" panose="02020603050405020304" pitchFamily="18" charset="0"/>
              </a:rPr>
              <a:t>styles </a:t>
            </a:r>
            <a:r>
              <a:rPr lang="en-US" sz="1600" dirty="0">
                <a:latin typeface="Arial" panose="020B0604020202020204" pitchFamily="34" charset="0"/>
                <a:ea typeface="Times New Roman" panose="02020603050405020304" pitchFamily="18" charset="0"/>
              </a:rPr>
              <a:t>of karate, featuring a combination of hard and soft techniques. </a:t>
            </a:r>
            <a:endParaRPr lang="en-US" sz="1600" dirty="0">
              <a:latin typeface="Times New Roman" panose="02020603050405020304" pitchFamily="18" charset="0"/>
              <a:ea typeface="Times New Roman" panose="02020603050405020304" pitchFamily="18" charset="0"/>
            </a:endParaRPr>
          </a:p>
          <a:p>
            <a:pPr algn="just">
              <a:spcBef>
                <a:spcPts val="600"/>
              </a:spcBef>
              <a:spcAft>
                <a:spcPts val="600"/>
              </a:spcAft>
            </a:pPr>
            <a:r>
              <a:rPr lang="en-US" sz="1600" b="1" dirty="0" err="1">
                <a:latin typeface="Arial" panose="020B0604020202020204" pitchFamily="34" charset="0"/>
                <a:ea typeface="Times New Roman" panose="02020603050405020304" pitchFamily="18" charset="0"/>
              </a:rPr>
              <a:t>Gō</a:t>
            </a:r>
            <a:r>
              <a:rPr lang="en-US" sz="1600" dirty="0">
                <a:latin typeface="Arial" panose="020B0604020202020204" pitchFamily="34" charset="0"/>
                <a:ea typeface="Times New Roman" panose="02020603050405020304" pitchFamily="18" charset="0"/>
              </a:rPr>
              <a:t>, which means hard, refers to closed hand techniques or straight linear attacks.</a:t>
            </a:r>
            <a:endParaRPr lang="en-US" sz="1600" dirty="0">
              <a:latin typeface="Times New Roman" panose="02020603050405020304" pitchFamily="18" charset="0"/>
              <a:ea typeface="Times New Roman" panose="02020603050405020304" pitchFamily="18" charset="0"/>
            </a:endParaRPr>
          </a:p>
          <a:p>
            <a:pPr algn="just">
              <a:spcBef>
                <a:spcPts val="600"/>
              </a:spcBef>
              <a:spcAft>
                <a:spcPts val="600"/>
              </a:spcAft>
            </a:pPr>
            <a:r>
              <a:rPr lang="en-US" sz="1600" b="1" dirty="0" err="1">
                <a:latin typeface="Arial" panose="020B0604020202020204" pitchFamily="34" charset="0"/>
                <a:ea typeface="Times New Roman" panose="02020603050405020304" pitchFamily="18" charset="0"/>
              </a:rPr>
              <a:t>Jū</a:t>
            </a:r>
            <a:r>
              <a:rPr lang="en-US" sz="1600" dirty="0">
                <a:latin typeface="Arial" panose="020B0604020202020204" pitchFamily="34" charset="0"/>
                <a:ea typeface="Times New Roman" panose="02020603050405020304" pitchFamily="18" charset="0"/>
              </a:rPr>
              <a:t>, which means soft, refers to open hand techniques and circular movements. </a:t>
            </a:r>
            <a:endParaRPr lang="en-US" sz="1600" dirty="0">
              <a:latin typeface="Times New Roman" panose="02020603050405020304" pitchFamily="18" charset="0"/>
              <a:ea typeface="Times New Roman" panose="02020603050405020304" pitchFamily="18" charset="0"/>
            </a:endParaRPr>
          </a:p>
          <a:p>
            <a:pPr algn="just">
              <a:spcBef>
                <a:spcPts val="600"/>
              </a:spcBef>
              <a:spcAft>
                <a:spcPts val="600"/>
              </a:spcAft>
            </a:pPr>
            <a:r>
              <a:rPr lang="en-US" sz="1600" b="1" dirty="0" err="1">
                <a:latin typeface="Arial" panose="020B0604020202020204" pitchFamily="34" charset="0"/>
                <a:ea typeface="Times New Roman" panose="02020603050405020304" pitchFamily="18" charset="0"/>
              </a:rPr>
              <a:t>Gōjū-ryū</a:t>
            </a:r>
            <a:r>
              <a:rPr lang="en-US" sz="1600" dirty="0">
                <a:latin typeface="Arial" panose="020B0604020202020204" pitchFamily="34" charset="0"/>
                <a:ea typeface="Times New Roman" panose="02020603050405020304" pitchFamily="18" charset="0"/>
              </a:rPr>
              <a:t> incorporates both circular and linear movements into its curriculum, combining hard striking attacks such as kicks and close hand punches with softer open hand circular techniques for attacking, blocking, and controlling the opponent, including joint locks, grappling, takedowns, and throws.</a:t>
            </a:r>
            <a:endParaRPr lang="en-US" sz="1600" dirty="0">
              <a:latin typeface="Times New Roman" panose="02020603050405020304" pitchFamily="18" charset="0"/>
              <a:ea typeface="Times New Roman" panose="02020603050405020304" pitchFamily="18" charset="0"/>
            </a:endParaRPr>
          </a:p>
          <a:p>
            <a:pPr algn="just">
              <a:spcBef>
                <a:spcPts val="600"/>
              </a:spcBef>
              <a:spcAft>
                <a:spcPts val="600"/>
              </a:spcAft>
            </a:pPr>
            <a:r>
              <a:rPr lang="en-US" sz="1600" dirty="0">
                <a:latin typeface="Arial" panose="020B0604020202020204" pitchFamily="34" charset="0"/>
                <a:ea typeface="Times New Roman" panose="02020603050405020304" pitchFamily="18" charset="0"/>
              </a:rPr>
              <a:t>Major emphasis is given to breathing correctly in all of the kata but particularly in the </a:t>
            </a:r>
            <a:r>
              <a:rPr lang="en-US" sz="1600" dirty="0" err="1">
                <a:latin typeface="Arial" panose="020B0604020202020204" pitchFamily="34" charset="0"/>
                <a:ea typeface="Times New Roman" panose="02020603050405020304" pitchFamily="18" charset="0"/>
              </a:rPr>
              <a:t>Sanchin</a:t>
            </a:r>
            <a:r>
              <a:rPr lang="en-US" sz="1600" dirty="0">
                <a:latin typeface="Arial" panose="020B0604020202020204" pitchFamily="34" charset="0"/>
                <a:ea typeface="Times New Roman" panose="02020603050405020304" pitchFamily="18" charset="0"/>
              </a:rPr>
              <a:t> kata (green belt) which is one of two core kata of this style. The second kata is called </a:t>
            </a:r>
            <a:r>
              <a:rPr lang="en-US" sz="1600" dirty="0" err="1">
                <a:latin typeface="Arial" panose="020B0604020202020204" pitchFamily="34" charset="0"/>
                <a:ea typeface="Times New Roman" panose="02020603050405020304" pitchFamily="18" charset="0"/>
              </a:rPr>
              <a:t>Tensho</a:t>
            </a:r>
            <a:r>
              <a:rPr lang="en-US" sz="1600" dirty="0">
                <a:latin typeface="Arial" panose="020B0604020202020204" pitchFamily="34" charset="0"/>
                <a:ea typeface="Times New Roman" panose="02020603050405020304" pitchFamily="18" charset="0"/>
              </a:rPr>
              <a:t> (brown belt), meant to teach the student about the soft style of the system. </a:t>
            </a:r>
            <a:r>
              <a:rPr lang="en-US" sz="1600" dirty="0" err="1">
                <a:latin typeface="Arial" panose="020B0604020202020204" pitchFamily="34" charset="0"/>
                <a:ea typeface="Times New Roman" panose="02020603050405020304" pitchFamily="18" charset="0"/>
              </a:rPr>
              <a:t>Gōjū-ryū</a:t>
            </a:r>
            <a:r>
              <a:rPr lang="en-US" sz="1600" dirty="0">
                <a:latin typeface="Arial" panose="020B0604020202020204" pitchFamily="34" charset="0"/>
                <a:ea typeface="Times New Roman" panose="02020603050405020304" pitchFamily="18" charset="0"/>
              </a:rPr>
              <a:t> practices methods that include body strengthening and conditioning, its basic approach to fighting (distan</a:t>
            </a:r>
            <a:r>
              <a:rPr lang="en-US" sz="1600" dirty="0">
                <a:solidFill>
                  <a:srgbClr val="222222"/>
                </a:solidFill>
                <a:latin typeface="Arial" panose="020B0604020202020204" pitchFamily="34" charset="0"/>
                <a:ea typeface="Times New Roman" panose="02020603050405020304" pitchFamily="18" charset="0"/>
              </a:rPr>
              <a:t>ce, stickiness, power generation, etc.), and partner drills.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4890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9" name="Rectangle 8"/>
          <p:cNvSpPr/>
          <p:nvPr/>
        </p:nvSpPr>
        <p:spPr>
          <a:xfrm>
            <a:off x="3663680" y="6284059"/>
            <a:ext cx="1981200"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103169" y="1976346"/>
            <a:ext cx="2830072" cy="307777"/>
          </a:xfrm>
          <a:prstGeom prst="rect">
            <a:avLst/>
          </a:prstGeom>
        </p:spPr>
        <p:txBody>
          <a:bodyPr wrap="square">
            <a:spAutoFit/>
          </a:bodyPr>
          <a:lstStyle/>
          <a:p>
            <a:r>
              <a:rPr lang="en-US" sz="1400" b="1" dirty="0">
                <a:solidFill>
                  <a:srgbClr val="4F81BC"/>
                </a:solidFill>
              </a:rPr>
              <a:t>General knowledge &amp; terminology </a:t>
            </a:r>
            <a:endParaRPr lang="en-US" sz="1400" dirty="0">
              <a:solidFill>
                <a:srgbClr val="4F81BC"/>
              </a:solidFill>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1" y="2169034"/>
            <a:ext cx="1752600" cy="675126"/>
          </a:xfrm>
          <a:prstGeom prst="rect">
            <a:avLst/>
          </a:prstGeom>
        </p:spPr>
      </p:pic>
      <p:sp>
        <p:nvSpPr>
          <p:cNvPr id="3" name="Rectangle 2"/>
          <p:cNvSpPr/>
          <p:nvPr/>
        </p:nvSpPr>
        <p:spPr>
          <a:xfrm>
            <a:off x="2133600" y="3677414"/>
            <a:ext cx="6722605" cy="2492990"/>
          </a:xfrm>
          <a:prstGeom prst="rect">
            <a:avLst/>
          </a:prstGeom>
        </p:spPr>
        <p:txBody>
          <a:bodyPr wrap="square">
            <a:spAutoFit/>
          </a:bodyPr>
          <a:lstStyle/>
          <a:p>
            <a:pPr marL="171450" indent="-171450">
              <a:buFont typeface="Arial" panose="020B0604020202020204" pitchFamily="34" charset="0"/>
              <a:buChar char="•"/>
            </a:pPr>
            <a:r>
              <a:rPr lang="en-US" sz="1200" i="1" dirty="0">
                <a:solidFill>
                  <a:srgbClr val="000000"/>
                </a:solidFill>
              </a:rPr>
              <a:t>karate </a:t>
            </a:r>
            <a:r>
              <a:rPr lang="en-US" sz="1200" dirty="0">
                <a:solidFill>
                  <a:srgbClr val="000000"/>
                </a:solidFill>
              </a:rPr>
              <a:t>(literally means empty hands, you will find out what is this through your training) </a:t>
            </a:r>
            <a:endParaRPr lang="en-US" sz="1200" dirty="0" smtClean="0">
              <a:solidFill>
                <a:srgbClr val="000000"/>
              </a:solidFill>
            </a:endParaRPr>
          </a:p>
          <a:p>
            <a:pPr marL="171450" indent="-171450">
              <a:buFont typeface="Arial" panose="020B0604020202020204" pitchFamily="34" charset="0"/>
              <a:buChar char="•"/>
            </a:pPr>
            <a:r>
              <a:rPr lang="en-US" sz="1200" i="1" dirty="0">
                <a:solidFill>
                  <a:srgbClr val="000000"/>
                </a:solidFill>
              </a:rPr>
              <a:t>dojo </a:t>
            </a:r>
            <a:r>
              <a:rPr lang="en-US" sz="1200" dirty="0">
                <a:solidFill>
                  <a:srgbClr val="000000"/>
                </a:solidFill>
              </a:rPr>
              <a:t>(martial arts school) </a:t>
            </a:r>
            <a:endParaRPr lang="en-US" sz="1200" dirty="0" smtClean="0">
              <a:solidFill>
                <a:srgbClr val="000000"/>
              </a:solidFill>
            </a:endParaRPr>
          </a:p>
          <a:p>
            <a:pPr marL="171450" indent="-171450">
              <a:buFont typeface="Arial" panose="020B0604020202020204" pitchFamily="34" charset="0"/>
              <a:buChar char="•"/>
            </a:pPr>
            <a:r>
              <a:rPr lang="en-US" sz="1200" i="1" dirty="0" err="1">
                <a:solidFill>
                  <a:srgbClr val="000000"/>
                </a:solidFill>
              </a:rPr>
              <a:t>gi</a:t>
            </a:r>
            <a:r>
              <a:rPr lang="en-US" sz="1200" i="1" dirty="0">
                <a:solidFill>
                  <a:srgbClr val="000000"/>
                </a:solidFill>
              </a:rPr>
              <a:t>/</a:t>
            </a:r>
            <a:r>
              <a:rPr lang="en-US" sz="1200" i="1" dirty="0" err="1">
                <a:solidFill>
                  <a:srgbClr val="000000"/>
                </a:solidFill>
              </a:rPr>
              <a:t>dogi</a:t>
            </a:r>
            <a:r>
              <a:rPr lang="en-US" sz="1200" i="1" dirty="0">
                <a:solidFill>
                  <a:srgbClr val="000000"/>
                </a:solidFill>
              </a:rPr>
              <a:t> </a:t>
            </a:r>
            <a:r>
              <a:rPr lang="en-US" sz="1200" dirty="0">
                <a:solidFill>
                  <a:srgbClr val="000000"/>
                </a:solidFill>
              </a:rPr>
              <a:t>(training uniform) </a:t>
            </a:r>
          </a:p>
          <a:p>
            <a:pPr marL="171450" indent="-171450">
              <a:buFont typeface="Arial" panose="020B0604020202020204" pitchFamily="34" charset="0"/>
              <a:buChar char="•"/>
            </a:pPr>
            <a:r>
              <a:rPr lang="en-US" sz="1200" i="1" dirty="0">
                <a:solidFill>
                  <a:srgbClr val="000000"/>
                </a:solidFill>
              </a:rPr>
              <a:t>obi </a:t>
            </a:r>
            <a:r>
              <a:rPr lang="en-US" sz="1200" dirty="0">
                <a:solidFill>
                  <a:srgbClr val="000000"/>
                </a:solidFill>
              </a:rPr>
              <a:t>(belt) </a:t>
            </a:r>
            <a:endParaRPr lang="en-US" sz="1200" dirty="0" smtClean="0">
              <a:solidFill>
                <a:srgbClr val="000000"/>
              </a:solidFill>
            </a:endParaRPr>
          </a:p>
          <a:p>
            <a:pPr marL="171450" indent="-171450">
              <a:buFont typeface="Arial" panose="020B0604020202020204" pitchFamily="34" charset="0"/>
              <a:buChar char="•"/>
            </a:pPr>
            <a:r>
              <a:rPr lang="en-US" sz="1200" i="1" dirty="0">
                <a:solidFill>
                  <a:srgbClr val="000000"/>
                </a:solidFill>
              </a:rPr>
              <a:t>sensei </a:t>
            </a:r>
            <a:r>
              <a:rPr lang="en-US" sz="1200" dirty="0">
                <a:solidFill>
                  <a:srgbClr val="000000"/>
                </a:solidFill>
              </a:rPr>
              <a:t>(teacher/instructor) </a:t>
            </a:r>
            <a:endParaRPr lang="en-US" sz="1200" dirty="0" smtClean="0">
              <a:solidFill>
                <a:srgbClr val="000000"/>
              </a:solidFill>
            </a:endParaRPr>
          </a:p>
          <a:p>
            <a:pPr marL="171450" indent="-171450">
              <a:buFont typeface="Arial" panose="020B0604020202020204" pitchFamily="34" charset="0"/>
              <a:buChar char="•"/>
            </a:pPr>
            <a:r>
              <a:rPr lang="en-US" sz="1200" i="1" dirty="0" err="1">
                <a:solidFill>
                  <a:srgbClr val="000000"/>
                </a:solidFill>
              </a:rPr>
              <a:t>senpai</a:t>
            </a:r>
            <a:r>
              <a:rPr lang="en-US" sz="1200" i="1" dirty="0">
                <a:solidFill>
                  <a:srgbClr val="000000"/>
                </a:solidFill>
              </a:rPr>
              <a:t> </a:t>
            </a:r>
            <a:r>
              <a:rPr lang="en-US" sz="1200" dirty="0">
                <a:solidFill>
                  <a:srgbClr val="000000"/>
                </a:solidFill>
              </a:rPr>
              <a:t>(senior students) </a:t>
            </a:r>
            <a:endParaRPr lang="en-US" sz="1200" dirty="0" smtClean="0">
              <a:solidFill>
                <a:srgbClr val="000000"/>
              </a:solidFill>
            </a:endParaRPr>
          </a:p>
          <a:p>
            <a:pPr marL="171450" indent="-171450">
              <a:buFont typeface="Arial" panose="020B0604020202020204" pitchFamily="34" charset="0"/>
              <a:buChar char="•"/>
            </a:pPr>
            <a:r>
              <a:rPr lang="en-US" sz="1200" i="1" dirty="0" err="1" smtClean="0">
                <a:solidFill>
                  <a:srgbClr val="000000"/>
                </a:solidFill>
              </a:rPr>
              <a:t>hai</a:t>
            </a:r>
            <a:r>
              <a:rPr lang="en-US" sz="1200" i="1" dirty="0" smtClean="0">
                <a:solidFill>
                  <a:srgbClr val="000000"/>
                </a:solidFill>
              </a:rPr>
              <a:t> </a:t>
            </a:r>
            <a:r>
              <a:rPr lang="en-US" sz="1200" i="1" dirty="0">
                <a:solidFill>
                  <a:srgbClr val="000000"/>
                </a:solidFill>
              </a:rPr>
              <a:t>Sensei </a:t>
            </a:r>
            <a:r>
              <a:rPr lang="en-US" sz="1200" dirty="0">
                <a:solidFill>
                  <a:srgbClr val="000000"/>
                </a:solidFill>
              </a:rPr>
              <a:t>(yes, teacher) </a:t>
            </a:r>
            <a:endParaRPr lang="en-US" sz="1200" dirty="0" smtClean="0">
              <a:solidFill>
                <a:srgbClr val="000000"/>
              </a:solidFill>
            </a:endParaRPr>
          </a:p>
          <a:p>
            <a:pPr marL="171450" indent="-171450">
              <a:buFont typeface="Arial" panose="020B0604020202020204" pitchFamily="34" charset="0"/>
              <a:buChar char="•"/>
            </a:pPr>
            <a:r>
              <a:rPr lang="en-US" sz="1200" i="1" dirty="0" smtClean="0">
                <a:solidFill>
                  <a:srgbClr val="000000"/>
                </a:solidFill>
              </a:rPr>
              <a:t>arigato </a:t>
            </a:r>
            <a:r>
              <a:rPr lang="en-US" sz="1200" i="1" dirty="0" err="1">
                <a:solidFill>
                  <a:srgbClr val="000000"/>
                </a:solidFill>
              </a:rPr>
              <a:t>gozaimashita</a:t>
            </a:r>
            <a:r>
              <a:rPr lang="en-US" sz="1200" i="1" dirty="0">
                <a:solidFill>
                  <a:srgbClr val="000000"/>
                </a:solidFill>
              </a:rPr>
              <a:t> </a:t>
            </a:r>
            <a:r>
              <a:rPr lang="en-US" sz="1200" dirty="0">
                <a:solidFill>
                  <a:srgbClr val="000000"/>
                </a:solidFill>
              </a:rPr>
              <a:t>(thank you for teaching/helping me) </a:t>
            </a:r>
          </a:p>
          <a:p>
            <a:pPr marL="171450" indent="-171450">
              <a:buFont typeface="Arial" panose="020B0604020202020204" pitchFamily="34" charset="0"/>
              <a:buChar char="•"/>
            </a:pPr>
            <a:r>
              <a:rPr lang="en-US" sz="1200" i="1" dirty="0" err="1" smtClean="0">
                <a:solidFill>
                  <a:srgbClr val="000000"/>
                </a:solidFill>
              </a:rPr>
              <a:t>onegai</a:t>
            </a:r>
            <a:r>
              <a:rPr lang="en-US" sz="1200" i="1" dirty="0" smtClean="0">
                <a:solidFill>
                  <a:srgbClr val="000000"/>
                </a:solidFill>
              </a:rPr>
              <a:t> </a:t>
            </a:r>
            <a:r>
              <a:rPr lang="en-US" sz="1200" i="1" dirty="0" err="1">
                <a:solidFill>
                  <a:srgbClr val="000000"/>
                </a:solidFill>
              </a:rPr>
              <a:t>shimasu</a:t>
            </a:r>
            <a:r>
              <a:rPr lang="en-US" sz="1200" i="1" dirty="0">
                <a:solidFill>
                  <a:srgbClr val="000000"/>
                </a:solidFill>
              </a:rPr>
              <a:t> </a:t>
            </a:r>
            <a:r>
              <a:rPr lang="en-US" sz="1200" dirty="0">
                <a:solidFill>
                  <a:srgbClr val="000000"/>
                </a:solidFill>
              </a:rPr>
              <a:t>(please teach/help me) </a:t>
            </a:r>
          </a:p>
          <a:p>
            <a:pPr marL="171450" indent="-171450">
              <a:buFont typeface="Arial" panose="020B0604020202020204" pitchFamily="34" charset="0"/>
              <a:buChar char="•"/>
            </a:pPr>
            <a:r>
              <a:rPr lang="en-US" sz="1200" i="1" dirty="0" smtClean="0">
                <a:solidFill>
                  <a:srgbClr val="000000"/>
                </a:solidFill>
              </a:rPr>
              <a:t>sayonara </a:t>
            </a:r>
            <a:r>
              <a:rPr lang="en-US" sz="1200" dirty="0">
                <a:solidFill>
                  <a:srgbClr val="000000"/>
                </a:solidFill>
              </a:rPr>
              <a:t>(good bye) </a:t>
            </a:r>
          </a:p>
          <a:p>
            <a:pPr marL="171450" indent="-171450">
              <a:buFont typeface="Arial" panose="020B0604020202020204" pitchFamily="34" charset="0"/>
              <a:buChar char="•"/>
            </a:pPr>
            <a:r>
              <a:rPr lang="en-US" sz="1200" i="1" dirty="0" smtClean="0">
                <a:solidFill>
                  <a:srgbClr val="000000"/>
                </a:solidFill>
              </a:rPr>
              <a:t>kohai </a:t>
            </a:r>
            <a:r>
              <a:rPr lang="en-US" sz="1200" dirty="0">
                <a:solidFill>
                  <a:srgbClr val="000000"/>
                </a:solidFill>
              </a:rPr>
              <a:t>(junior students) </a:t>
            </a:r>
          </a:p>
          <a:p>
            <a:pPr marL="171450" indent="-171450">
              <a:buFont typeface="Arial" panose="020B0604020202020204" pitchFamily="34" charset="0"/>
              <a:buChar char="•"/>
            </a:pPr>
            <a:r>
              <a:rPr lang="en-US" sz="1200" i="1" dirty="0" err="1" smtClean="0">
                <a:solidFill>
                  <a:srgbClr val="000000"/>
                </a:solidFill>
              </a:rPr>
              <a:t>jodan</a:t>
            </a:r>
            <a:r>
              <a:rPr lang="en-US" sz="1200" i="1" dirty="0">
                <a:solidFill>
                  <a:srgbClr val="000000"/>
                </a:solidFill>
              </a:rPr>
              <a:t>, </a:t>
            </a:r>
            <a:r>
              <a:rPr lang="en-US" sz="1200" i="1" dirty="0" err="1">
                <a:solidFill>
                  <a:srgbClr val="000000"/>
                </a:solidFill>
              </a:rPr>
              <a:t>chudan</a:t>
            </a:r>
            <a:r>
              <a:rPr lang="en-US" sz="1200" i="1" dirty="0">
                <a:solidFill>
                  <a:srgbClr val="000000"/>
                </a:solidFill>
              </a:rPr>
              <a:t>, </a:t>
            </a:r>
            <a:r>
              <a:rPr lang="en-US" sz="1200" i="1" dirty="0" err="1">
                <a:solidFill>
                  <a:srgbClr val="000000"/>
                </a:solidFill>
              </a:rPr>
              <a:t>gedan</a:t>
            </a:r>
            <a:r>
              <a:rPr lang="en-US" sz="1200" i="1" dirty="0">
                <a:solidFill>
                  <a:srgbClr val="000000"/>
                </a:solidFill>
              </a:rPr>
              <a:t> </a:t>
            </a:r>
            <a:r>
              <a:rPr lang="en-US" sz="1200" dirty="0">
                <a:solidFill>
                  <a:srgbClr val="000000"/>
                </a:solidFill>
              </a:rPr>
              <a:t>(upper level, middle level, lower level) </a:t>
            </a:r>
          </a:p>
          <a:p>
            <a:pPr marL="171450" indent="-171450">
              <a:buFont typeface="Arial" panose="020B0604020202020204" pitchFamily="34" charset="0"/>
              <a:buChar char="•"/>
            </a:pPr>
            <a:r>
              <a:rPr lang="en-US" sz="1200" dirty="0" smtClean="0">
                <a:solidFill>
                  <a:srgbClr val="000000"/>
                </a:solidFill>
              </a:rPr>
              <a:t>there </a:t>
            </a:r>
            <a:r>
              <a:rPr lang="en-US" sz="1200" dirty="0">
                <a:solidFill>
                  <a:srgbClr val="000000"/>
                </a:solidFill>
              </a:rPr>
              <a:t>are many different styles of </a:t>
            </a:r>
            <a:r>
              <a:rPr lang="en-US" sz="1200" i="1" dirty="0">
                <a:solidFill>
                  <a:srgbClr val="000000"/>
                </a:solidFill>
              </a:rPr>
              <a:t>karate</a:t>
            </a:r>
            <a:r>
              <a:rPr lang="en-US" sz="1200" dirty="0">
                <a:solidFill>
                  <a:srgbClr val="000000"/>
                </a:solidFill>
              </a:rPr>
              <a:t>, but we train </a:t>
            </a:r>
            <a:r>
              <a:rPr lang="en-US" sz="1200" i="1" dirty="0" err="1">
                <a:solidFill>
                  <a:srgbClr val="000000"/>
                </a:solidFill>
              </a:rPr>
              <a:t>Goju-Ryu</a:t>
            </a:r>
            <a:r>
              <a:rPr lang="en-US" sz="1200" i="1" dirty="0">
                <a:solidFill>
                  <a:srgbClr val="000000"/>
                </a:solidFill>
              </a:rPr>
              <a:t> karate </a:t>
            </a:r>
            <a:endParaRPr lang="en-US" sz="1200" dirty="0">
              <a:solidFill>
                <a:srgbClr val="000000"/>
              </a:solidFill>
            </a:endParaRPr>
          </a:p>
        </p:txBody>
      </p:sp>
      <p:sp>
        <p:nvSpPr>
          <p:cNvPr id="6" name="Rectangle 5"/>
          <p:cNvSpPr/>
          <p:nvPr/>
        </p:nvSpPr>
        <p:spPr>
          <a:xfrm>
            <a:off x="2133600" y="3072042"/>
            <a:ext cx="4572000" cy="461665"/>
          </a:xfrm>
          <a:prstGeom prst="rect">
            <a:avLst/>
          </a:prstGeom>
        </p:spPr>
        <p:txBody>
          <a:bodyPr>
            <a:spAutoFit/>
          </a:bodyPr>
          <a:lstStyle/>
          <a:p>
            <a:r>
              <a:rPr lang="en-US" sz="1200" b="1" dirty="0">
                <a:solidFill>
                  <a:srgbClr val="4F81BC"/>
                </a:solidFill>
              </a:rPr>
              <a:t>History </a:t>
            </a:r>
            <a:endParaRPr lang="en-US" sz="1200" dirty="0">
              <a:solidFill>
                <a:srgbClr val="4F81BC"/>
              </a:solidFill>
            </a:endParaRPr>
          </a:p>
          <a:p>
            <a:r>
              <a:rPr lang="en-US" sz="1200" i="1" dirty="0">
                <a:solidFill>
                  <a:srgbClr val="000000"/>
                </a:solidFill>
              </a:rPr>
              <a:t>K</a:t>
            </a:r>
            <a:r>
              <a:rPr lang="en-US" sz="1200" i="1" dirty="0" smtClean="0">
                <a:solidFill>
                  <a:srgbClr val="000000"/>
                </a:solidFill>
              </a:rPr>
              <a:t>arate </a:t>
            </a:r>
            <a:r>
              <a:rPr lang="en-US" sz="1200" dirty="0">
                <a:solidFill>
                  <a:srgbClr val="000000"/>
                </a:solidFill>
              </a:rPr>
              <a:t>came from Okinawa, Japan </a:t>
            </a:r>
          </a:p>
        </p:txBody>
      </p:sp>
      <p:sp>
        <p:nvSpPr>
          <p:cNvPr id="7" name="Rectangle 6"/>
          <p:cNvSpPr/>
          <p:nvPr/>
        </p:nvSpPr>
        <p:spPr>
          <a:xfrm>
            <a:off x="2133600" y="2291140"/>
            <a:ext cx="5867400" cy="646331"/>
          </a:xfrm>
          <a:prstGeom prst="rect">
            <a:avLst/>
          </a:prstGeom>
        </p:spPr>
        <p:txBody>
          <a:bodyPr wrap="square">
            <a:spAutoFit/>
          </a:bodyPr>
          <a:lstStyle/>
          <a:p>
            <a:r>
              <a:rPr lang="en-US" sz="1200" b="1" dirty="0"/>
              <a:t>Karate</a:t>
            </a:r>
            <a:r>
              <a:rPr lang="en-US" sz="1200" dirty="0"/>
              <a:t> - empty hand</a:t>
            </a:r>
          </a:p>
          <a:p>
            <a:r>
              <a:rPr lang="en-US" sz="1200" b="1" dirty="0"/>
              <a:t>Go</a:t>
            </a:r>
            <a:r>
              <a:rPr lang="en-US" sz="1200" dirty="0"/>
              <a:t> - hard (from Shotokan)</a:t>
            </a:r>
          </a:p>
          <a:p>
            <a:r>
              <a:rPr lang="en-US" sz="1200" b="1" dirty="0" err="1"/>
              <a:t>Ju</a:t>
            </a:r>
            <a:r>
              <a:rPr lang="en-US" sz="1200" dirty="0"/>
              <a:t> - soft (from </a:t>
            </a:r>
            <a:r>
              <a:rPr lang="en-US" sz="1200" dirty="0" smtClean="0"/>
              <a:t>Chinese - White </a:t>
            </a:r>
            <a:r>
              <a:rPr lang="en-US" sz="1200" dirty="0"/>
              <a:t>Crain kung </a:t>
            </a:r>
            <a:r>
              <a:rPr lang="en-US" sz="1200" dirty="0" err="1"/>
              <a:t>fu</a:t>
            </a:r>
            <a:r>
              <a:rPr lang="en-US" sz="1200" dirty="0"/>
              <a:t>) – skill that transcends near surfers beauty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33"/>
            <a:ext cx="9144000" cy="1914525"/>
          </a:xfrm>
          <a:prstGeom prst="rect">
            <a:avLst/>
          </a:prstGeom>
        </p:spPr>
      </p:pic>
    </p:spTree>
    <p:extLst>
      <p:ext uri="{BB962C8B-B14F-4D97-AF65-F5344CB8AC3E}">
        <p14:creationId xmlns:p14="http://schemas.microsoft.com/office/powerpoint/2010/main" val="3717458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97041584"/>
              </p:ext>
            </p:extLst>
          </p:nvPr>
        </p:nvGraphicFramePr>
        <p:xfrm>
          <a:off x="4762" y="5156062"/>
          <a:ext cx="9144000" cy="1005840"/>
        </p:xfrm>
        <a:graphic>
          <a:graphicData uri="http://schemas.openxmlformats.org/drawingml/2006/table">
            <a:tbl>
              <a:tblPr firstRow="1" bandRow="1">
                <a:tableStyleId>{5C22544A-7EE6-4342-B048-85BDC9FD1C3A}</a:tableStyleId>
              </a:tblPr>
              <a:tblGrid>
                <a:gridCol w="3048000"/>
                <a:gridCol w="3048000"/>
                <a:gridCol w="3048000"/>
              </a:tblGrid>
              <a:tr h="914400">
                <a:tc>
                  <a:txBody>
                    <a:bodyPr/>
                    <a:lstStyle/>
                    <a:p>
                      <a:pPr algn="ctr"/>
                      <a:r>
                        <a:rPr lang="en-US" sz="1600" b="1" dirty="0" smtClean="0"/>
                        <a:t>MONDAY</a:t>
                      </a:r>
                      <a:endParaRPr lang="en-US" sz="1600" dirty="0" smtClean="0">
                        <a:solidFill>
                          <a:srgbClr val="055CB7"/>
                        </a:solidFill>
                      </a:endParaRPr>
                    </a:p>
                    <a:p>
                      <a:pPr algn="ctr"/>
                      <a:r>
                        <a:rPr lang="en-US" sz="1600" b="1" dirty="0" smtClean="0"/>
                        <a:t>7-9PM</a:t>
                      </a:r>
                      <a:r>
                        <a:rPr lang="en-US" sz="1600" b="1" dirty="0" smtClean="0"/>
                        <a:t>, Wrestling Room 4</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BASICS &amp; FORMS</a:t>
                      </a:r>
                      <a:endParaRPr lang="en-US" sz="1200" dirty="0" smtClean="0">
                        <a:solidFill>
                          <a:schemeClr val="tx1"/>
                        </a:solidFill>
                      </a:endParaRPr>
                    </a:p>
                    <a:p>
                      <a:pPr algn="ctr"/>
                      <a:r>
                        <a:rPr lang="en-US" sz="1200" b="1" dirty="0" smtClean="0">
                          <a:solidFill>
                            <a:schemeClr val="tx1"/>
                          </a:solidFill>
                        </a:rPr>
                        <a:t>SELF-DEFENSE</a:t>
                      </a:r>
                      <a:endParaRPr lang="en-US" sz="1200" dirty="0">
                        <a:solidFill>
                          <a:schemeClr val="tx1"/>
                        </a:solidFill>
                      </a:endParaRPr>
                    </a:p>
                  </a:txBody>
                  <a:tcPr>
                    <a:solidFill>
                      <a:srgbClr val="4A7EBA"/>
                    </a:solidFill>
                  </a:tcPr>
                </a:tc>
                <a:tc>
                  <a:txBody>
                    <a:bodyPr/>
                    <a:lstStyle/>
                    <a:p>
                      <a:pPr algn="ctr"/>
                      <a:r>
                        <a:rPr lang="en-US" sz="1600" b="1" dirty="0" smtClean="0"/>
                        <a:t>WEDNESDAY</a:t>
                      </a:r>
                      <a:endParaRPr lang="en-US" sz="1600" dirty="0" smtClean="0"/>
                    </a:p>
                    <a:p>
                      <a:pPr algn="ctr"/>
                      <a:r>
                        <a:rPr lang="en-US" sz="1600" b="1" dirty="0" smtClean="0"/>
                        <a:t>7-9PM, Aerobics Room 4</a:t>
                      </a:r>
                      <a:endParaRPr lang="en-US" sz="1600" dirty="0" smtClean="0"/>
                    </a:p>
                    <a:p>
                      <a:pPr algn="ctr"/>
                      <a:r>
                        <a:rPr lang="en-US" sz="1200" b="1" dirty="0" smtClean="0">
                          <a:solidFill>
                            <a:schemeClr val="tx1"/>
                          </a:solidFill>
                        </a:rPr>
                        <a:t>BASICS &amp; FORMS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SELF-DEFENSE</a:t>
                      </a:r>
                      <a:endParaRPr lang="en-US" sz="1200" dirty="0" smtClean="0">
                        <a:solidFill>
                          <a:schemeClr val="tx1"/>
                        </a:solidFill>
                      </a:endParaRPr>
                    </a:p>
                  </a:txBody>
                  <a:tcPr>
                    <a:solidFill>
                      <a:srgbClr val="4A7EBA"/>
                    </a:solidFill>
                  </a:tcPr>
                </a:tc>
                <a:tc>
                  <a:txBody>
                    <a:bodyPr/>
                    <a:lstStyle/>
                    <a:p>
                      <a:pPr algn="ctr"/>
                      <a:r>
                        <a:rPr lang="en-US" sz="1600" b="1" dirty="0" smtClean="0"/>
                        <a:t>FRIDAY</a:t>
                      </a:r>
                      <a:endParaRPr lang="en-US" sz="1600" dirty="0" smtClean="0"/>
                    </a:p>
                    <a:p>
                      <a:pPr algn="ctr"/>
                      <a:r>
                        <a:rPr lang="en-US" sz="1600" b="1" dirty="0" smtClean="0"/>
                        <a:t>6-8PM </a:t>
                      </a:r>
                      <a:r>
                        <a:rPr lang="en-US" sz="1600" b="1" dirty="0" smtClean="0"/>
                        <a:t>Aerobics Room 3</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HEAVY BAGS &amp; SPARRING + SELF-DEFENSE</a:t>
                      </a:r>
                      <a:endParaRPr lang="en-US" sz="1200" dirty="0" smtClean="0">
                        <a:solidFill>
                          <a:schemeClr val="tx1"/>
                        </a:solidFill>
                      </a:endParaRPr>
                    </a:p>
                    <a:p>
                      <a:pPr algn="ctr"/>
                      <a:endParaRPr lang="en-US" sz="1600" dirty="0">
                        <a:solidFill>
                          <a:schemeClr val="tx1"/>
                        </a:solidFill>
                      </a:endParaRPr>
                    </a:p>
                  </a:txBody>
                  <a:tcPr>
                    <a:solidFill>
                      <a:srgbClr val="4A7EBA"/>
                    </a:solidFill>
                  </a:tcPr>
                </a:tc>
              </a:tr>
            </a:tbl>
          </a:graphicData>
        </a:graphic>
      </p:graphicFrame>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9" name="Rectangle 8"/>
          <p:cNvSpPr/>
          <p:nvPr/>
        </p:nvSpPr>
        <p:spPr>
          <a:xfrm>
            <a:off x="3530794" y="6239876"/>
            <a:ext cx="1907628"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304800" y="2025839"/>
            <a:ext cx="8229600" cy="753732"/>
          </a:xfrm>
          <a:prstGeom prst="rect">
            <a:avLst/>
          </a:prstGeom>
        </p:spPr>
        <p:txBody>
          <a:bodyPr wrap="square">
            <a:spAutoFit/>
          </a:bodyPr>
          <a:lstStyle/>
          <a:p>
            <a:r>
              <a:rPr lang="en-US" sz="1400" b="1" dirty="0" smtClean="0">
                <a:latin typeface="+mj-lt"/>
              </a:rPr>
              <a:t>Columbia </a:t>
            </a:r>
            <a:r>
              <a:rPr lang="en-US" sz="1400" b="1" dirty="0">
                <a:latin typeface="+mj-lt"/>
              </a:rPr>
              <a:t>University </a:t>
            </a:r>
            <a:r>
              <a:rPr lang="en-US" sz="1400" b="1" dirty="0" err="1">
                <a:latin typeface="+mj-lt"/>
              </a:rPr>
              <a:t>Goju-Ryu</a:t>
            </a:r>
            <a:r>
              <a:rPr lang="en-US" sz="1400" b="1" dirty="0">
                <a:latin typeface="+mj-lt"/>
              </a:rPr>
              <a:t> </a:t>
            </a:r>
            <a:r>
              <a:rPr lang="en-US" sz="1400" b="1" dirty="0" smtClean="0">
                <a:latin typeface="+mj-lt"/>
              </a:rPr>
              <a:t>Karate</a:t>
            </a:r>
            <a:endParaRPr lang="en-US" sz="1400" dirty="0">
              <a:latin typeface="+mj-lt"/>
            </a:endParaRPr>
          </a:p>
          <a:p>
            <a:r>
              <a:rPr lang="en-US" sz="1400" dirty="0" smtClean="0">
                <a:latin typeface="+mj-lt"/>
              </a:rPr>
              <a:t>Okinawan </a:t>
            </a:r>
            <a:r>
              <a:rPr lang="en-US" sz="1400" dirty="0" err="1">
                <a:latin typeface="+mj-lt"/>
              </a:rPr>
              <a:t>Goju-Ryu</a:t>
            </a:r>
            <a:r>
              <a:rPr lang="en-US" sz="1400" dirty="0">
                <a:latin typeface="+mj-lt"/>
              </a:rPr>
              <a:t> Karate – Hard and soft </a:t>
            </a:r>
            <a:r>
              <a:rPr lang="en-US" sz="1400" dirty="0" smtClean="0">
                <a:latin typeface="+mj-lt"/>
              </a:rPr>
              <a:t>style.</a:t>
            </a:r>
            <a:endParaRPr lang="en-US" sz="1400" dirty="0">
              <a:latin typeface="+mj-lt"/>
            </a:endParaRPr>
          </a:p>
          <a:p>
            <a:pPr>
              <a:lnSpc>
                <a:spcPct val="107000"/>
              </a:lnSpc>
              <a:spcAft>
                <a:spcPts val="800"/>
              </a:spcAft>
            </a:pP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93608" y="2754122"/>
            <a:ext cx="8382000" cy="1717458"/>
          </a:xfrm>
          <a:prstGeom prst="rect">
            <a:avLst/>
          </a:prstGeom>
        </p:spPr>
        <p:txBody>
          <a:bodyPr wrap="square">
            <a:spAutoFit/>
          </a:bodyPr>
          <a:lstStyle/>
          <a:p>
            <a:pPr algn="ctr">
              <a:lnSpc>
                <a:spcPct val="107000"/>
              </a:lnSpc>
              <a:spcAft>
                <a:spcPts val="800"/>
              </a:spcAft>
              <a:tabLst>
                <a:tab pos="3414395" algn="l"/>
              </a:tabLst>
            </a:pPr>
            <a:r>
              <a:rPr lang="en-US" sz="16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Separate from PE class we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h</a:t>
            </a:r>
            <a:r>
              <a:rPr lang="en-US" sz="16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ave Karate </a:t>
            </a:r>
            <a:r>
              <a:rPr lang="en-US" sz="1600" b="1" dirty="0" err="1"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Goju-Ryu</a:t>
            </a:r>
            <a:r>
              <a:rPr lang="en-US" sz="16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Club managed by students, but your Sensei is same as the one at a PE class </a:t>
            </a:r>
          </a:p>
          <a:p>
            <a:pPr algn="ctr">
              <a:lnSpc>
                <a:spcPct val="107000"/>
              </a:lnSpc>
              <a:spcAft>
                <a:spcPts val="800"/>
              </a:spcAft>
              <a:tabLst>
                <a:tab pos="3414395" algn="l"/>
              </a:tabLst>
            </a:pPr>
            <a:r>
              <a:rPr lang="en-US" sz="16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FOUNDED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OVER </a:t>
            </a:r>
            <a:r>
              <a:rPr lang="en-US" sz="16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37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YEARS AGO!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 pos="3414395"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O</a:t>
            </a:r>
            <a:r>
              <a:rPr lang="en-US" sz="16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ne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of the oldest Martial Arts Clubs on campus!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 pos="3414395"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P</a:t>
            </a:r>
            <a:r>
              <a:rPr lang="en-US" sz="16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roduced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many black belts and even </a:t>
            </a:r>
            <a:r>
              <a:rPr lang="en-US" sz="1600" b="1"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Senseis</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over the years</a:t>
            </a:r>
            <a:r>
              <a:rPr lang="en-US" sz="16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04800" y="4486930"/>
            <a:ext cx="8635465" cy="553357"/>
          </a:xfrm>
          <a:prstGeom prst="rect">
            <a:avLst/>
          </a:prstGeom>
        </p:spPr>
        <p:txBody>
          <a:bodyPr wrap="square">
            <a:spAutoFit/>
          </a:bodyPr>
          <a:lstStyle/>
          <a:p>
            <a:pPr>
              <a:lnSpc>
                <a:spcPct val="107000"/>
              </a:lnSpc>
            </a:pPr>
            <a:r>
              <a:rPr lang="en-US" sz="1400" dirty="0" smtClean="0">
                <a:latin typeface="Calibri" panose="020F0502020204030204" pitchFamily="34" charset="0"/>
                <a:ea typeface="Calibri" panose="020F0502020204030204" pitchFamily="34" charset="0"/>
                <a:cs typeface="Calibri" panose="020F0502020204030204" pitchFamily="34" charset="0"/>
              </a:rPr>
              <a:t>Remember </a:t>
            </a:r>
            <a:r>
              <a:rPr lang="en-US" sz="1400" dirty="0">
                <a:latin typeface="Calibri" panose="020F0502020204030204" pitchFamily="34" charset="0"/>
                <a:ea typeface="Calibri" panose="020F0502020204030204" pitchFamily="34" charset="0"/>
                <a:cs typeface="Calibri" panose="020F0502020204030204" pitchFamily="34" charset="0"/>
              </a:rPr>
              <a:t>each class we learn something new and it is the best if you can </a:t>
            </a:r>
            <a:r>
              <a:rPr lang="en-US" sz="1400" dirty="0" smtClean="0">
                <a:latin typeface="Calibri" panose="020F0502020204030204" pitchFamily="34" charset="0"/>
                <a:ea typeface="Calibri" panose="020F0502020204030204" pitchFamily="34" charset="0"/>
                <a:cs typeface="Calibri" panose="020F0502020204030204" pitchFamily="34" charset="0"/>
              </a:rPr>
              <a:t>attend all of them.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27"/>
            <a:ext cx="9144000" cy="1914525"/>
          </a:xfrm>
          <a:prstGeom prst="rect">
            <a:avLst/>
          </a:prstGeom>
        </p:spPr>
      </p:pic>
      <p:pic>
        <p:nvPicPr>
          <p:cNvPr id="1026" name="Picture 2" descr="Instagram"/>
          <p:cNvPicPr>
            <a:picLocks noChangeAspect="1" noChangeArrowheads="1"/>
          </p:cNvPicPr>
          <p:nvPr/>
        </p:nvPicPr>
        <p:blipFill>
          <a:blip r:embed="rId3" cstate="print">
            <a:extLst>
              <a:ext uri="{28A0092B-C50C-407E-A947-70E740481C1C}">
                <a14:useLocalDpi xmlns:a14="http://schemas.microsoft.com/office/drawing/2010/main" val="0"/>
              </a:ext>
            </a:extLst>
          </a:blip>
          <a:srcRect l="30794" t="18750" r="35556" b="15250"/>
          <a:stretch>
            <a:fillRect/>
          </a:stretch>
        </p:blipFill>
        <p:spPr bwMode="auto">
          <a:xfrm>
            <a:off x="6248400" y="6322763"/>
            <a:ext cx="266700" cy="2651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542008" y="6085988"/>
            <a:ext cx="2133600" cy="584775"/>
          </a:xfrm>
          <a:prstGeom prst="rect">
            <a:avLst/>
          </a:prstGeom>
        </p:spPr>
        <p:txBody>
          <a:bodyPr wrap="square">
            <a:spAutoFit/>
          </a:bodyPr>
          <a:lstStyle/>
          <a:p>
            <a:r>
              <a:rPr lang="en-US" sz="1200" dirty="0">
                <a:solidFill>
                  <a:srgbClr val="333333"/>
                </a:solidFill>
                <a:latin typeface="Calibri" panose="020F0502020204030204" pitchFamily="34" charset="0"/>
                <a:ea typeface="Calibri" panose="020F0502020204030204" pitchFamily="34" charset="0"/>
              </a:rPr>
              <a:t>@</a:t>
            </a:r>
            <a:r>
              <a:rPr lang="en-US" sz="1200" dirty="0" err="1">
                <a:solidFill>
                  <a:srgbClr val="333333"/>
                </a:solidFill>
                <a:latin typeface="Calibri" panose="020F0502020204030204" pitchFamily="34" charset="0"/>
                <a:ea typeface="Calibri" panose="020F0502020204030204" pitchFamily="34" charset="0"/>
              </a:rPr>
              <a:t>cuGojuKarateClub</a:t>
            </a:r>
            <a:r>
              <a:rPr lang="en-US" sz="3200" b="1"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1027" name="Picture 3" descr="facebook-logo-f-sqa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01" y="6322763"/>
            <a:ext cx="277813" cy="2714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32514" y="5999611"/>
            <a:ext cx="2954655" cy="707886"/>
          </a:xfrm>
          <a:prstGeom prst="rect">
            <a:avLst/>
          </a:prstGeom>
        </p:spPr>
        <p:txBody>
          <a:bodyPr wrap="none">
            <a:spAutoFit/>
          </a:bodyPr>
          <a:lstStyle/>
          <a:p>
            <a:r>
              <a:rPr lang="en-US" sz="1200" dirty="0" smtClean="0">
                <a:solidFill>
                  <a:srgbClr val="333333"/>
                </a:solidFill>
                <a:latin typeface="Calibri" panose="020F0502020204030204" pitchFamily="34" charset="0"/>
                <a:ea typeface="Calibri" panose="020F0502020204030204" pitchFamily="34" charset="0"/>
              </a:rPr>
              <a:t>@</a:t>
            </a:r>
            <a:r>
              <a:rPr lang="en-US" sz="1200" dirty="0" err="1" smtClean="0">
                <a:solidFill>
                  <a:srgbClr val="333333"/>
                </a:solidFill>
                <a:latin typeface="Calibri" panose="020F0502020204030204" pitchFamily="34" charset="0"/>
                <a:ea typeface="Calibri" panose="020F0502020204030204" pitchFamily="34" charset="0"/>
              </a:rPr>
              <a:t>ColumbiaUniveristyGojuKarate</a:t>
            </a:r>
            <a:r>
              <a:rPr lang="en-US" sz="4000" b="1"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423663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9" name="Rectangle 8"/>
          <p:cNvSpPr/>
          <p:nvPr/>
        </p:nvSpPr>
        <p:spPr>
          <a:xfrm>
            <a:off x="3581400" y="6260616"/>
            <a:ext cx="1981200"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65" y="2819400"/>
            <a:ext cx="2822463" cy="27668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291" y="2819400"/>
            <a:ext cx="3373090" cy="2746659"/>
          </a:xfrm>
          <a:prstGeom prst="rect">
            <a:avLst/>
          </a:prstGeom>
        </p:spPr>
      </p:pic>
      <p:sp>
        <p:nvSpPr>
          <p:cNvPr id="7" name="Rectangle 6"/>
          <p:cNvSpPr/>
          <p:nvPr/>
        </p:nvSpPr>
        <p:spPr>
          <a:xfrm>
            <a:off x="2743200" y="2137989"/>
            <a:ext cx="2999924" cy="369332"/>
          </a:xfrm>
          <a:prstGeom prst="rect">
            <a:avLst/>
          </a:prstGeom>
        </p:spPr>
        <p:txBody>
          <a:bodyPr wrap="none">
            <a:spAutoFit/>
          </a:bodyPr>
          <a:lstStyle/>
          <a:p>
            <a:r>
              <a:rPr lang="en-US" dirty="0" smtClean="0">
                <a:solidFill>
                  <a:srgbClr val="FF0000"/>
                </a:solidFill>
              </a:rPr>
              <a:t>Geographical map of Okinawa</a:t>
            </a:r>
            <a:endParaRPr lang="en-US" dirty="0">
              <a:solidFill>
                <a:srgbClr val="FF0000"/>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35"/>
            <a:ext cx="9144000" cy="1914525"/>
          </a:xfrm>
          <a:prstGeom prst="rect">
            <a:avLst/>
          </a:prstGeom>
        </p:spPr>
      </p:pic>
    </p:spTree>
    <p:extLst>
      <p:ext uri="{BB962C8B-B14F-4D97-AF65-F5344CB8AC3E}">
        <p14:creationId xmlns:p14="http://schemas.microsoft.com/office/powerpoint/2010/main" val="550896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9" name="Rectangle 8"/>
          <p:cNvSpPr/>
          <p:nvPr/>
        </p:nvSpPr>
        <p:spPr>
          <a:xfrm>
            <a:off x="3606837" y="6328483"/>
            <a:ext cx="1930326"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95275" y="1959610"/>
            <a:ext cx="8686800" cy="1054904"/>
          </a:xfrm>
          <a:prstGeom prst="rect">
            <a:avLst/>
          </a:prstGeom>
        </p:spPr>
        <p:txBody>
          <a:bodyPr wrap="square">
            <a:spAutoFit/>
          </a:bodyPr>
          <a:lstStyle/>
          <a:p>
            <a:pPr algn="ctr">
              <a:lnSpc>
                <a:spcPct val="107000"/>
              </a:lnSpc>
              <a:spcAft>
                <a:spcPts val="800"/>
              </a:spcAft>
              <a:tabLst>
                <a:tab pos="3414395" algn="l"/>
              </a:tabLst>
            </a:pPr>
            <a:r>
              <a:rPr lang="en-US"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Promotion </a:t>
            </a:r>
            <a:r>
              <a:rPr lang="en-US" b="1" u="sng" dirty="0">
                <a:solidFill>
                  <a:srgbClr val="FF0000"/>
                </a:solidFill>
                <a:latin typeface="Calibri" panose="020F0502020204030204" pitchFamily="34" charset="0"/>
                <a:ea typeface="Calibri" panose="020F0502020204030204" pitchFamily="34" charset="0"/>
                <a:cs typeface="Times New Roman" panose="02020603050405020304" pitchFamily="18" charset="0"/>
              </a:rPr>
              <a:t>requirements </a:t>
            </a:r>
            <a:r>
              <a:rPr lang="en-US"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Okinawan </a:t>
            </a:r>
            <a:r>
              <a:rPr lang="en-US" b="1" u="sng"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Goju-Ryu</a:t>
            </a:r>
            <a:r>
              <a:rPr lang="en-US" b="1" u="sng" dirty="0">
                <a:solidFill>
                  <a:srgbClr val="FF0000"/>
                </a:solidFill>
                <a:latin typeface="Calibri" panose="020F0502020204030204" pitchFamily="34" charset="0"/>
                <a:ea typeface="Calibri" panose="020F0502020204030204" pitchFamily="34" charset="0"/>
                <a:cs typeface="Times New Roman" panose="02020603050405020304" pitchFamily="18" charset="0"/>
              </a:rPr>
              <a:t> Karate – Hard and </a:t>
            </a:r>
            <a:r>
              <a:rPr lang="en-US"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Soft style</a:t>
            </a:r>
            <a:endParaRPr lang="en-US" b="1" u="sng"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414395" algn="l"/>
              </a:tabLst>
            </a:pPr>
            <a:r>
              <a:rPr lang="en-US" sz="1400" dirty="0">
                <a:latin typeface="Calibri" panose="020F0502020204030204" pitchFamily="34" charset="0"/>
                <a:ea typeface="Calibri" panose="020F0502020204030204" pitchFamily="34" charset="0"/>
                <a:cs typeface="Times New Roman" panose="02020603050405020304" pitchFamily="18" charset="0"/>
              </a:rPr>
              <a:t>Our promotions are in the end of each semester, usually the last day of the semester. </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3414395" algn="l"/>
              </a:tabLst>
            </a:pPr>
            <a:r>
              <a:rPr lang="en-US" sz="1400" b="1" dirty="0"/>
              <a:t>Our Ranking system: </a:t>
            </a:r>
          </a:p>
        </p:txBody>
      </p:sp>
      <p:sp>
        <p:nvSpPr>
          <p:cNvPr id="10" name="Rectangle 9"/>
          <p:cNvSpPr/>
          <p:nvPr/>
        </p:nvSpPr>
        <p:spPr>
          <a:xfrm>
            <a:off x="664390" y="3101873"/>
            <a:ext cx="4572000" cy="2885405"/>
          </a:xfrm>
          <a:prstGeom prst="rect">
            <a:avLst/>
          </a:prstGeom>
        </p:spPr>
        <p:txBody>
          <a:bodyPr>
            <a:spAutoFit/>
          </a:bodyPr>
          <a:lstStyle/>
          <a:p>
            <a:r>
              <a:rPr lang="en-US" sz="1600" dirty="0">
                <a:solidFill>
                  <a:srgbClr val="222222"/>
                </a:solidFill>
                <a:latin typeface="+mj-lt"/>
                <a:ea typeface="Calibri" panose="020F0502020204030204" pitchFamily="34" charset="0"/>
              </a:rPr>
              <a:t>10th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white belt no stripes</a:t>
            </a:r>
            <a:br>
              <a:rPr lang="en-US" sz="1600" dirty="0">
                <a:solidFill>
                  <a:srgbClr val="222222"/>
                </a:solidFill>
                <a:latin typeface="+mj-lt"/>
                <a:ea typeface="Calibri" panose="020F0502020204030204" pitchFamily="34" charset="0"/>
              </a:rPr>
            </a:br>
            <a:r>
              <a:rPr lang="en-US" sz="1600" dirty="0">
                <a:solidFill>
                  <a:srgbClr val="222222"/>
                </a:solidFill>
                <a:latin typeface="+mj-lt"/>
                <a:ea typeface="Calibri" panose="020F0502020204030204" pitchFamily="34" charset="0"/>
              </a:rPr>
              <a:t>9th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- 1 green stripe</a:t>
            </a:r>
            <a:br>
              <a:rPr lang="en-US" sz="1600" dirty="0">
                <a:solidFill>
                  <a:srgbClr val="222222"/>
                </a:solidFill>
                <a:latin typeface="+mj-lt"/>
                <a:ea typeface="Calibri" panose="020F0502020204030204" pitchFamily="34" charset="0"/>
              </a:rPr>
            </a:br>
            <a:r>
              <a:rPr lang="en-US" sz="1600" dirty="0">
                <a:solidFill>
                  <a:srgbClr val="222222"/>
                </a:solidFill>
                <a:latin typeface="+mj-lt"/>
                <a:ea typeface="Calibri" panose="020F0502020204030204" pitchFamily="34" charset="0"/>
              </a:rPr>
              <a:t>8th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- 2 green stripes </a:t>
            </a:r>
            <a:endParaRPr lang="en-US" sz="1600" dirty="0" smtClean="0">
              <a:solidFill>
                <a:srgbClr val="222222"/>
              </a:solidFill>
              <a:latin typeface="+mj-lt"/>
              <a:ea typeface="Calibri" panose="020F0502020204030204" pitchFamily="34" charset="0"/>
            </a:endParaRPr>
          </a:p>
          <a:p>
            <a:r>
              <a:rPr lang="en-US" sz="1600" dirty="0" smtClean="0">
                <a:solidFill>
                  <a:srgbClr val="222222"/>
                </a:solidFill>
                <a:latin typeface="+mj-lt"/>
                <a:ea typeface="Calibri" panose="020F0502020204030204" pitchFamily="34" charset="0"/>
              </a:rPr>
              <a:t>7th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green belt</a:t>
            </a:r>
            <a:br>
              <a:rPr lang="en-US" sz="1600" dirty="0">
                <a:solidFill>
                  <a:srgbClr val="222222"/>
                </a:solidFill>
                <a:latin typeface="+mj-lt"/>
                <a:ea typeface="Calibri" panose="020F0502020204030204" pitchFamily="34" charset="0"/>
              </a:rPr>
            </a:br>
            <a:r>
              <a:rPr lang="en-US" sz="1600" dirty="0">
                <a:solidFill>
                  <a:srgbClr val="222222"/>
                </a:solidFill>
                <a:latin typeface="+mj-lt"/>
                <a:ea typeface="Calibri" panose="020F0502020204030204" pitchFamily="34" charset="0"/>
              </a:rPr>
              <a:t>6th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green belt with 1 red stripe </a:t>
            </a:r>
            <a:endParaRPr lang="en-US" sz="1600" dirty="0" smtClean="0">
              <a:solidFill>
                <a:srgbClr val="222222"/>
              </a:solidFill>
              <a:latin typeface="+mj-lt"/>
              <a:ea typeface="Calibri" panose="020F0502020204030204" pitchFamily="34" charset="0"/>
            </a:endParaRPr>
          </a:p>
          <a:p>
            <a:r>
              <a:rPr lang="en-US" sz="1050" dirty="0" smtClean="0">
                <a:solidFill>
                  <a:srgbClr val="222222"/>
                </a:solidFill>
                <a:latin typeface="+mj-lt"/>
                <a:ea typeface="Calibri" panose="020F0502020204030204" pitchFamily="34" charset="0"/>
              </a:rPr>
              <a:t>(</a:t>
            </a:r>
            <a:r>
              <a:rPr lang="en-US" sz="1050" dirty="0">
                <a:solidFill>
                  <a:srgbClr val="222222"/>
                </a:solidFill>
                <a:latin typeface="+mj-lt"/>
                <a:ea typeface="Calibri" panose="020F0502020204030204" pitchFamily="34" charset="0"/>
              </a:rPr>
              <a:t>not often given, usually skipped) </a:t>
            </a:r>
            <a:r>
              <a:rPr lang="en-US" sz="1600" dirty="0">
                <a:solidFill>
                  <a:srgbClr val="222222"/>
                </a:solidFill>
                <a:latin typeface="+mj-lt"/>
                <a:ea typeface="Calibri" panose="020F0502020204030204" pitchFamily="34" charset="0"/>
              </a:rPr>
              <a:t/>
            </a:r>
            <a:br>
              <a:rPr lang="en-US" sz="1600" dirty="0">
                <a:solidFill>
                  <a:srgbClr val="222222"/>
                </a:solidFill>
                <a:latin typeface="+mj-lt"/>
                <a:ea typeface="Calibri" panose="020F0502020204030204" pitchFamily="34" charset="0"/>
              </a:rPr>
            </a:br>
            <a:r>
              <a:rPr lang="en-US" sz="1600" dirty="0">
                <a:solidFill>
                  <a:srgbClr val="222222"/>
                </a:solidFill>
                <a:latin typeface="+mj-lt"/>
                <a:ea typeface="Calibri" panose="020F0502020204030204" pitchFamily="34" charset="0"/>
              </a:rPr>
              <a:t>5th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purple belt</a:t>
            </a:r>
            <a:br>
              <a:rPr lang="en-US" sz="1600" dirty="0">
                <a:solidFill>
                  <a:srgbClr val="222222"/>
                </a:solidFill>
                <a:latin typeface="+mj-lt"/>
                <a:ea typeface="Calibri" panose="020F0502020204030204" pitchFamily="34" charset="0"/>
              </a:rPr>
            </a:br>
            <a:r>
              <a:rPr lang="en-US" sz="1600" dirty="0">
                <a:solidFill>
                  <a:srgbClr val="222222"/>
                </a:solidFill>
                <a:latin typeface="+mj-lt"/>
                <a:ea typeface="Calibri" panose="020F0502020204030204" pitchFamily="34" charset="0"/>
              </a:rPr>
              <a:t>4th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purple with 1 brown stripe </a:t>
            </a:r>
            <a:endParaRPr lang="en-US" sz="1600" dirty="0" smtClean="0">
              <a:solidFill>
                <a:srgbClr val="222222"/>
              </a:solidFill>
              <a:latin typeface="+mj-lt"/>
              <a:ea typeface="Calibri" panose="020F0502020204030204" pitchFamily="34" charset="0"/>
            </a:endParaRPr>
          </a:p>
          <a:p>
            <a:r>
              <a:rPr lang="en-US" sz="1100" dirty="0" smtClean="0">
                <a:solidFill>
                  <a:srgbClr val="222222"/>
                </a:solidFill>
                <a:latin typeface="+mj-lt"/>
                <a:ea typeface="Calibri" panose="020F0502020204030204" pitchFamily="34" charset="0"/>
              </a:rPr>
              <a:t>(</a:t>
            </a:r>
            <a:r>
              <a:rPr lang="en-US" sz="1100" dirty="0">
                <a:solidFill>
                  <a:srgbClr val="222222"/>
                </a:solidFill>
                <a:latin typeface="+mj-lt"/>
                <a:ea typeface="Calibri" panose="020F0502020204030204" pitchFamily="34" charset="0"/>
              </a:rPr>
              <a:t>not often given, skipped)</a:t>
            </a:r>
            <a:r>
              <a:rPr lang="en-US" sz="1600" dirty="0">
                <a:solidFill>
                  <a:srgbClr val="222222"/>
                </a:solidFill>
                <a:latin typeface="+mj-lt"/>
                <a:ea typeface="Calibri" panose="020F0502020204030204" pitchFamily="34" charset="0"/>
              </a:rPr>
              <a:t/>
            </a:r>
            <a:br>
              <a:rPr lang="en-US" sz="1600" dirty="0">
                <a:solidFill>
                  <a:srgbClr val="222222"/>
                </a:solidFill>
                <a:latin typeface="+mj-lt"/>
                <a:ea typeface="Calibri" panose="020F0502020204030204" pitchFamily="34" charset="0"/>
              </a:rPr>
            </a:br>
            <a:r>
              <a:rPr lang="en-US" sz="1600" dirty="0">
                <a:solidFill>
                  <a:srgbClr val="222222"/>
                </a:solidFill>
                <a:latin typeface="+mj-lt"/>
                <a:ea typeface="Calibri" panose="020F0502020204030204" pitchFamily="34" charset="0"/>
              </a:rPr>
              <a:t>3rd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brown belt</a:t>
            </a:r>
            <a:br>
              <a:rPr lang="en-US" sz="1600" dirty="0">
                <a:solidFill>
                  <a:srgbClr val="222222"/>
                </a:solidFill>
                <a:latin typeface="+mj-lt"/>
                <a:ea typeface="Calibri" panose="020F0502020204030204" pitchFamily="34" charset="0"/>
              </a:rPr>
            </a:br>
            <a:r>
              <a:rPr lang="en-US" sz="1600" dirty="0">
                <a:solidFill>
                  <a:srgbClr val="222222"/>
                </a:solidFill>
                <a:latin typeface="+mj-lt"/>
                <a:ea typeface="Calibri" panose="020F0502020204030204" pitchFamily="34" charset="0"/>
              </a:rPr>
              <a:t>2nd </a:t>
            </a:r>
            <a:r>
              <a:rPr lang="en-US" sz="1600" dirty="0" err="1">
                <a:solidFill>
                  <a:srgbClr val="222222"/>
                </a:solidFill>
                <a:latin typeface="+mj-lt"/>
                <a:ea typeface="Calibri" panose="020F0502020204030204" pitchFamily="34" charset="0"/>
              </a:rPr>
              <a:t>kyu</a:t>
            </a:r>
            <a:r>
              <a:rPr lang="en-US" sz="1600" dirty="0">
                <a:solidFill>
                  <a:srgbClr val="222222"/>
                </a:solidFill>
                <a:latin typeface="+mj-lt"/>
                <a:ea typeface="Calibri" panose="020F0502020204030204" pitchFamily="34" charset="0"/>
              </a:rPr>
              <a:t> - 1 black stripe</a:t>
            </a:r>
            <a:br>
              <a:rPr lang="en-US" sz="1600" dirty="0">
                <a:solidFill>
                  <a:srgbClr val="222222"/>
                </a:solidFill>
                <a:latin typeface="+mj-lt"/>
                <a:ea typeface="Calibri" panose="020F0502020204030204" pitchFamily="34" charset="0"/>
              </a:rPr>
            </a:br>
            <a:r>
              <a:rPr lang="en-US" sz="1600" dirty="0">
                <a:latin typeface="+mj-lt"/>
              </a:rPr>
              <a:t>1st </a:t>
            </a:r>
            <a:r>
              <a:rPr lang="en-US" sz="1600" dirty="0" err="1">
                <a:latin typeface="+mj-lt"/>
              </a:rPr>
              <a:t>kyu</a:t>
            </a:r>
            <a:r>
              <a:rPr lang="en-US" sz="1600" dirty="0">
                <a:latin typeface="+mj-lt"/>
              </a:rPr>
              <a:t> - 2 black stripes</a:t>
            </a:r>
          </a:p>
        </p:txBody>
      </p:sp>
      <p:sp>
        <p:nvSpPr>
          <p:cNvPr id="11" name="Rectangle 10"/>
          <p:cNvSpPr/>
          <p:nvPr/>
        </p:nvSpPr>
        <p:spPr>
          <a:xfrm>
            <a:off x="4654280" y="3091665"/>
            <a:ext cx="4572000" cy="2800767"/>
          </a:xfrm>
          <a:prstGeom prst="rect">
            <a:avLst/>
          </a:prstGeom>
        </p:spPr>
        <p:txBody>
          <a:bodyPr>
            <a:spAutoFit/>
          </a:bodyPr>
          <a:lstStyle/>
          <a:p>
            <a:r>
              <a:rPr lang="en-US" sz="1600" dirty="0" err="1">
                <a:latin typeface="+mj-lt"/>
              </a:rPr>
              <a:t>Shodan</a:t>
            </a:r>
            <a:r>
              <a:rPr lang="en-US" sz="1600" dirty="0">
                <a:latin typeface="+mj-lt"/>
              </a:rPr>
              <a:t> ho </a:t>
            </a:r>
            <a:r>
              <a:rPr lang="en-US" sz="900" dirty="0">
                <a:latin typeface="+mj-lt"/>
              </a:rPr>
              <a:t>(same as 1st </a:t>
            </a:r>
            <a:r>
              <a:rPr lang="en-US" sz="900" dirty="0" err="1">
                <a:latin typeface="+mj-lt"/>
              </a:rPr>
              <a:t>kyu</a:t>
            </a:r>
            <a:r>
              <a:rPr lang="en-US" sz="900" dirty="0">
                <a:latin typeface="+mj-lt"/>
              </a:rPr>
              <a:t>) </a:t>
            </a:r>
            <a:r>
              <a:rPr lang="en-US" sz="1050" dirty="0">
                <a:latin typeface="+mj-lt"/>
              </a:rPr>
              <a:t>- </a:t>
            </a:r>
            <a:r>
              <a:rPr lang="en-US" sz="1600" dirty="0">
                <a:latin typeface="+mj-lt"/>
              </a:rPr>
              <a:t>black belt with 1 white stripe</a:t>
            </a:r>
            <a:br>
              <a:rPr lang="en-US" sz="1600" dirty="0">
                <a:latin typeface="+mj-lt"/>
              </a:rPr>
            </a:br>
            <a:r>
              <a:rPr lang="en-US" sz="1600" dirty="0" err="1">
                <a:latin typeface="+mj-lt"/>
              </a:rPr>
              <a:t>Shodan</a:t>
            </a:r>
            <a:r>
              <a:rPr lang="en-US" sz="1600" dirty="0">
                <a:latin typeface="+mj-lt"/>
              </a:rPr>
              <a:t> - 1 red stripe</a:t>
            </a:r>
            <a:br>
              <a:rPr lang="en-US" sz="1600" dirty="0">
                <a:latin typeface="+mj-lt"/>
              </a:rPr>
            </a:br>
            <a:r>
              <a:rPr lang="en-US" sz="1600" dirty="0" err="1">
                <a:latin typeface="+mj-lt"/>
              </a:rPr>
              <a:t>Nidan</a:t>
            </a:r>
            <a:r>
              <a:rPr lang="en-US" sz="1600" dirty="0">
                <a:latin typeface="+mj-lt"/>
              </a:rPr>
              <a:t> - 2 red stripes </a:t>
            </a:r>
            <a:r>
              <a:rPr lang="en-US" sz="1600" dirty="0" smtClean="0">
                <a:latin typeface="+mj-lt"/>
              </a:rPr>
              <a:t>(Sensei </a:t>
            </a:r>
            <a:r>
              <a:rPr lang="en-US" sz="1600" dirty="0">
                <a:latin typeface="+mj-lt"/>
              </a:rPr>
              <a:t>rank)</a:t>
            </a:r>
            <a:br>
              <a:rPr lang="en-US" sz="1600" dirty="0">
                <a:latin typeface="+mj-lt"/>
              </a:rPr>
            </a:br>
            <a:r>
              <a:rPr lang="en-US" sz="1600" dirty="0" err="1">
                <a:latin typeface="+mj-lt"/>
              </a:rPr>
              <a:t>Sandan</a:t>
            </a:r>
            <a:r>
              <a:rPr lang="en-US" sz="1600" dirty="0">
                <a:latin typeface="+mj-lt"/>
              </a:rPr>
              <a:t> - 3 stripes </a:t>
            </a:r>
            <a:r>
              <a:rPr lang="en-US" sz="1600" dirty="0" smtClean="0">
                <a:latin typeface="+mj-lt"/>
              </a:rPr>
              <a:t>(Sensei </a:t>
            </a:r>
            <a:r>
              <a:rPr lang="en-US" sz="1600" dirty="0">
                <a:latin typeface="+mj-lt"/>
              </a:rPr>
              <a:t>rank)</a:t>
            </a:r>
            <a:br>
              <a:rPr lang="en-US" sz="1600" dirty="0">
                <a:latin typeface="+mj-lt"/>
              </a:rPr>
            </a:br>
            <a:r>
              <a:rPr lang="en-US" sz="1600" dirty="0" err="1">
                <a:latin typeface="+mj-lt"/>
              </a:rPr>
              <a:t>Yondan</a:t>
            </a:r>
            <a:r>
              <a:rPr lang="en-US" sz="1600" dirty="0">
                <a:latin typeface="+mj-lt"/>
              </a:rPr>
              <a:t> - 4 stripes </a:t>
            </a:r>
            <a:r>
              <a:rPr lang="en-US" sz="1600" dirty="0" smtClean="0">
                <a:latin typeface="+mj-lt"/>
              </a:rPr>
              <a:t>(</a:t>
            </a:r>
            <a:r>
              <a:rPr lang="en-US" sz="1600" dirty="0" err="1">
                <a:latin typeface="+mj-lt"/>
              </a:rPr>
              <a:t>R</a:t>
            </a:r>
            <a:r>
              <a:rPr lang="en-US" sz="1600" dirty="0" err="1" smtClean="0">
                <a:latin typeface="+mj-lt"/>
              </a:rPr>
              <a:t>enshi</a:t>
            </a:r>
            <a:r>
              <a:rPr lang="en-US" sz="1600" dirty="0" smtClean="0">
                <a:latin typeface="+mj-lt"/>
              </a:rPr>
              <a:t> </a:t>
            </a:r>
            <a:r>
              <a:rPr lang="en-US" sz="1600" dirty="0">
                <a:latin typeface="+mj-lt"/>
              </a:rPr>
              <a:t>rank)</a:t>
            </a:r>
            <a:br>
              <a:rPr lang="en-US" sz="1600" dirty="0">
                <a:latin typeface="+mj-lt"/>
              </a:rPr>
            </a:br>
            <a:r>
              <a:rPr lang="en-US" sz="1600" dirty="0" err="1">
                <a:latin typeface="+mj-lt"/>
              </a:rPr>
              <a:t>Godan</a:t>
            </a:r>
            <a:r>
              <a:rPr lang="en-US" sz="1600" dirty="0">
                <a:latin typeface="+mj-lt"/>
              </a:rPr>
              <a:t> - 5 stripes</a:t>
            </a:r>
            <a:br>
              <a:rPr lang="en-US" sz="1600" dirty="0">
                <a:latin typeface="+mj-lt"/>
              </a:rPr>
            </a:br>
            <a:r>
              <a:rPr lang="en-US" sz="1600" dirty="0" err="1">
                <a:latin typeface="+mj-lt"/>
              </a:rPr>
              <a:t>Rokudan</a:t>
            </a:r>
            <a:r>
              <a:rPr lang="en-US" sz="1600" dirty="0">
                <a:latin typeface="+mj-lt"/>
              </a:rPr>
              <a:t> - 6 stripes </a:t>
            </a:r>
            <a:r>
              <a:rPr lang="en-US" sz="1600" dirty="0" smtClean="0">
                <a:latin typeface="+mj-lt"/>
              </a:rPr>
              <a:t>(</a:t>
            </a:r>
            <a:r>
              <a:rPr lang="en-US" sz="1600" dirty="0" err="1">
                <a:latin typeface="+mj-lt"/>
              </a:rPr>
              <a:t>K</a:t>
            </a:r>
            <a:r>
              <a:rPr lang="en-US" sz="1600" dirty="0" err="1" smtClean="0">
                <a:latin typeface="+mj-lt"/>
              </a:rPr>
              <a:t>yoshi</a:t>
            </a:r>
            <a:r>
              <a:rPr lang="en-US" sz="1600" dirty="0" smtClean="0">
                <a:latin typeface="+mj-lt"/>
              </a:rPr>
              <a:t> </a:t>
            </a:r>
            <a:r>
              <a:rPr lang="en-US" sz="1600" dirty="0">
                <a:latin typeface="+mj-lt"/>
              </a:rPr>
              <a:t>rank)</a:t>
            </a:r>
            <a:br>
              <a:rPr lang="en-US" sz="1600" dirty="0">
                <a:latin typeface="+mj-lt"/>
              </a:rPr>
            </a:br>
            <a:r>
              <a:rPr lang="en-US" sz="1600" dirty="0" err="1">
                <a:latin typeface="+mj-lt"/>
              </a:rPr>
              <a:t>Sechidan</a:t>
            </a:r>
            <a:r>
              <a:rPr lang="en-US" sz="1600" dirty="0">
                <a:latin typeface="+mj-lt"/>
              </a:rPr>
              <a:t> - 7 stripes</a:t>
            </a:r>
            <a:br>
              <a:rPr lang="en-US" sz="1600" dirty="0">
                <a:latin typeface="+mj-lt"/>
              </a:rPr>
            </a:br>
            <a:r>
              <a:rPr lang="en-US" sz="1600" dirty="0" err="1">
                <a:latin typeface="+mj-lt"/>
              </a:rPr>
              <a:t>Hachidan</a:t>
            </a:r>
            <a:r>
              <a:rPr lang="en-US" sz="1600" dirty="0">
                <a:latin typeface="+mj-lt"/>
              </a:rPr>
              <a:t> - 8 stripes </a:t>
            </a:r>
            <a:r>
              <a:rPr lang="en-US" sz="1600" dirty="0" smtClean="0">
                <a:latin typeface="+mj-lt"/>
              </a:rPr>
              <a:t>(</a:t>
            </a:r>
            <a:r>
              <a:rPr lang="en-US" sz="1600" dirty="0">
                <a:latin typeface="+mj-lt"/>
              </a:rPr>
              <a:t>S</a:t>
            </a:r>
            <a:r>
              <a:rPr lang="en-US" sz="1600" dirty="0" smtClean="0">
                <a:latin typeface="+mj-lt"/>
              </a:rPr>
              <a:t>hihan </a:t>
            </a:r>
            <a:r>
              <a:rPr lang="en-US" sz="1600" dirty="0">
                <a:latin typeface="+mj-lt"/>
              </a:rPr>
              <a:t>rank)</a:t>
            </a:r>
            <a:br>
              <a:rPr lang="en-US" sz="1600" dirty="0">
                <a:latin typeface="+mj-lt"/>
              </a:rPr>
            </a:br>
            <a:r>
              <a:rPr lang="en-US" sz="1600" dirty="0" err="1">
                <a:latin typeface="+mj-lt"/>
              </a:rPr>
              <a:t>Kudan</a:t>
            </a:r>
            <a:r>
              <a:rPr lang="en-US" sz="1600" dirty="0">
                <a:latin typeface="+mj-lt"/>
              </a:rPr>
              <a:t> - 9 stripes</a:t>
            </a:r>
            <a:br>
              <a:rPr lang="en-US" sz="1600" dirty="0">
                <a:latin typeface="+mj-lt"/>
              </a:rPr>
            </a:br>
            <a:r>
              <a:rPr lang="en-US" sz="1600" dirty="0" err="1">
                <a:latin typeface="+mj-lt"/>
              </a:rPr>
              <a:t>Judan</a:t>
            </a:r>
            <a:r>
              <a:rPr lang="en-US" sz="1600" dirty="0">
                <a:latin typeface="+mj-lt"/>
              </a:rPr>
              <a:t> - 10 stripes </a:t>
            </a:r>
            <a:r>
              <a:rPr lang="en-US" sz="1600" dirty="0" smtClean="0">
                <a:latin typeface="+mj-lt"/>
              </a:rPr>
              <a:t>(</a:t>
            </a:r>
            <a:r>
              <a:rPr lang="en-US" sz="1600" dirty="0" err="1">
                <a:latin typeface="+mj-lt"/>
              </a:rPr>
              <a:t>H</a:t>
            </a:r>
            <a:r>
              <a:rPr lang="en-US" sz="1600" dirty="0" err="1" smtClean="0">
                <a:latin typeface="+mj-lt"/>
              </a:rPr>
              <a:t>anshi</a:t>
            </a:r>
            <a:r>
              <a:rPr lang="en-US" sz="1600" dirty="0" smtClean="0">
                <a:latin typeface="+mj-lt"/>
              </a:rPr>
              <a:t> </a:t>
            </a:r>
            <a:r>
              <a:rPr lang="en-US" sz="1600" dirty="0">
                <a:latin typeface="+mj-lt"/>
              </a:rPr>
              <a:t>rank) </a:t>
            </a:r>
          </a:p>
        </p:txBody>
      </p:sp>
      <p:pic>
        <p:nvPicPr>
          <p:cNvPr id="3102" name="Picture 30" descr="5e02560ba1770e90a5d1677b144bdface400c021847481c3eb9e6ad1ea4b48f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40" y="3179148"/>
            <a:ext cx="5778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32" descr="1 gre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40" y="3427799"/>
            <a:ext cx="5778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33" descr="2 g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738" y="3694152"/>
            <a:ext cx="569925" cy="22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7" name="Picture 35" descr="GREEN be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22" y="3939080"/>
            <a:ext cx="580353" cy="22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8" name="Picture 36" descr="Green 1 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53" y="4150722"/>
            <a:ext cx="576294" cy="22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9" name="Picture 37" descr="PURPLE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540" y="4565800"/>
            <a:ext cx="590153" cy="22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0" name="Picture 38" descr="PURPLE 1 brow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664" y="4795635"/>
            <a:ext cx="583601" cy="22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1" name="Picture 39" descr="BROWN bel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969" y="5199137"/>
            <a:ext cx="569211" cy="21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2" name="Picture 40" descr="BROWN 1 black"/>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905" y="5479703"/>
            <a:ext cx="590154" cy="22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41" descr="BROWN 2 black"/>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092" y="5707970"/>
            <a:ext cx="594967" cy="22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42" descr="BLACK 1 wh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50080" y="3182556"/>
            <a:ext cx="6143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5" name="Picture 43" descr="BLACK 1 r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50081" y="3427799"/>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050080" y="3913502"/>
            <a:ext cx="614364" cy="236662"/>
          </a:xfrm>
          <a:prstGeom prst="rect">
            <a:avLst/>
          </a:prstGeom>
        </p:spPr>
      </p:pic>
      <p:pic>
        <p:nvPicPr>
          <p:cNvPr id="15" name="Picture 1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050080" y="3670823"/>
            <a:ext cx="614363" cy="236661"/>
          </a:xfrm>
          <a:prstGeom prst="rect">
            <a:avLst/>
          </a:prstGeom>
        </p:spPr>
      </p:pic>
      <p:pic>
        <p:nvPicPr>
          <p:cNvPr id="16" name="Picture 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052486" y="4161500"/>
            <a:ext cx="617398" cy="237830"/>
          </a:xfrm>
          <a:prstGeom prst="rect">
            <a:avLst/>
          </a:prstGeom>
        </p:spPr>
      </p:pic>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060697" y="4406742"/>
            <a:ext cx="609187" cy="234667"/>
          </a:xfrm>
          <a:prstGeom prst="rect">
            <a:avLst/>
          </a:prstGeom>
        </p:spPr>
      </p:pic>
      <p:pic>
        <p:nvPicPr>
          <p:cNvPr id="19" name="Picture 1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059536" y="4621069"/>
            <a:ext cx="611507" cy="235561"/>
          </a:xfrm>
          <a:prstGeom prst="rect">
            <a:avLst/>
          </a:prstGeom>
        </p:spPr>
      </p:pic>
      <p:pic>
        <p:nvPicPr>
          <p:cNvPr id="20" name="Picture 1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056950" y="4866465"/>
            <a:ext cx="592867" cy="228381"/>
          </a:xfrm>
          <a:prstGeom prst="rect">
            <a:avLst/>
          </a:prstGeom>
        </p:spPr>
      </p:pic>
      <p:pic>
        <p:nvPicPr>
          <p:cNvPr id="21" name="Picture 2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063926" y="5112314"/>
            <a:ext cx="585964" cy="225721"/>
          </a:xfrm>
          <a:prstGeom prst="rect">
            <a:avLst/>
          </a:prstGeom>
        </p:spPr>
      </p:pic>
      <p:pic>
        <p:nvPicPr>
          <p:cNvPr id="22" name="Picture 2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051390" y="5361513"/>
            <a:ext cx="613053" cy="236157"/>
          </a:xfrm>
          <a:prstGeom prst="rect">
            <a:avLst/>
          </a:prstGeom>
        </p:spPr>
      </p:pic>
      <p:pic>
        <p:nvPicPr>
          <p:cNvPr id="23" name="Picture 2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040011" y="5621661"/>
            <a:ext cx="624432" cy="240540"/>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11406"/>
            <a:ext cx="9144000" cy="1914525"/>
          </a:xfrm>
          <a:prstGeom prst="rect">
            <a:avLst/>
          </a:prstGeom>
        </p:spPr>
      </p:pic>
    </p:spTree>
    <p:extLst>
      <p:ext uri="{BB962C8B-B14F-4D97-AF65-F5344CB8AC3E}">
        <p14:creationId xmlns:p14="http://schemas.microsoft.com/office/powerpoint/2010/main" val="1811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9" name="Rectangle 8"/>
          <p:cNvSpPr/>
          <p:nvPr/>
        </p:nvSpPr>
        <p:spPr>
          <a:xfrm>
            <a:off x="2133600" y="6194788"/>
            <a:ext cx="4572000" cy="533479"/>
          </a:xfrm>
          <a:prstGeom prst="rect">
            <a:avLst/>
          </a:prstGeom>
        </p:spPr>
        <p:txBody>
          <a:bodyPr>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endPar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Contact: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38267" y="2105164"/>
            <a:ext cx="2981333" cy="665695"/>
          </a:xfrm>
          <a:prstGeom prst="rect">
            <a:avLst/>
          </a:prstGeom>
        </p:spPr>
        <p:txBody>
          <a:bodyPr wrap="square">
            <a:spAutoFit/>
          </a:bodyPr>
          <a:lstStyle/>
          <a:p>
            <a:r>
              <a:rPr lang="en-US" b="1" dirty="0" smtClean="0"/>
              <a:t>Japanese Counting</a:t>
            </a:r>
            <a:endParaRPr lang="en-US" dirty="0"/>
          </a:p>
          <a:p>
            <a:pPr>
              <a:lnSpc>
                <a:spcPct val="107000"/>
              </a:lnSpc>
              <a:spcAft>
                <a:spcPts val="800"/>
              </a:spcAft>
            </a:pP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47280" y="2770859"/>
            <a:ext cx="5181600" cy="3077766"/>
          </a:xfrm>
          <a:prstGeom prst="rect">
            <a:avLst/>
          </a:prstGeom>
        </p:spPr>
        <p:txBody>
          <a:bodyPr wrap="square">
            <a:spAutoFit/>
          </a:bodyPr>
          <a:lstStyle/>
          <a:p>
            <a:r>
              <a:rPr lang="en-US" b="1" dirty="0" smtClean="0"/>
              <a:t>     Japanese </a:t>
            </a:r>
            <a:r>
              <a:rPr lang="en-US" b="1" dirty="0"/>
              <a:t>	 </a:t>
            </a:r>
            <a:r>
              <a:rPr lang="en-US" b="1" dirty="0" smtClean="0"/>
              <a:t>      English Pronunciation</a:t>
            </a:r>
          </a:p>
          <a:p>
            <a:endParaRPr lang="en-US" sz="1600" b="1" dirty="0" smtClean="0"/>
          </a:p>
          <a:p>
            <a:pPr marL="514350" indent="-514350">
              <a:buAutoNum type="arabicPlain"/>
            </a:pPr>
            <a:r>
              <a:rPr lang="en-US" sz="1600" dirty="0" smtClean="0"/>
              <a:t>ICHI			ITCH</a:t>
            </a:r>
          </a:p>
          <a:p>
            <a:pPr marL="514350" indent="-514350">
              <a:buAutoNum type="arabicPlain"/>
            </a:pPr>
            <a:r>
              <a:rPr lang="en-US" sz="1600" dirty="0" smtClean="0"/>
              <a:t>NI			KNEE</a:t>
            </a:r>
          </a:p>
          <a:p>
            <a:pPr marL="514350" indent="-514350">
              <a:buAutoNum type="arabicPlain"/>
            </a:pPr>
            <a:r>
              <a:rPr lang="en-US" sz="1600" dirty="0" smtClean="0"/>
              <a:t>SAN			SAN</a:t>
            </a:r>
          </a:p>
          <a:p>
            <a:pPr marL="514350" indent="-514350">
              <a:buAutoNum type="arabicPlain"/>
            </a:pPr>
            <a:r>
              <a:rPr lang="en-US" sz="1600" dirty="0" smtClean="0"/>
              <a:t>SHI			SHI</a:t>
            </a:r>
          </a:p>
          <a:p>
            <a:pPr marL="514350" indent="-514350">
              <a:buAutoNum type="arabicPlain"/>
            </a:pPr>
            <a:r>
              <a:rPr lang="en-US" sz="1600" dirty="0" smtClean="0"/>
              <a:t>GO			GO</a:t>
            </a:r>
          </a:p>
          <a:p>
            <a:pPr marL="514350" indent="-514350">
              <a:buAutoNum type="arabicPlain"/>
            </a:pPr>
            <a:r>
              <a:rPr lang="en-US" sz="1600" dirty="0" smtClean="0"/>
              <a:t>ROKU		ROW</a:t>
            </a:r>
          </a:p>
          <a:p>
            <a:pPr marL="514350" indent="-514350">
              <a:buAutoNum type="arabicPlain"/>
            </a:pPr>
            <a:r>
              <a:rPr lang="en-US" sz="1600" dirty="0" smtClean="0"/>
              <a:t>SHICHI		SHECHE</a:t>
            </a:r>
          </a:p>
          <a:p>
            <a:pPr marL="514350" indent="-514350">
              <a:buAutoNum type="arabicPlain"/>
            </a:pPr>
            <a:r>
              <a:rPr lang="en-US" sz="1600" dirty="0" smtClean="0"/>
              <a:t>HACHI		HATCH</a:t>
            </a:r>
          </a:p>
          <a:p>
            <a:pPr marL="514350" indent="-514350">
              <a:buAutoNum type="arabicPlain"/>
            </a:pPr>
            <a:r>
              <a:rPr lang="en-US" sz="1600" dirty="0" smtClean="0"/>
              <a:t>KU			CUE</a:t>
            </a:r>
          </a:p>
          <a:p>
            <a:pPr marL="514350" indent="-514350">
              <a:buAutoNum type="arabicPlain"/>
            </a:pPr>
            <a:r>
              <a:rPr lang="en-US" sz="1600" dirty="0" smtClean="0"/>
              <a:t>JU			JEW</a:t>
            </a:r>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35"/>
            <a:ext cx="9144000" cy="1914525"/>
          </a:xfrm>
          <a:prstGeom prst="rect">
            <a:avLst/>
          </a:prstGeom>
        </p:spPr>
      </p:pic>
    </p:spTree>
    <p:extLst>
      <p:ext uri="{BB962C8B-B14F-4D97-AF65-F5344CB8AC3E}">
        <p14:creationId xmlns:p14="http://schemas.microsoft.com/office/powerpoint/2010/main" val="537904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27"/>
            <a:ext cx="9144000" cy="191452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5184" y="2057400"/>
            <a:ext cx="4233216" cy="4662182"/>
          </a:xfrm>
          <a:prstGeom prst="rect">
            <a:avLst/>
          </a:prstGeom>
        </p:spPr>
      </p:pic>
    </p:spTree>
    <p:extLst>
      <p:ext uri="{BB962C8B-B14F-4D97-AF65-F5344CB8AC3E}">
        <p14:creationId xmlns:p14="http://schemas.microsoft.com/office/powerpoint/2010/main" val="2285075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9" name="Rectangle 8"/>
          <p:cNvSpPr/>
          <p:nvPr/>
        </p:nvSpPr>
        <p:spPr>
          <a:xfrm>
            <a:off x="3658780" y="6324694"/>
            <a:ext cx="1981200"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714633" y="2028227"/>
            <a:ext cx="5105400" cy="388696"/>
          </a:xfrm>
          <a:prstGeom prst="rect">
            <a:avLst/>
          </a:prstGeom>
        </p:spPr>
        <p:txBody>
          <a:bodyPr wrap="square">
            <a:spAutoFit/>
          </a:bodyPr>
          <a:lstStyle/>
          <a:p>
            <a:pPr algn="ctr">
              <a:lnSpc>
                <a:spcPct val="107000"/>
              </a:lnSpc>
              <a:spcAft>
                <a:spcPts val="800"/>
              </a:spcAft>
              <a:tabLst>
                <a:tab pos="3414395" algn="l"/>
              </a:tabLst>
            </a:pPr>
            <a:r>
              <a:rPr lang="en-US"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10th </a:t>
            </a:r>
            <a:r>
              <a:rPr lang="en-US" b="1"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Kyu</a:t>
            </a:r>
            <a:r>
              <a:rPr lang="en-US"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(whit belt with </a:t>
            </a:r>
            <a:r>
              <a:rPr lang="en-US"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no stripe- beginners level)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117697"/>
            <a:ext cx="2270945" cy="874800"/>
          </a:xfrm>
          <a:prstGeom prst="rect">
            <a:avLst/>
          </a:prstGeom>
        </p:spPr>
      </p:pic>
      <p:sp>
        <p:nvSpPr>
          <p:cNvPr id="7" name="Rectangle 6"/>
          <p:cNvSpPr/>
          <p:nvPr/>
        </p:nvSpPr>
        <p:spPr>
          <a:xfrm>
            <a:off x="1461108" y="3173158"/>
            <a:ext cx="6376544" cy="307777"/>
          </a:xfrm>
          <a:prstGeom prst="rect">
            <a:avLst/>
          </a:prstGeom>
        </p:spPr>
        <p:txBody>
          <a:bodyPr wrap="square">
            <a:spAutoFit/>
          </a:bodyPr>
          <a:lstStyle/>
          <a:p>
            <a:r>
              <a:rPr lang="en-US" sz="1400" b="1" dirty="0" smtClean="0">
                <a:solidFill>
                  <a:srgbClr val="0070C0"/>
                </a:solidFill>
              </a:rPr>
              <a:t>Be open minded - Learn new skills – Caring is the key – Nothing is impossible </a:t>
            </a:r>
          </a:p>
        </p:txBody>
      </p:sp>
      <p:sp>
        <p:nvSpPr>
          <p:cNvPr id="5" name="Rectangle 4"/>
          <p:cNvSpPr/>
          <p:nvPr/>
        </p:nvSpPr>
        <p:spPr>
          <a:xfrm>
            <a:off x="2540298" y="2439532"/>
            <a:ext cx="5638800" cy="523220"/>
          </a:xfrm>
          <a:prstGeom prst="rect">
            <a:avLst/>
          </a:prstGeom>
        </p:spPr>
        <p:txBody>
          <a:bodyPr wrap="square">
            <a:spAutoFit/>
          </a:bodyPr>
          <a:lstStyle/>
          <a:p>
            <a:pPr algn="ctr"/>
            <a:r>
              <a:rPr lang="en-US" sz="1400" b="1" i="1" dirty="0"/>
              <a:t>Study the martial arts not to defeat other people but to conquer your worst enemy: </a:t>
            </a:r>
            <a:r>
              <a:rPr lang="en-US" sz="1400" b="1" i="1" dirty="0" smtClean="0"/>
              <a:t>YOURSELF!</a:t>
            </a:r>
            <a:endParaRPr lang="en-US" sz="1400" b="1" i="1" dirty="0"/>
          </a:p>
        </p:txBody>
      </p:sp>
      <p:sp>
        <p:nvSpPr>
          <p:cNvPr id="8" name="Rectangle 7"/>
          <p:cNvSpPr/>
          <p:nvPr/>
        </p:nvSpPr>
        <p:spPr>
          <a:xfrm>
            <a:off x="609601" y="3862481"/>
            <a:ext cx="8305800" cy="2246769"/>
          </a:xfrm>
          <a:prstGeom prst="rect">
            <a:avLst/>
          </a:prstGeom>
        </p:spPr>
        <p:txBody>
          <a:bodyPr wrap="square">
            <a:spAutoFit/>
          </a:bodyPr>
          <a:lstStyle/>
          <a:p>
            <a:pPr marL="171450" indent="-171450">
              <a:buFont typeface="Arial" panose="020B0604020202020204" pitchFamily="34" charset="0"/>
              <a:buChar char="•"/>
            </a:pPr>
            <a:r>
              <a:rPr lang="en-US" sz="1400" dirty="0" smtClean="0">
                <a:solidFill>
                  <a:srgbClr val="222222"/>
                </a:solidFill>
              </a:rPr>
              <a:t>Keep an open mind to the lessons in and outside of the dojo</a:t>
            </a:r>
          </a:p>
          <a:p>
            <a:pPr marL="171450" indent="-171450">
              <a:buFont typeface="Arial" panose="020B0604020202020204" pitchFamily="34" charset="0"/>
              <a:buChar char="•"/>
            </a:pPr>
            <a:r>
              <a:rPr lang="en-US" sz="1400" dirty="0" smtClean="0">
                <a:solidFill>
                  <a:srgbClr val="222222"/>
                </a:solidFill>
              </a:rPr>
              <a:t>Practice at the dojo and at the home and maintain a sincere dedication to learning</a:t>
            </a:r>
          </a:p>
          <a:p>
            <a:pPr marL="171450" indent="-171450">
              <a:buFont typeface="Arial" panose="020B0604020202020204" pitchFamily="34" charset="0"/>
              <a:buChar char="•"/>
            </a:pPr>
            <a:r>
              <a:rPr lang="en-US" sz="1400" dirty="0" smtClean="0">
                <a:solidFill>
                  <a:srgbClr val="222222"/>
                </a:solidFill>
              </a:rPr>
              <a:t>Battle your egos and intellects which will cause you to be in competition with your instructors and dojo brothers/sisters</a:t>
            </a:r>
          </a:p>
          <a:p>
            <a:pPr marL="171450" indent="-171450">
              <a:buFont typeface="Arial" panose="020B0604020202020204" pitchFamily="34" charset="0"/>
              <a:buChar char="•"/>
            </a:pPr>
            <a:r>
              <a:rPr lang="en-US" sz="1400" dirty="0">
                <a:solidFill>
                  <a:srgbClr val="222222"/>
                </a:solidFill>
              </a:rPr>
              <a:t>Leve your negative attitude and problems outside the dojo (training hall</a:t>
            </a:r>
            <a:r>
              <a:rPr lang="en-US" sz="1400" dirty="0" smtClean="0">
                <a:solidFill>
                  <a:srgbClr val="222222"/>
                </a:solidFill>
              </a:rPr>
              <a:t>)</a:t>
            </a:r>
          </a:p>
          <a:p>
            <a:pPr marL="171450" indent="-171450">
              <a:buFont typeface="Arial" panose="020B0604020202020204" pitchFamily="34" charset="0"/>
              <a:buChar char="•"/>
            </a:pPr>
            <a:r>
              <a:rPr lang="en-US" sz="1400" dirty="0" smtClean="0">
                <a:solidFill>
                  <a:srgbClr val="222222"/>
                </a:solidFill>
              </a:rPr>
              <a:t>Students are here to learn, not to teach or debate the issue</a:t>
            </a:r>
            <a:endParaRPr lang="en-US" sz="1400" dirty="0">
              <a:solidFill>
                <a:srgbClr val="222222"/>
              </a:solidFill>
            </a:endParaRPr>
          </a:p>
          <a:p>
            <a:pPr marL="171450" indent="-171450">
              <a:buFont typeface="Arial" panose="020B0604020202020204" pitchFamily="34" charset="0"/>
              <a:buChar char="•"/>
            </a:pPr>
            <a:r>
              <a:rPr lang="en-US" sz="1400" dirty="0" smtClean="0">
                <a:solidFill>
                  <a:srgbClr val="222222"/>
                </a:solidFill>
              </a:rPr>
              <a:t> Have a clean uniform, be ready for the class, follow instructions </a:t>
            </a:r>
          </a:p>
          <a:p>
            <a:endParaRPr lang="en-US" sz="1400" dirty="0"/>
          </a:p>
          <a:p>
            <a:r>
              <a:rPr lang="en-US" sz="1400" b="1" dirty="0" smtClean="0"/>
              <a:t>                   There </a:t>
            </a:r>
            <a:r>
              <a:rPr lang="en-US" sz="1400" b="1" dirty="0"/>
              <a:t>are many different styles of </a:t>
            </a:r>
            <a:r>
              <a:rPr lang="en-US" sz="1400" b="1" i="1" dirty="0"/>
              <a:t>karate</a:t>
            </a:r>
            <a:r>
              <a:rPr lang="en-US" sz="1400" b="1" dirty="0"/>
              <a:t>, but we train </a:t>
            </a:r>
            <a:r>
              <a:rPr lang="en-US" sz="1400" b="1" i="1" dirty="0" err="1"/>
              <a:t>Goju-Ryu</a:t>
            </a:r>
            <a:r>
              <a:rPr lang="en-US" sz="1400" b="1" i="1" dirty="0"/>
              <a:t> </a:t>
            </a:r>
            <a:r>
              <a:rPr lang="en-US" sz="1400" b="1" i="1" dirty="0" smtClean="0"/>
              <a:t>karate</a:t>
            </a:r>
            <a:endParaRPr lang="en-US" sz="1400" b="1" dirty="0"/>
          </a:p>
          <a:p>
            <a:endParaRPr lang="en-US" sz="1400" dirty="0">
              <a:solidFill>
                <a:srgbClr val="222222"/>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34"/>
            <a:ext cx="9144000" cy="1914525"/>
          </a:xfrm>
          <a:prstGeom prst="rect">
            <a:avLst/>
          </a:prstGeom>
        </p:spPr>
      </p:pic>
    </p:spTree>
    <p:extLst>
      <p:ext uri="{BB962C8B-B14F-4D97-AF65-F5344CB8AC3E}">
        <p14:creationId xmlns:p14="http://schemas.microsoft.com/office/powerpoint/2010/main" val="3711642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9" name="Rectangle 8"/>
          <p:cNvSpPr/>
          <p:nvPr/>
        </p:nvSpPr>
        <p:spPr>
          <a:xfrm>
            <a:off x="3262321" y="6362127"/>
            <a:ext cx="2005012"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096098" y="1919019"/>
            <a:ext cx="2355966" cy="369332"/>
          </a:xfrm>
          <a:prstGeom prst="rect">
            <a:avLst/>
          </a:prstGeom>
        </p:spPr>
        <p:txBody>
          <a:bodyPr wrap="none">
            <a:spAutoFit/>
          </a:bodyPr>
          <a:lstStyle/>
          <a:p>
            <a:r>
              <a:rPr lang="en-US" dirty="0">
                <a:solidFill>
                  <a:srgbClr val="FF0000"/>
                </a:solidFill>
                <a:ea typeface="Calibri" panose="020F0502020204030204" pitchFamily="34" charset="0"/>
              </a:rPr>
              <a:t>9th </a:t>
            </a:r>
            <a:r>
              <a:rPr lang="en-US" dirty="0" err="1">
                <a:solidFill>
                  <a:srgbClr val="FF0000"/>
                </a:solidFill>
                <a:ea typeface="Calibri" panose="020F0502020204030204" pitchFamily="34" charset="0"/>
              </a:rPr>
              <a:t>kyu</a:t>
            </a:r>
            <a:r>
              <a:rPr lang="en-US" dirty="0">
                <a:solidFill>
                  <a:srgbClr val="FF0000"/>
                </a:solidFill>
                <a:ea typeface="Calibri" panose="020F0502020204030204" pitchFamily="34" charset="0"/>
              </a:rPr>
              <a:t> - 1 green stripe</a:t>
            </a:r>
            <a:endParaRPr lang="en-US"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1" y="1997136"/>
            <a:ext cx="1752600" cy="675126"/>
          </a:xfrm>
          <a:prstGeom prst="rect">
            <a:avLst/>
          </a:prstGeom>
        </p:spPr>
      </p:pic>
      <p:sp>
        <p:nvSpPr>
          <p:cNvPr id="6" name="Rectangle 5"/>
          <p:cNvSpPr/>
          <p:nvPr/>
        </p:nvSpPr>
        <p:spPr>
          <a:xfrm>
            <a:off x="220016" y="2680553"/>
            <a:ext cx="8703967" cy="502702"/>
          </a:xfrm>
          <a:prstGeom prst="rect">
            <a:avLst/>
          </a:prstGeom>
        </p:spPr>
        <p:txBody>
          <a:bodyPr wrap="square">
            <a:spAutoFit/>
          </a:bodyPr>
          <a:lstStyle/>
          <a:p>
            <a:pPr>
              <a:spcAft>
                <a:spcPts val="800"/>
              </a:spcAft>
              <a:tabLst>
                <a:tab pos="3414395" algn="l"/>
              </a:tabLst>
            </a:pPr>
            <a:r>
              <a:rPr lang="en-US" sz="1000" dirty="0">
                <a:latin typeface="Calibri" panose="020F0502020204030204" pitchFamily="34" charset="0"/>
                <a:ea typeface="Calibri" panose="020F0502020204030204" pitchFamily="34" charset="0"/>
                <a:cs typeface="Times New Roman" panose="02020603050405020304" pitchFamily="18" charset="0"/>
              </a:rPr>
              <a:t>Minimum number of classes – our classes are </a:t>
            </a:r>
            <a:r>
              <a:rPr lang="en-US" sz="1000" dirty="0" smtClean="0">
                <a:latin typeface="Calibri" panose="020F0502020204030204" pitchFamily="34" charset="0"/>
                <a:ea typeface="Calibri" panose="020F0502020204030204" pitchFamily="34" charset="0"/>
                <a:cs typeface="Times New Roman" panose="02020603050405020304" pitchFamily="18" charset="0"/>
              </a:rPr>
              <a:t>two times </a:t>
            </a:r>
            <a:r>
              <a:rPr lang="en-US" sz="1000" dirty="0">
                <a:latin typeface="Calibri" panose="020F0502020204030204" pitchFamily="34" charset="0"/>
                <a:ea typeface="Calibri" panose="020F0502020204030204" pitchFamily="34" charset="0"/>
                <a:cs typeface="Times New Roman" panose="02020603050405020304" pitchFamily="18" charset="0"/>
              </a:rPr>
              <a:t>per week and each class we learn something new. </a:t>
            </a:r>
          </a:p>
          <a:p>
            <a:pPr>
              <a:spcAft>
                <a:spcPts val="800"/>
              </a:spcAft>
              <a:tabLst>
                <a:tab pos="3414395" algn="l"/>
              </a:tabLst>
            </a:pPr>
            <a:r>
              <a:rPr lang="en-US" sz="1000" dirty="0" smtClean="0">
                <a:latin typeface="Calibri" panose="020F0502020204030204" pitchFamily="34" charset="0"/>
                <a:ea typeface="Calibri" panose="020F0502020204030204" pitchFamily="34" charset="0"/>
                <a:cs typeface="Times New Roman" panose="02020603050405020304" pitchFamily="18" charset="0"/>
              </a:rPr>
              <a:t>For the 9</a:t>
            </a:r>
            <a:r>
              <a:rPr lang="en-US" sz="1000" baseline="30000" dirty="0" smtClean="0">
                <a:latin typeface="Calibri" panose="020F0502020204030204" pitchFamily="34" charset="0"/>
                <a:ea typeface="Calibri" panose="020F0502020204030204" pitchFamily="34" charset="0"/>
                <a:cs typeface="Times New Roman" panose="02020603050405020304" pitchFamily="18" charset="0"/>
              </a:rPr>
              <a:t>th</a:t>
            </a:r>
            <a:r>
              <a:rPr lang="en-US" sz="1000" dirty="0" smtClean="0">
                <a:latin typeface="Calibri" panose="020F0502020204030204" pitchFamily="34" charset="0"/>
                <a:ea typeface="Calibri" panose="020F0502020204030204" pitchFamily="34" charset="0"/>
                <a:cs typeface="Times New Roman" panose="02020603050405020304" pitchFamily="18" charset="0"/>
              </a:rPr>
              <a:t> </a:t>
            </a:r>
            <a:r>
              <a:rPr lang="en-US" sz="1000" dirty="0" err="1" smtClean="0">
                <a:latin typeface="Calibri" panose="020F0502020204030204" pitchFamily="34" charset="0"/>
                <a:ea typeface="Calibri" panose="020F0502020204030204" pitchFamily="34" charset="0"/>
                <a:cs typeface="Times New Roman" panose="02020603050405020304" pitchFamily="18" charset="0"/>
              </a:rPr>
              <a:t>Kyu</a:t>
            </a:r>
            <a:r>
              <a:rPr lang="en-US" sz="1000" dirty="0" smtClean="0">
                <a:latin typeface="Calibri" panose="020F0502020204030204" pitchFamily="34" charset="0"/>
                <a:ea typeface="Calibri" panose="020F0502020204030204" pitchFamily="34" charset="0"/>
                <a:cs typeface="Times New Roman" panose="02020603050405020304" pitchFamily="18" charset="0"/>
              </a:rPr>
              <a:t> – 1 green stripe You have </a:t>
            </a:r>
            <a:r>
              <a:rPr lang="en-US" sz="1000" dirty="0">
                <a:latin typeface="Calibri" panose="020F0502020204030204" pitchFamily="34" charset="0"/>
                <a:ea typeface="Calibri" panose="020F0502020204030204" pitchFamily="34" charset="0"/>
                <a:cs typeface="Times New Roman" panose="02020603050405020304" pitchFamily="18" charset="0"/>
              </a:rPr>
              <a:t>sufficient understanding of the following techniques, knowledge, terminology and have an understanding of etiquette.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1"/>
          <p:cNvSpPr>
            <a:spLocks noChangeArrowheads="1"/>
          </p:cNvSpPr>
          <p:nvPr/>
        </p:nvSpPr>
        <p:spPr bwMode="auto">
          <a:xfrm>
            <a:off x="231421" y="3392748"/>
            <a:ext cx="23834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414713" algn="l"/>
              </a:tabLst>
              <a:defRPr>
                <a:solidFill>
                  <a:schemeClr val="tx1"/>
                </a:solidFill>
                <a:latin typeface="Arial" panose="020B0604020202020204" pitchFamily="34" charset="0"/>
              </a:defRPr>
            </a:lvl1pPr>
            <a:lvl2pPr eaLnBrk="0" fontAlgn="base" hangingPunct="0">
              <a:spcBef>
                <a:spcPct val="0"/>
              </a:spcBef>
              <a:spcAft>
                <a:spcPct val="0"/>
              </a:spcAft>
              <a:tabLst>
                <a:tab pos="3414713" algn="l"/>
              </a:tabLst>
              <a:defRPr>
                <a:solidFill>
                  <a:schemeClr val="tx1"/>
                </a:solidFill>
                <a:latin typeface="Arial" panose="020B0604020202020204" pitchFamily="34" charset="0"/>
              </a:defRPr>
            </a:lvl2pPr>
            <a:lvl3pPr eaLnBrk="0" fontAlgn="base" hangingPunct="0">
              <a:spcBef>
                <a:spcPct val="0"/>
              </a:spcBef>
              <a:spcAft>
                <a:spcPct val="0"/>
              </a:spcAft>
              <a:tabLst>
                <a:tab pos="3414713" algn="l"/>
              </a:tabLst>
              <a:defRPr>
                <a:solidFill>
                  <a:schemeClr val="tx1"/>
                </a:solidFill>
                <a:latin typeface="Arial" panose="020B0604020202020204" pitchFamily="34" charset="0"/>
              </a:defRPr>
            </a:lvl3pPr>
            <a:lvl4pPr eaLnBrk="0" fontAlgn="base" hangingPunct="0">
              <a:spcBef>
                <a:spcPct val="0"/>
              </a:spcBef>
              <a:spcAft>
                <a:spcPct val="0"/>
              </a:spcAft>
              <a:tabLst>
                <a:tab pos="3414713" algn="l"/>
              </a:tabLst>
              <a:defRPr>
                <a:solidFill>
                  <a:schemeClr val="tx1"/>
                </a:solidFill>
                <a:latin typeface="Arial" panose="020B0604020202020204" pitchFamily="34" charset="0"/>
              </a:defRPr>
            </a:lvl4pPr>
            <a:lvl5pPr eaLnBrk="0" fontAlgn="base" hangingPunct="0">
              <a:spcBef>
                <a:spcPct val="0"/>
              </a:spcBef>
              <a:spcAft>
                <a:spcPct val="0"/>
              </a:spcAft>
              <a:tabLst>
                <a:tab pos="3414713" algn="l"/>
              </a:tabLst>
              <a:defRPr>
                <a:solidFill>
                  <a:schemeClr val="tx1"/>
                </a:solidFill>
                <a:latin typeface="Arial" panose="020B0604020202020204" pitchFamily="34" charset="0"/>
              </a:defRPr>
            </a:lvl5pPr>
            <a:lvl6pPr eaLnBrk="0" fontAlgn="base" hangingPunct="0">
              <a:spcBef>
                <a:spcPct val="0"/>
              </a:spcBef>
              <a:spcAft>
                <a:spcPct val="0"/>
              </a:spcAft>
              <a:tabLst>
                <a:tab pos="3414713" algn="l"/>
              </a:tabLst>
              <a:defRPr>
                <a:solidFill>
                  <a:schemeClr val="tx1"/>
                </a:solidFill>
                <a:latin typeface="Arial" panose="020B0604020202020204" pitchFamily="34" charset="0"/>
              </a:defRPr>
            </a:lvl6pPr>
            <a:lvl7pPr eaLnBrk="0" fontAlgn="base" hangingPunct="0">
              <a:spcBef>
                <a:spcPct val="0"/>
              </a:spcBef>
              <a:spcAft>
                <a:spcPct val="0"/>
              </a:spcAft>
              <a:tabLst>
                <a:tab pos="3414713" algn="l"/>
              </a:tabLst>
              <a:defRPr>
                <a:solidFill>
                  <a:schemeClr val="tx1"/>
                </a:solidFill>
                <a:latin typeface="Arial" panose="020B0604020202020204" pitchFamily="34" charset="0"/>
              </a:defRPr>
            </a:lvl7pPr>
            <a:lvl8pPr eaLnBrk="0" fontAlgn="base" hangingPunct="0">
              <a:spcBef>
                <a:spcPct val="0"/>
              </a:spcBef>
              <a:spcAft>
                <a:spcPct val="0"/>
              </a:spcAft>
              <a:tabLst>
                <a:tab pos="3414713" algn="l"/>
              </a:tabLst>
              <a:defRPr>
                <a:solidFill>
                  <a:schemeClr val="tx1"/>
                </a:solidFill>
                <a:latin typeface="Arial" panose="020B0604020202020204" pitchFamily="34" charset="0"/>
              </a:defRPr>
            </a:lvl8pPr>
            <a:lvl9pPr eaLnBrk="0" fontAlgn="base" hangingPunct="0">
              <a:spcBef>
                <a:spcPct val="0"/>
              </a:spcBef>
              <a:spcAft>
                <a:spcPct val="0"/>
              </a:spcAft>
              <a:tabLst>
                <a:tab pos="34147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414713" algn="l"/>
              </a:tabLst>
            </a:pPr>
            <a:r>
              <a:rPr kumimoji="0" lang="en-US" altLang="en-US" sz="1100" b="1" i="0" u="sng" strike="noStrike" cap="none" normalizeH="0" baseline="0" dirty="0" err="1" smtClean="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Kihon</a:t>
            </a:r>
            <a:r>
              <a:rPr kumimoji="0" lang="en-US" altLang="en-US" sz="1100" b="1" i="0" u="sng" strike="noStrike" cap="none" normalizeH="0" baseline="0" dirty="0" smtClean="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1" i="0" u="sng" strike="noStrike" cap="none" normalizeH="0" baseline="0" dirty="0" err="1" smtClean="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Waza</a:t>
            </a:r>
            <a:r>
              <a:rPr kumimoji="0" lang="en-US" altLang="en-US" sz="1100" b="1" i="0" u="sng" strike="noStrike" cap="none" normalizeH="0" baseline="0" dirty="0" smtClean="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(Basic Techniques)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200310" y="3809804"/>
            <a:ext cx="3463335" cy="1077218"/>
          </a:xfrm>
          <a:prstGeom prst="rect">
            <a:avLst/>
          </a:prstGeom>
        </p:spPr>
        <p:txBody>
          <a:bodyPr wrap="square">
            <a:spAutoFit/>
          </a:bodyPr>
          <a:lstStyle/>
          <a:p>
            <a:pPr>
              <a:spcAft>
                <a:spcPts val="800"/>
              </a:spcAft>
              <a:tabLst>
                <a:tab pos="3414395" algn="l"/>
              </a:tabLst>
            </a:pPr>
            <a:r>
              <a:rPr lang="en-US" sz="1100" b="1" u="sng" dirty="0">
                <a:solidFill>
                  <a:srgbClr val="025BB2"/>
                </a:solidFill>
                <a:latin typeface="Calibri" panose="020F0502020204030204" pitchFamily="34" charset="0"/>
                <a:ea typeface="Calibri" panose="020F0502020204030204" pitchFamily="34" charset="0"/>
                <a:cs typeface="Times New Roman" panose="02020603050405020304" pitchFamily="18" charset="0"/>
              </a:rPr>
              <a:t>UKE - Blocks</a:t>
            </a:r>
            <a:endPar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spcAft>
                <a:spcPts val="800"/>
              </a:spcAft>
              <a:buFont typeface="Arial" panose="020B0604020202020204" pitchFamily="34" charset="0"/>
              <a:buChar char="•"/>
              <a:tabLst>
                <a:tab pos="3414395" algn="l"/>
              </a:tabLst>
            </a:pP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jodan</a:t>
            </a:r>
            <a:r>
              <a:rPr lang="en-US" sz="1100" dirty="0">
                <a:latin typeface="Calibri" panose="020F0502020204030204" pitchFamily="34" charset="0"/>
                <a:ea typeface="Calibri" panose="020F0502020204030204" pitchFamily="34" charset="0"/>
                <a:cs typeface="Times New Roman" panose="02020603050405020304" pitchFamily="18" charset="0"/>
              </a:rPr>
              <a:t> age </a:t>
            </a:r>
            <a:r>
              <a:rPr lang="en-US" sz="1100" dirty="0" err="1">
                <a:latin typeface="Calibri" panose="020F0502020204030204" pitchFamily="34" charset="0"/>
                <a:ea typeface="Calibri" panose="020F0502020204030204" pitchFamily="34" charset="0"/>
                <a:cs typeface="Times New Roman" panose="02020603050405020304" pitchFamily="18" charset="0"/>
              </a:rPr>
              <a:t>uke</a:t>
            </a:r>
            <a:r>
              <a:rPr lang="en-US" sz="1100" dirty="0">
                <a:latin typeface="Calibri" panose="020F0502020204030204" pitchFamily="34" charset="0"/>
                <a:ea typeface="Calibri" panose="020F0502020204030204" pitchFamily="34" charset="0"/>
                <a:cs typeface="Times New Roman" panose="02020603050405020304" pitchFamily="18" charset="0"/>
              </a:rPr>
              <a:t> (upper rising block)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171450" indent="-171450">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chudan</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a:latin typeface="Calibri" panose="020F0502020204030204" pitchFamily="34" charset="0"/>
                <a:ea typeface="Calibri" panose="020F0502020204030204" pitchFamily="34" charset="0"/>
                <a:cs typeface="Times New Roman" panose="02020603050405020304" pitchFamily="18" charset="0"/>
              </a:rPr>
              <a:t>(</a:t>
            </a:r>
            <a:r>
              <a:rPr lang="en-US" sz="1100" dirty="0" err="1">
                <a:latin typeface="Calibri" panose="020F0502020204030204" pitchFamily="34" charset="0"/>
                <a:ea typeface="Calibri" panose="020F0502020204030204" pitchFamily="34" charset="0"/>
                <a:cs typeface="Times New Roman" panose="02020603050405020304" pitchFamily="18" charset="0"/>
              </a:rPr>
              <a:t>soto</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yoko</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uke</a:t>
            </a:r>
            <a:r>
              <a:rPr lang="en-US" sz="1100" dirty="0">
                <a:latin typeface="Calibri" panose="020F0502020204030204" pitchFamily="34" charset="0"/>
                <a:ea typeface="Calibri" panose="020F0502020204030204" pitchFamily="34" charset="0"/>
                <a:cs typeface="Times New Roman" panose="02020603050405020304" pitchFamily="18" charset="0"/>
              </a:rPr>
              <a:t> (middle /out/ side block) </a:t>
            </a:r>
          </a:p>
          <a:p>
            <a:pPr marL="171450" indent="-171450">
              <a:spcAft>
                <a:spcPts val="800"/>
              </a:spcAft>
              <a:buFont typeface="Arial" panose="020B0604020202020204" pitchFamily="34" charset="0"/>
              <a:buChar char="•"/>
              <a:tabLst>
                <a:tab pos="3414395" algn="l"/>
              </a:tabLst>
            </a:pP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gedan</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harai</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uke</a:t>
            </a:r>
            <a:r>
              <a:rPr lang="en-US" sz="1100" dirty="0">
                <a:latin typeface="Calibri" panose="020F0502020204030204" pitchFamily="34" charset="0"/>
                <a:ea typeface="Calibri" panose="020F0502020204030204" pitchFamily="34" charset="0"/>
                <a:cs typeface="Times New Roman" panose="02020603050405020304" pitchFamily="18" charset="0"/>
              </a:rPr>
              <a:t> / </a:t>
            </a:r>
            <a:r>
              <a:rPr lang="en-US" sz="1100" dirty="0" err="1">
                <a:latin typeface="Calibri" panose="020F0502020204030204" pitchFamily="34" charset="0"/>
                <a:ea typeface="Calibri" panose="020F0502020204030204" pitchFamily="34" charset="0"/>
                <a:cs typeface="Times New Roman" panose="02020603050405020304" pitchFamily="18" charset="0"/>
              </a:rPr>
              <a:t>gedan</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barai</a:t>
            </a:r>
            <a:r>
              <a:rPr lang="en-US" sz="1100" dirty="0">
                <a:latin typeface="Calibri" panose="020F0502020204030204" pitchFamily="34" charset="0"/>
                <a:ea typeface="Calibri" panose="020F0502020204030204" pitchFamily="34" charset="0"/>
                <a:cs typeface="Times New Roman" panose="02020603050405020304" pitchFamily="18" charset="0"/>
              </a:rPr>
              <a:t> (lower sweeping block)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3663645" y="3268473"/>
            <a:ext cx="2590800" cy="840936"/>
          </a:xfrm>
          <a:prstGeom prst="rect">
            <a:avLst/>
          </a:prstGeom>
        </p:spPr>
        <p:txBody>
          <a:bodyPr wrap="square">
            <a:spAutoFit/>
          </a:bodyPr>
          <a:lstStyle/>
          <a:p>
            <a:pPr>
              <a:lnSpc>
                <a:spcPct val="107000"/>
              </a:lnSpc>
              <a:spcAft>
                <a:spcPts val="800"/>
              </a:spcAft>
              <a:tabLst>
                <a:tab pos="3414395" algn="l"/>
              </a:tabLst>
            </a:pPr>
            <a:r>
              <a:rPr lang="en-US" sz="1100" b="1" u="sng" dirty="0">
                <a:solidFill>
                  <a:srgbClr val="025BB2"/>
                </a:solidFill>
                <a:latin typeface="Calibri" panose="020F0502020204030204" pitchFamily="34" charset="0"/>
                <a:ea typeface="Calibri" panose="020F0502020204030204" pitchFamily="34" charset="0"/>
                <a:cs typeface="Times New Roman" panose="02020603050405020304" pitchFamily="18" charset="0"/>
              </a:rPr>
              <a:t>GERI - kicks</a:t>
            </a:r>
            <a:endPar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mae</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geri</a:t>
            </a:r>
            <a:r>
              <a:rPr lang="en-US" sz="1100" dirty="0">
                <a:latin typeface="Calibri" panose="020F0502020204030204" pitchFamily="34" charset="0"/>
                <a:ea typeface="Calibri" panose="020F0502020204030204" pitchFamily="34" charset="0"/>
                <a:cs typeface="Times New Roman" panose="02020603050405020304" pitchFamily="18" charset="0"/>
              </a:rPr>
              <a:t> (front kick) </a:t>
            </a: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mawashi</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geri</a:t>
            </a:r>
            <a:r>
              <a:rPr lang="en-US" sz="1100" dirty="0">
                <a:latin typeface="Calibri" panose="020F0502020204030204" pitchFamily="34" charset="0"/>
                <a:ea typeface="Calibri" panose="020F0502020204030204" pitchFamily="34" charset="0"/>
                <a:cs typeface="Times New Roman" panose="02020603050405020304" pitchFamily="18" charset="0"/>
              </a:rPr>
              <a:t> (roundhouse kick) </a:t>
            </a:r>
          </a:p>
        </p:txBody>
      </p:sp>
      <p:sp>
        <p:nvSpPr>
          <p:cNvPr id="16" name="Rectangle 15"/>
          <p:cNvSpPr/>
          <p:nvPr/>
        </p:nvSpPr>
        <p:spPr>
          <a:xfrm>
            <a:off x="3663645" y="4101871"/>
            <a:ext cx="3810000" cy="2259593"/>
          </a:xfrm>
          <a:prstGeom prst="rect">
            <a:avLst/>
          </a:prstGeom>
        </p:spPr>
        <p:txBody>
          <a:bodyPr wrap="square">
            <a:spAutoFit/>
          </a:bodyPr>
          <a:lstStyle/>
          <a:p>
            <a:pPr>
              <a:lnSpc>
                <a:spcPct val="107000"/>
              </a:lnSpc>
              <a:spcAft>
                <a:spcPts val="800"/>
              </a:spcAft>
              <a:tabLst>
                <a:tab pos="3414395" algn="l"/>
              </a:tabLst>
            </a:pPr>
            <a:r>
              <a:rPr lang="en-US" sz="1100" b="1" u="sng" dirty="0">
                <a:solidFill>
                  <a:srgbClr val="025BB2"/>
                </a:solidFill>
                <a:latin typeface="Calibri" panose="020F0502020204030204" pitchFamily="34" charset="0"/>
                <a:ea typeface="Calibri" panose="020F0502020204030204" pitchFamily="34" charset="0"/>
                <a:cs typeface="Times New Roman" panose="02020603050405020304" pitchFamily="18" charset="0"/>
              </a:rPr>
              <a:t>DACHI – stances </a:t>
            </a:r>
            <a:endPar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yoi</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dachi</a:t>
            </a:r>
            <a:r>
              <a:rPr lang="en-US" sz="1100" dirty="0">
                <a:latin typeface="Calibri" panose="020F0502020204030204" pitchFamily="34" charset="0"/>
                <a:ea typeface="Calibri" panose="020F0502020204030204" pitchFamily="34" charset="0"/>
                <a:cs typeface="Times New Roman" panose="02020603050405020304" pitchFamily="18" charset="0"/>
              </a:rPr>
              <a:t> (opening kata stances)</a:t>
            </a: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musubi</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dachi</a:t>
            </a:r>
            <a:r>
              <a:rPr lang="en-US" sz="1100" dirty="0">
                <a:latin typeface="Calibri" panose="020F0502020204030204" pitchFamily="34" charset="0"/>
                <a:ea typeface="Calibri" panose="020F0502020204030204" pitchFamily="34" charset="0"/>
                <a:cs typeface="Times New Roman" panose="02020603050405020304" pitchFamily="18" charset="0"/>
              </a:rPr>
              <a:t> (ready stance)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sanchin</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dachi</a:t>
            </a:r>
            <a:r>
              <a:rPr lang="en-US" sz="1100" dirty="0">
                <a:latin typeface="Calibri" panose="020F0502020204030204" pitchFamily="34" charset="0"/>
                <a:ea typeface="Calibri" panose="020F0502020204030204" pitchFamily="34" charset="0"/>
                <a:cs typeface="Times New Roman" panose="02020603050405020304" pitchFamily="18" charset="0"/>
              </a:rPr>
              <a:t> (hourglass stance) </a:t>
            </a: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zenkutsu</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dachi</a:t>
            </a:r>
            <a:r>
              <a:rPr lang="en-US" sz="1100" dirty="0">
                <a:latin typeface="Calibri" panose="020F0502020204030204" pitchFamily="34" charset="0"/>
                <a:ea typeface="Calibri" panose="020F0502020204030204" pitchFamily="34" charset="0"/>
                <a:cs typeface="Times New Roman" panose="02020603050405020304" pitchFamily="18" charset="0"/>
              </a:rPr>
              <a:t> (front stance)</a:t>
            </a: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kiba</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dachi</a:t>
            </a:r>
            <a:r>
              <a:rPr lang="en-US" sz="1100" dirty="0">
                <a:latin typeface="Calibri" panose="020F0502020204030204" pitchFamily="34" charset="0"/>
                <a:ea typeface="Calibri" panose="020F0502020204030204" pitchFamily="34" charset="0"/>
                <a:cs typeface="Times New Roman" panose="02020603050405020304" pitchFamily="18" charset="0"/>
              </a:rPr>
              <a:t> (horse stance) </a:t>
            </a: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kokutsu</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dachi</a:t>
            </a:r>
            <a:r>
              <a:rPr lang="en-US" sz="1100" dirty="0">
                <a:latin typeface="Calibri" panose="020F0502020204030204" pitchFamily="34" charset="0"/>
                <a:ea typeface="Calibri" panose="020F0502020204030204" pitchFamily="34" charset="0"/>
                <a:cs typeface="Times New Roman" panose="02020603050405020304" pitchFamily="18" charset="0"/>
              </a:rPr>
              <a:t> – (back stance)</a:t>
            </a:r>
          </a:p>
          <a:p>
            <a:pPr marL="171450" indent="-171450">
              <a:lnSpc>
                <a:spcPct val="107000"/>
              </a:lnSpc>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neko-ashi</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dachi</a:t>
            </a:r>
            <a:r>
              <a:rPr lang="en-US" sz="1100" dirty="0">
                <a:latin typeface="Calibri" panose="020F0502020204030204" pitchFamily="34" charset="0"/>
                <a:ea typeface="Calibri" panose="020F0502020204030204" pitchFamily="34" charset="0"/>
                <a:cs typeface="Times New Roman" panose="02020603050405020304" pitchFamily="18" charset="0"/>
              </a:rPr>
              <a:t> – (cat 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6314209" y="3268473"/>
            <a:ext cx="2362201" cy="1379865"/>
          </a:xfrm>
          <a:prstGeom prst="rect">
            <a:avLst/>
          </a:prstGeom>
        </p:spPr>
        <p:txBody>
          <a:bodyPr wrap="square">
            <a:spAutoFit/>
          </a:bodyPr>
          <a:lstStyle/>
          <a:p>
            <a:pPr>
              <a:spcAft>
                <a:spcPts val="800"/>
              </a:spcAft>
              <a:tabLst>
                <a:tab pos="3414395" algn="l"/>
              </a:tabLst>
            </a:pPr>
            <a:r>
              <a:rPr lang="en-US" sz="1100" b="1" u="sng"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Kata</a:t>
            </a:r>
            <a:endPar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US" sz="1100" dirty="0" err="1"/>
              <a:t>Taikyoku</a:t>
            </a:r>
            <a:r>
              <a:rPr lang="en-US" sz="1100" dirty="0"/>
              <a:t> </a:t>
            </a:r>
            <a:r>
              <a:rPr lang="en-US" sz="1100" dirty="0" err="1"/>
              <a:t>Jodan</a:t>
            </a:r>
            <a:r>
              <a:rPr lang="en-US" sz="1100" dirty="0"/>
              <a:t> </a:t>
            </a:r>
            <a:r>
              <a:rPr lang="en-US" sz="1100" dirty="0" smtClean="0"/>
              <a:t>Uke (elementary upper block kata)</a:t>
            </a:r>
            <a:endParaRPr lang="en-US" sz="1100" dirty="0"/>
          </a:p>
          <a:p>
            <a:pPr marL="342900" indent="-342900">
              <a:buFontTx/>
              <a:buAutoNum type="arabicPeriod"/>
            </a:pPr>
            <a:r>
              <a:rPr lang="en-US" sz="1100" dirty="0" err="1"/>
              <a:t>Taikyoku</a:t>
            </a:r>
            <a:r>
              <a:rPr lang="en-US" sz="1100" dirty="0"/>
              <a:t> </a:t>
            </a:r>
            <a:r>
              <a:rPr lang="en-US" sz="1100" dirty="0" err="1"/>
              <a:t>Chudan</a:t>
            </a:r>
            <a:r>
              <a:rPr lang="en-US" sz="1100" dirty="0"/>
              <a:t> </a:t>
            </a:r>
            <a:r>
              <a:rPr lang="en-US" sz="1100" dirty="0" smtClean="0"/>
              <a:t>Uke </a:t>
            </a:r>
            <a:r>
              <a:rPr lang="en-US" sz="1100" dirty="0"/>
              <a:t>(elementary </a:t>
            </a:r>
            <a:r>
              <a:rPr lang="en-US" sz="1100" dirty="0" smtClean="0"/>
              <a:t>middle block </a:t>
            </a:r>
            <a:r>
              <a:rPr lang="en-US" sz="1100" dirty="0"/>
              <a:t>kata</a:t>
            </a:r>
            <a:r>
              <a:rPr lang="en-US" sz="1100" dirty="0" smtClean="0"/>
              <a:t>)</a:t>
            </a:r>
            <a:endParaRPr lang="en-US" sz="1100" dirty="0"/>
          </a:p>
          <a:p>
            <a:pPr marL="342900" indent="-342900">
              <a:buFontTx/>
              <a:buAutoNum type="arabicPeriod"/>
            </a:pPr>
            <a:r>
              <a:rPr lang="en-US" sz="1100" dirty="0" err="1"/>
              <a:t>Taikyoku</a:t>
            </a:r>
            <a:r>
              <a:rPr lang="en-US" sz="1100" dirty="0"/>
              <a:t> </a:t>
            </a:r>
            <a:r>
              <a:rPr lang="en-US" sz="1100" dirty="0" err="1"/>
              <a:t>Gedan</a:t>
            </a:r>
            <a:r>
              <a:rPr lang="en-US" sz="1100" dirty="0"/>
              <a:t> </a:t>
            </a:r>
            <a:r>
              <a:rPr lang="en-US" sz="1100" dirty="0" smtClean="0"/>
              <a:t>Uke </a:t>
            </a:r>
            <a:r>
              <a:rPr lang="en-US" sz="1100" dirty="0"/>
              <a:t>(elementary </a:t>
            </a:r>
            <a:r>
              <a:rPr lang="en-US" sz="1100" dirty="0" smtClean="0"/>
              <a:t>low </a:t>
            </a:r>
            <a:r>
              <a:rPr lang="en-US" sz="1100" dirty="0"/>
              <a:t>block kata</a:t>
            </a:r>
            <a:r>
              <a:rPr lang="en-US" sz="1100" dirty="0" smtClean="0"/>
              <a:t>)</a:t>
            </a:r>
            <a:endParaRPr lang="en-US" sz="1100" dirty="0"/>
          </a:p>
        </p:txBody>
      </p:sp>
      <p:sp>
        <p:nvSpPr>
          <p:cNvPr id="19" name="Rectangle 18"/>
          <p:cNvSpPr/>
          <p:nvPr/>
        </p:nvSpPr>
        <p:spPr>
          <a:xfrm>
            <a:off x="6314209" y="4802045"/>
            <a:ext cx="1943101" cy="1668085"/>
          </a:xfrm>
          <a:prstGeom prst="rect">
            <a:avLst/>
          </a:prstGeom>
        </p:spPr>
        <p:txBody>
          <a:bodyPr wrap="square">
            <a:spAutoFit/>
          </a:bodyPr>
          <a:lstStyle/>
          <a:p>
            <a:pPr>
              <a:lnSpc>
                <a:spcPct val="107000"/>
              </a:lnSpc>
              <a:spcAft>
                <a:spcPts val="800"/>
              </a:spcAft>
              <a:tabLst>
                <a:tab pos="3414395" algn="l"/>
              </a:tabLst>
            </a:pPr>
            <a:r>
              <a:rPr lang="en-US" sz="1100" b="1" u="sng"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Technik</a:t>
            </a:r>
            <a:endPar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tabLst>
                <a:tab pos="3414395" algn="l"/>
              </a:tabLst>
            </a:pPr>
            <a:r>
              <a:rPr lang="en-US" sz="1100" dirty="0" smtClean="0">
                <a:latin typeface="Calibri" panose="020F0502020204030204" pitchFamily="34" charset="0"/>
                <a:ea typeface="Calibri" panose="020F0502020204030204" pitchFamily="34" charset="0"/>
                <a:cs typeface="Times New Roman" panose="02020603050405020304" pitchFamily="18" charset="0"/>
              </a:rPr>
              <a:t>8 point blocking system (from </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sanchin</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dachi</a:t>
            </a:r>
            <a:r>
              <a:rPr lang="en-US" sz="1100" dirty="0" smtClean="0">
                <a:latin typeface="Calibri" panose="020F0502020204030204" pitchFamily="34"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tabLst>
                <a:tab pos="3414395" algn="l"/>
              </a:tabLst>
            </a:pPr>
            <a:r>
              <a:rPr lang="en-US" sz="1100" dirty="0" smtClean="0">
                <a:latin typeface="Calibri" panose="020F0502020204030204" pitchFamily="34" charset="0"/>
                <a:ea typeface="Calibri" panose="020F0502020204030204" pitchFamily="34" charset="0"/>
                <a:cs typeface="Times New Roman" panose="02020603050405020304" pitchFamily="18" charset="0"/>
              </a:rPr>
              <a:t>10 point blocking system </a:t>
            </a:r>
            <a:r>
              <a:rPr lang="en-US" sz="1100" dirty="0">
                <a:latin typeface="Calibri" panose="020F0502020204030204" pitchFamily="34" charset="0"/>
                <a:ea typeface="Calibri" panose="020F0502020204030204" pitchFamily="34" charset="0"/>
                <a:cs typeface="Times New Roman" panose="02020603050405020304" pitchFamily="18" charset="0"/>
              </a:rPr>
              <a:t>(from </a:t>
            </a:r>
            <a:r>
              <a:rPr lang="en-US" sz="1100" dirty="0" err="1">
                <a:latin typeface="Calibri" panose="020F0502020204030204" pitchFamily="34" charset="0"/>
                <a:ea typeface="Calibri" panose="020F0502020204030204" pitchFamily="34" charset="0"/>
                <a:cs typeface="Times New Roman" panose="02020603050405020304" pitchFamily="18" charset="0"/>
              </a:rPr>
              <a:t>sanchin</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dachi</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p>
          <a:p>
            <a:pPr marL="171450" indent="-171450">
              <a:lnSpc>
                <a:spcPct val="107000"/>
              </a:lnSpc>
              <a:spcAft>
                <a:spcPts val="800"/>
              </a:spcAft>
              <a:buFont typeface="Arial" panose="020B0604020202020204" pitchFamily="34" charset="0"/>
              <a:buChar char="•"/>
              <a:tabLst>
                <a:tab pos="3414395" algn="l"/>
              </a:tabLst>
            </a:pPr>
            <a:r>
              <a:rPr lang="en-US" sz="1100" dirty="0" smtClean="0">
                <a:latin typeface="Calibri" panose="020F0502020204030204" pitchFamily="34" charset="0"/>
                <a:ea typeface="Calibri" panose="020F0502020204030204" pitchFamily="34" charset="0"/>
                <a:cs typeface="Times New Roman" panose="02020603050405020304" pitchFamily="18" charset="0"/>
              </a:rPr>
              <a:t>2 – 3 </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ipons</a:t>
            </a:r>
            <a:r>
              <a:rPr lang="en-US" sz="1100" dirty="0" smtClean="0">
                <a:latin typeface="Calibri" panose="020F0502020204030204" pitchFamily="34" charset="0"/>
                <a:ea typeface="Calibri" panose="020F0502020204030204" pitchFamily="34" charset="0"/>
                <a:cs typeface="Times New Roman" panose="02020603050405020304" pitchFamily="18" charset="0"/>
              </a:rPr>
              <a:t>                        (self defense techniques) </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047010" y="2254256"/>
            <a:ext cx="6629400" cy="430887"/>
          </a:xfrm>
          <a:prstGeom prst="rect">
            <a:avLst/>
          </a:prstGeom>
        </p:spPr>
        <p:txBody>
          <a:bodyPr wrap="square">
            <a:spAutoFit/>
          </a:bodyPr>
          <a:lstStyle/>
          <a:p>
            <a:r>
              <a:rPr lang="en-US" sz="1100" dirty="0">
                <a:solidFill>
                  <a:srgbClr val="000000"/>
                </a:solidFill>
                <a:latin typeface="Calibri" panose="020F0502020204030204" pitchFamily="34" charset="0"/>
              </a:rPr>
              <a:t>Congratulations on your promotion to the 9th </a:t>
            </a:r>
            <a:r>
              <a:rPr lang="en-US" sz="1100" i="1" dirty="0" err="1">
                <a:solidFill>
                  <a:srgbClr val="000000"/>
                </a:solidFill>
                <a:latin typeface="Calibri" panose="020F0502020204030204" pitchFamily="34" charset="0"/>
              </a:rPr>
              <a:t>Kyu</a:t>
            </a:r>
            <a:r>
              <a:rPr lang="en-US" sz="1100" dirty="0">
                <a:solidFill>
                  <a:srgbClr val="000000"/>
                </a:solidFill>
                <a:latin typeface="Calibri" panose="020F0502020204030204" pitchFamily="34" charset="0"/>
              </a:rPr>
              <a:t>. Now you are officially part of the </a:t>
            </a:r>
            <a:r>
              <a:rPr lang="en-US" sz="1100" i="1" dirty="0" err="1">
                <a:solidFill>
                  <a:srgbClr val="000000"/>
                </a:solidFill>
                <a:latin typeface="Calibri" panose="020F0502020204030204" pitchFamily="34" charset="0"/>
              </a:rPr>
              <a:t>yuKyu-sha</a:t>
            </a:r>
            <a:r>
              <a:rPr lang="en-US" sz="1100" i="1" dirty="0">
                <a:solidFill>
                  <a:srgbClr val="000000"/>
                </a:solidFill>
                <a:latin typeface="Calibri" panose="020F0502020204030204" pitchFamily="34" charset="0"/>
              </a:rPr>
              <a:t> </a:t>
            </a:r>
            <a:r>
              <a:rPr lang="en-US" sz="1100" dirty="0">
                <a:solidFill>
                  <a:srgbClr val="000000"/>
                </a:solidFill>
                <a:latin typeface="Calibri" panose="020F0502020204030204" pitchFamily="34" charset="0"/>
              </a:rPr>
              <a:t>(</a:t>
            </a:r>
            <a:r>
              <a:rPr lang="en-US" sz="1100" i="1" dirty="0" err="1">
                <a:solidFill>
                  <a:srgbClr val="000000"/>
                </a:solidFill>
                <a:latin typeface="Calibri" panose="020F0502020204030204" pitchFamily="34" charset="0"/>
              </a:rPr>
              <a:t>Kyu</a:t>
            </a:r>
            <a:r>
              <a:rPr lang="en-US" sz="1100" i="1" dirty="0">
                <a:solidFill>
                  <a:srgbClr val="000000"/>
                </a:solidFill>
                <a:latin typeface="Calibri" panose="020F0502020204030204" pitchFamily="34" charset="0"/>
              </a:rPr>
              <a:t> </a:t>
            </a:r>
            <a:r>
              <a:rPr lang="en-US" sz="1100" dirty="0">
                <a:solidFill>
                  <a:srgbClr val="000000"/>
                </a:solidFill>
                <a:latin typeface="Calibri" panose="020F0502020204030204" pitchFamily="34" charset="0"/>
              </a:rPr>
              <a:t>ranked members; black belt members are called </a:t>
            </a:r>
            <a:r>
              <a:rPr lang="en-US" sz="1100" i="1" dirty="0" err="1">
                <a:solidFill>
                  <a:srgbClr val="000000"/>
                </a:solidFill>
                <a:latin typeface="Calibri" panose="020F0502020204030204" pitchFamily="34" charset="0"/>
              </a:rPr>
              <a:t>yudan-sha</a:t>
            </a:r>
            <a:r>
              <a:rPr lang="en-US" sz="1100" dirty="0">
                <a:solidFill>
                  <a:srgbClr val="000000"/>
                </a:solidFill>
                <a:latin typeface="Calibri" panose="020F0502020204030204" pitchFamily="34" charset="0"/>
              </a:rPr>
              <a:t>). </a:t>
            </a:r>
            <a:r>
              <a:rPr lang="en-US" sz="1100" dirty="0" smtClean="0">
                <a:solidFill>
                  <a:srgbClr val="000000"/>
                </a:solidFill>
                <a:latin typeface="Calibri" panose="020F0502020204030204" pitchFamily="34" charset="0"/>
              </a:rPr>
              <a:t> Train </a:t>
            </a:r>
            <a:r>
              <a:rPr lang="en-US" sz="1100" dirty="0">
                <a:solidFill>
                  <a:srgbClr val="000000"/>
                </a:solidFill>
                <a:latin typeface="Calibri" panose="020F0502020204030204" pitchFamily="34" charset="0"/>
              </a:rPr>
              <a:t>hard and do not forget the beginner’s mind</a:t>
            </a:r>
            <a:endParaRPr lang="en-US" sz="1100" dirty="0"/>
          </a:p>
        </p:txBody>
      </p:sp>
      <p:sp>
        <p:nvSpPr>
          <p:cNvPr id="8" name="Rectangle 7"/>
          <p:cNvSpPr/>
          <p:nvPr/>
        </p:nvSpPr>
        <p:spPr>
          <a:xfrm>
            <a:off x="190500" y="4997887"/>
            <a:ext cx="2905597" cy="1662122"/>
          </a:xfrm>
          <a:prstGeom prst="rect">
            <a:avLst/>
          </a:prstGeom>
        </p:spPr>
        <p:txBody>
          <a:bodyPr wrap="square">
            <a:spAutoFit/>
          </a:bodyPr>
          <a:lstStyle/>
          <a:p>
            <a:pPr>
              <a:lnSpc>
                <a:spcPct val="107000"/>
              </a:lnSpc>
              <a:spcAft>
                <a:spcPts val="800"/>
              </a:spcAft>
              <a:tabLst>
                <a:tab pos="3414395" algn="l"/>
              </a:tabLst>
            </a:pPr>
            <a:r>
              <a:rPr lang="en-US" sz="1200" b="1" u="sng"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Punch</a:t>
            </a:r>
            <a:endParaRPr lang="en-US" sz="1200" dirty="0"/>
          </a:p>
          <a:p>
            <a:pPr marL="171450" indent="-171450">
              <a:lnSpc>
                <a:spcPct val="150000"/>
              </a:lnSpc>
              <a:buFont typeface="Arial" panose="020B0604020202020204" pitchFamily="34" charset="0"/>
              <a:buChar char="•"/>
            </a:pPr>
            <a:r>
              <a:rPr lang="en-US" sz="1100" dirty="0">
                <a:latin typeface="Calibri" panose="020F0502020204030204" pitchFamily="34" charset="0"/>
                <a:cs typeface="Calibri" panose="020F0502020204030204" pitchFamily="34" charset="0"/>
              </a:rPr>
              <a:t>oi </a:t>
            </a:r>
            <a:r>
              <a:rPr lang="en-US" sz="1100" dirty="0" err="1">
                <a:latin typeface="Calibri" panose="020F0502020204030204" pitchFamily="34" charset="0"/>
                <a:cs typeface="Calibri" panose="020F0502020204030204" pitchFamily="34" charset="0"/>
              </a:rPr>
              <a:t>zuki</a:t>
            </a:r>
            <a:r>
              <a:rPr lang="en-US" sz="1100" dirty="0">
                <a:latin typeface="Calibri" panose="020F0502020204030204" pitchFamily="34" charset="0"/>
                <a:cs typeface="Calibri" panose="020F0502020204030204" pitchFamily="34" charset="0"/>
              </a:rPr>
              <a:t> (lunge punch) </a:t>
            </a:r>
          </a:p>
          <a:p>
            <a:pPr marL="171450" indent="-171450">
              <a:lnSpc>
                <a:spcPct val="150000"/>
              </a:lnSpc>
              <a:buFont typeface="Arial" panose="020B0604020202020204" pitchFamily="34" charset="0"/>
              <a:buChar char="•"/>
            </a:pPr>
            <a:r>
              <a:rPr lang="en-US" sz="1100" dirty="0" err="1" smtClean="0">
                <a:latin typeface="Calibri" panose="020F0502020204030204" pitchFamily="34" charset="0"/>
                <a:cs typeface="Calibri" panose="020F0502020204030204" pitchFamily="34" charset="0"/>
              </a:rPr>
              <a:t>gyaku</a:t>
            </a:r>
            <a:r>
              <a:rPr lang="en-US" sz="1100" dirty="0" smtClean="0">
                <a:latin typeface="Calibri" panose="020F0502020204030204" pitchFamily="34" charset="0"/>
                <a:cs typeface="Calibri" panose="020F0502020204030204" pitchFamily="34" charset="0"/>
              </a:rPr>
              <a:t> </a:t>
            </a:r>
            <a:r>
              <a:rPr lang="en-US" sz="1100" dirty="0" err="1">
                <a:latin typeface="Calibri" panose="020F0502020204030204" pitchFamily="34" charset="0"/>
                <a:cs typeface="Calibri" panose="020F0502020204030204" pitchFamily="34" charset="0"/>
              </a:rPr>
              <a:t>zuki</a:t>
            </a:r>
            <a:r>
              <a:rPr lang="en-US" sz="1100" dirty="0">
                <a:latin typeface="Calibri" panose="020F0502020204030204" pitchFamily="34" charset="0"/>
                <a:cs typeface="Calibri" panose="020F0502020204030204" pitchFamily="34" charset="0"/>
              </a:rPr>
              <a:t> (reverse punch) </a:t>
            </a:r>
          </a:p>
          <a:p>
            <a:pPr marL="171450" indent="-171450">
              <a:lnSpc>
                <a:spcPct val="150000"/>
              </a:lnSpc>
              <a:buFont typeface="Arial" panose="020B0604020202020204" pitchFamily="34" charset="0"/>
              <a:buChar char="•"/>
            </a:pPr>
            <a:r>
              <a:rPr lang="en-US" sz="1100" dirty="0" err="1" smtClean="0">
                <a:latin typeface="Calibri" panose="020F0502020204030204" pitchFamily="34" charset="0"/>
                <a:cs typeface="Calibri" panose="020F0502020204030204" pitchFamily="34" charset="0"/>
              </a:rPr>
              <a:t>jodan</a:t>
            </a:r>
            <a:r>
              <a:rPr lang="en-US" sz="1100" dirty="0" smtClean="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age </a:t>
            </a:r>
            <a:r>
              <a:rPr lang="en-US" sz="1100" dirty="0" err="1">
                <a:latin typeface="Calibri" panose="020F0502020204030204" pitchFamily="34" charset="0"/>
                <a:cs typeface="Calibri" panose="020F0502020204030204" pitchFamily="34" charset="0"/>
              </a:rPr>
              <a:t>uke</a:t>
            </a:r>
            <a:r>
              <a:rPr lang="en-US" sz="1100" dirty="0">
                <a:latin typeface="Calibri" panose="020F0502020204030204" pitchFamily="34" charset="0"/>
                <a:cs typeface="Calibri" panose="020F0502020204030204" pitchFamily="34" charset="0"/>
              </a:rPr>
              <a:t> (upper rising block) </a:t>
            </a:r>
          </a:p>
          <a:p>
            <a:pPr marL="171450" indent="-171450">
              <a:lnSpc>
                <a:spcPct val="150000"/>
              </a:lnSpc>
              <a:buFont typeface="Arial" panose="020B0604020202020204" pitchFamily="34" charset="0"/>
              <a:buChar char="•"/>
            </a:pPr>
            <a:r>
              <a:rPr lang="en-US" sz="1100" dirty="0" err="1" smtClean="0">
                <a:latin typeface="Calibri" panose="020F0502020204030204" pitchFamily="34" charset="0"/>
                <a:cs typeface="Calibri" panose="020F0502020204030204" pitchFamily="34" charset="0"/>
              </a:rPr>
              <a:t>chudan</a:t>
            </a:r>
            <a:r>
              <a:rPr lang="en-US" sz="1100" dirty="0" smtClean="0">
                <a:latin typeface="Calibri" panose="020F0502020204030204" pitchFamily="34" charset="0"/>
                <a:cs typeface="Calibri" panose="020F0502020204030204" pitchFamily="34" charset="0"/>
              </a:rPr>
              <a:t> </a:t>
            </a:r>
            <a:r>
              <a:rPr lang="en-US" sz="1100" dirty="0" err="1">
                <a:latin typeface="Calibri" panose="020F0502020204030204" pitchFamily="34" charset="0"/>
                <a:cs typeface="Calibri" panose="020F0502020204030204" pitchFamily="34" charset="0"/>
              </a:rPr>
              <a:t>yoko</a:t>
            </a:r>
            <a:r>
              <a:rPr lang="en-US" sz="1100" dirty="0">
                <a:latin typeface="Calibri" panose="020F0502020204030204" pitchFamily="34" charset="0"/>
                <a:cs typeface="Calibri" panose="020F0502020204030204" pitchFamily="34" charset="0"/>
              </a:rPr>
              <a:t> </a:t>
            </a:r>
            <a:r>
              <a:rPr lang="en-US" sz="1100" dirty="0" err="1">
                <a:latin typeface="Calibri" panose="020F0502020204030204" pitchFamily="34" charset="0"/>
                <a:cs typeface="Calibri" panose="020F0502020204030204" pitchFamily="34" charset="0"/>
              </a:rPr>
              <a:t>uke</a:t>
            </a:r>
            <a:r>
              <a:rPr lang="en-US" sz="1100" dirty="0">
                <a:latin typeface="Calibri" panose="020F0502020204030204" pitchFamily="34" charset="0"/>
                <a:cs typeface="Calibri" panose="020F0502020204030204" pitchFamily="34" charset="0"/>
              </a:rPr>
              <a:t> (middle outside block) </a:t>
            </a:r>
          </a:p>
          <a:p>
            <a:pPr marL="171450" indent="-171450">
              <a:lnSpc>
                <a:spcPct val="150000"/>
              </a:lnSpc>
              <a:buFont typeface="Arial" panose="020B0604020202020204" pitchFamily="34" charset="0"/>
              <a:buChar char="•"/>
            </a:pPr>
            <a:r>
              <a:rPr lang="en-US" sz="1100" dirty="0" err="1" smtClean="0">
                <a:latin typeface="Calibri" panose="020F0502020204030204" pitchFamily="34" charset="0"/>
                <a:cs typeface="Calibri" panose="020F0502020204030204" pitchFamily="34" charset="0"/>
              </a:rPr>
              <a:t>gedan</a:t>
            </a:r>
            <a:r>
              <a:rPr lang="en-US" sz="1100" dirty="0" smtClean="0">
                <a:latin typeface="Calibri" panose="020F0502020204030204" pitchFamily="34" charset="0"/>
                <a:cs typeface="Calibri" panose="020F0502020204030204" pitchFamily="34" charset="0"/>
              </a:rPr>
              <a:t> </a:t>
            </a:r>
            <a:r>
              <a:rPr lang="en-US" sz="1100" dirty="0" err="1">
                <a:latin typeface="Calibri" panose="020F0502020204030204" pitchFamily="34" charset="0"/>
                <a:cs typeface="Calibri" panose="020F0502020204030204" pitchFamily="34" charset="0"/>
              </a:rPr>
              <a:t>harai</a:t>
            </a:r>
            <a:r>
              <a:rPr lang="en-US" sz="1100" dirty="0">
                <a:latin typeface="Calibri" panose="020F0502020204030204" pitchFamily="34" charset="0"/>
                <a:cs typeface="Calibri" panose="020F0502020204030204" pitchFamily="34" charset="0"/>
              </a:rPr>
              <a:t> </a:t>
            </a:r>
            <a:r>
              <a:rPr lang="en-US" sz="1100" dirty="0" err="1">
                <a:latin typeface="Calibri" panose="020F0502020204030204" pitchFamily="34" charset="0"/>
                <a:cs typeface="Calibri" panose="020F0502020204030204" pitchFamily="34" charset="0"/>
              </a:rPr>
              <a:t>uke</a:t>
            </a:r>
            <a:r>
              <a:rPr lang="en-US" sz="1100" dirty="0">
                <a:latin typeface="Calibri" panose="020F0502020204030204" pitchFamily="34" charset="0"/>
                <a:cs typeface="Calibri" panose="020F0502020204030204" pitchFamily="34" charset="0"/>
              </a:rPr>
              <a:t> (lower sweeping block)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927"/>
            <a:ext cx="9144000" cy="1914525"/>
          </a:xfrm>
          <a:prstGeom prst="rect">
            <a:avLst/>
          </a:prstGeom>
        </p:spPr>
      </p:pic>
    </p:spTree>
    <p:extLst>
      <p:ext uri="{BB962C8B-B14F-4D97-AF65-F5344CB8AC3E}">
        <p14:creationId xmlns:p14="http://schemas.microsoft.com/office/powerpoint/2010/main" val="1089106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2" name="Rectangle 1"/>
          <p:cNvSpPr/>
          <p:nvPr/>
        </p:nvSpPr>
        <p:spPr>
          <a:xfrm>
            <a:off x="4041228" y="934928"/>
            <a:ext cx="1226105" cy="589072"/>
          </a:xfrm>
          <a:prstGeom prst="rect">
            <a:avLst/>
          </a:prstGeom>
        </p:spPr>
        <p:txBody>
          <a:bodyPr wrap="none">
            <a:spAutoFit/>
          </a:bodyPr>
          <a:lstStyle/>
          <a:p>
            <a:pPr>
              <a:lnSpc>
                <a:spcPct val="150000"/>
              </a:lnSpc>
            </a:pPr>
            <a:r>
              <a:rPr lang="en-US" sz="2400" b="1" dirty="0" smtClean="0">
                <a:solidFill>
                  <a:srgbClr val="1AB5DD"/>
                </a:solidFill>
              </a:rPr>
              <a:t>Services</a:t>
            </a:r>
            <a:endParaRPr lang="en-US" sz="2400" b="1" dirty="0">
              <a:solidFill>
                <a:srgbClr val="1AB5DD"/>
              </a:solidFill>
            </a:endParaRPr>
          </a:p>
        </p:txBody>
      </p:sp>
      <p:sp>
        <p:nvSpPr>
          <p:cNvPr id="9" name="Rectangle 8"/>
          <p:cNvSpPr/>
          <p:nvPr/>
        </p:nvSpPr>
        <p:spPr>
          <a:xfrm>
            <a:off x="3663680" y="6284059"/>
            <a:ext cx="1981200"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1" y="3844852"/>
            <a:ext cx="2057400" cy="1597511"/>
          </a:xfrm>
          <a:prstGeom prst="rect">
            <a:avLst/>
          </a:prstGeom>
        </p:spPr>
      </p:pic>
      <p:sp>
        <p:nvSpPr>
          <p:cNvPr id="5" name="Rectangle 4"/>
          <p:cNvSpPr/>
          <p:nvPr/>
        </p:nvSpPr>
        <p:spPr>
          <a:xfrm>
            <a:off x="22097" y="5542124"/>
            <a:ext cx="1599346" cy="430887"/>
          </a:xfrm>
          <a:prstGeom prst="rect">
            <a:avLst/>
          </a:prstGeom>
        </p:spPr>
        <p:txBody>
          <a:bodyPr wrap="square">
            <a:spAutoFit/>
          </a:bodyPr>
          <a:lstStyle/>
          <a:p>
            <a:pPr marL="171450" indent="-171450">
              <a:spcAft>
                <a:spcPts val="800"/>
              </a:spcAft>
              <a:buFont typeface="Arial" panose="020B0604020202020204" pitchFamily="34" charset="0"/>
              <a:buChar char="•"/>
              <a:tabLst>
                <a:tab pos="3414395" algn="l"/>
              </a:tabLst>
            </a:pPr>
            <a:r>
              <a:rPr lang="en-US" sz="1100" dirty="0" err="1">
                <a:latin typeface="Calibri" panose="020F0502020204030204" pitchFamily="34" charset="0"/>
                <a:ea typeface="Calibri" panose="020F0502020204030204" pitchFamily="34" charset="0"/>
                <a:cs typeface="Times New Roman" panose="02020603050405020304" pitchFamily="18" charset="0"/>
              </a:rPr>
              <a:t>jodan</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smtClean="0">
                <a:latin typeface="Calibri" panose="020F0502020204030204" pitchFamily="34" charset="0"/>
                <a:ea typeface="Calibri" panose="020F0502020204030204" pitchFamily="34" charset="0"/>
                <a:cs typeface="Times New Roman" panose="02020603050405020304" pitchFamily="18" charset="0"/>
              </a:rPr>
              <a:t>(age) </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uke</a:t>
            </a:r>
            <a:r>
              <a:rPr lang="en-US" sz="1100" dirty="0" smtClean="0">
                <a:latin typeface="Calibri" panose="020F0502020204030204" pitchFamily="34" charset="0"/>
                <a:ea typeface="Calibri" panose="020F0502020204030204" pitchFamily="34" charset="0"/>
                <a:cs typeface="Times New Roman" panose="02020603050405020304" pitchFamily="18" charset="0"/>
              </a:rPr>
              <a:t>                                    (upper </a:t>
            </a:r>
            <a:r>
              <a:rPr lang="en-US" sz="1100" dirty="0">
                <a:latin typeface="Calibri" panose="020F0502020204030204" pitchFamily="34" charset="0"/>
                <a:ea typeface="Calibri" panose="020F0502020204030204" pitchFamily="34" charset="0"/>
                <a:cs typeface="Times New Roman" panose="02020603050405020304" pitchFamily="18" charset="0"/>
              </a:rPr>
              <a:t>rising block)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904" y="2087620"/>
            <a:ext cx="1996265" cy="1053046"/>
          </a:xfrm>
          <a:prstGeom prst="rect">
            <a:avLst/>
          </a:prstGeom>
        </p:spPr>
      </p:pic>
      <p:sp>
        <p:nvSpPr>
          <p:cNvPr id="7" name="Rectangle 6"/>
          <p:cNvSpPr/>
          <p:nvPr/>
        </p:nvSpPr>
        <p:spPr>
          <a:xfrm>
            <a:off x="2643197" y="3166688"/>
            <a:ext cx="957313" cy="261610"/>
          </a:xfrm>
          <a:prstGeom prst="rect">
            <a:avLst/>
          </a:prstGeom>
        </p:spPr>
        <p:txBody>
          <a:bodyPr wrap="none">
            <a:spAutoFit/>
          </a:bodyPr>
          <a:lstStyle/>
          <a:p>
            <a:pPr marL="171450" indent="-171450">
              <a:spcAft>
                <a:spcPts val="800"/>
              </a:spcAft>
              <a:buFont typeface="Arial" panose="020B0604020202020204" pitchFamily="34" charset="0"/>
              <a:buChar char="•"/>
              <a:tabLst>
                <a:tab pos="3414395" algn="l"/>
              </a:tabLst>
            </a:pPr>
            <a:r>
              <a:rPr lang="en-US" sz="1100" dirty="0">
                <a:latin typeface="Calibri" panose="020F0502020204030204" pitchFamily="34" charset="0"/>
                <a:ea typeface="Calibri" panose="020F0502020204030204" pitchFamily="34" charset="0"/>
                <a:cs typeface="Times New Roman" panose="02020603050405020304" pitchFamily="18" charset="0"/>
              </a:rPr>
              <a:t>p</a:t>
            </a:r>
            <a:r>
              <a:rPr lang="en-US" sz="1100" dirty="0" smtClean="0">
                <a:latin typeface="Calibri" panose="020F0502020204030204" pitchFamily="34" charset="0"/>
                <a:ea typeface="Calibri" panose="020F0502020204030204" pitchFamily="34" charset="0"/>
                <a:cs typeface="Times New Roman" panose="02020603050405020304" pitchFamily="18" charset="0"/>
              </a:rPr>
              <a:t>roper fist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5114" y="3953549"/>
            <a:ext cx="2367846" cy="1380116"/>
          </a:xfrm>
          <a:prstGeom prst="rect">
            <a:avLst/>
          </a:prstGeom>
        </p:spPr>
      </p:pic>
      <p:sp>
        <p:nvSpPr>
          <p:cNvPr id="10" name="Rectangle 9"/>
          <p:cNvSpPr/>
          <p:nvPr/>
        </p:nvSpPr>
        <p:spPr>
          <a:xfrm>
            <a:off x="2459642" y="5539518"/>
            <a:ext cx="1502758" cy="430887"/>
          </a:xfrm>
          <a:prstGeom prst="rect">
            <a:avLst/>
          </a:prstGeom>
        </p:spPr>
        <p:txBody>
          <a:bodyPr wrap="square">
            <a:spAutoFit/>
          </a:bodyPr>
          <a:lstStyle/>
          <a:p>
            <a:pPr marL="171450" indent="-171450">
              <a:spcAft>
                <a:spcPts val="800"/>
              </a:spcAft>
              <a:buFont typeface="Arial" panose="020B0604020202020204" pitchFamily="34" charset="0"/>
              <a:buChar char="•"/>
              <a:tabLst>
                <a:tab pos="3414395" algn="l"/>
              </a:tabLst>
            </a:pPr>
            <a:r>
              <a:rPr lang="en-US" sz="1100" dirty="0" err="1">
                <a:latin typeface="Calibri" panose="020F0502020204030204" pitchFamily="34" charset="0"/>
                <a:ea typeface="Calibri" panose="020F0502020204030204" pitchFamily="34" charset="0"/>
                <a:cs typeface="Times New Roman" panose="02020603050405020304" pitchFamily="18" charset="0"/>
              </a:rPr>
              <a:t>chudan</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smtClean="0">
                <a:latin typeface="Calibri" panose="020F0502020204030204" pitchFamily="34" charset="0"/>
                <a:ea typeface="Calibri" panose="020F0502020204030204" pitchFamily="34" charset="0"/>
                <a:cs typeface="Times New Roman" panose="02020603050405020304" pitchFamily="18" charset="0"/>
              </a:rPr>
              <a:t>(</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ude</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uke</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a:latin typeface="Calibri" panose="020F0502020204030204" pitchFamily="34" charset="0"/>
                <a:ea typeface="Calibri" panose="020F0502020204030204" pitchFamily="34" charset="0"/>
                <a:cs typeface="Times New Roman" panose="02020603050405020304" pitchFamily="18" charset="0"/>
              </a:rPr>
              <a:t>middle </a:t>
            </a:r>
            <a:r>
              <a:rPr lang="en-US" sz="1100" dirty="0" smtClean="0">
                <a:latin typeface="Calibri" panose="020F0502020204030204" pitchFamily="34" charset="0"/>
                <a:ea typeface="Calibri" panose="020F0502020204030204" pitchFamily="34" charset="0"/>
                <a:cs typeface="Times New Roman" panose="02020603050405020304" pitchFamily="18" charset="0"/>
              </a:rPr>
              <a:t>block</a:t>
            </a:r>
            <a:r>
              <a:rPr lang="en-US" sz="1100"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2064" y="4128475"/>
            <a:ext cx="714375" cy="1081088"/>
          </a:xfrm>
          <a:prstGeom prst="rect">
            <a:avLst/>
          </a:prstGeom>
        </p:spPr>
      </p:pic>
      <p:sp>
        <p:nvSpPr>
          <p:cNvPr id="12" name="Rectangle 11"/>
          <p:cNvSpPr/>
          <p:nvPr/>
        </p:nvSpPr>
        <p:spPr>
          <a:xfrm>
            <a:off x="4918664" y="5539517"/>
            <a:ext cx="1828800" cy="430887"/>
          </a:xfrm>
          <a:prstGeom prst="rect">
            <a:avLst/>
          </a:prstGeom>
        </p:spPr>
        <p:txBody>
          <a:bodyPr wrap="square">
            <a:spAutoFit/>
          </a:bodyPr>
          <a:lstStyle/>
          <a:p>
            <a:pPr marL="171450" indent="-171450">
              <a:spcAft>
                <a:spcPts val="800"/>
              </a:spcAft>
              <a:buFont typeface="Arial" panose="020B0604020202020204" pitchFamily="34" charset="0"/>
              <a:buChar char="•"/>
              <a:tabLst>
                <a:tab pos="3414395" algn="l"/>
              </a:tabLst>
            </a:pPr>
            <a:r>
              <a:rPr lang="en-US" sz="1100" dirty="0" err="1" smtClean="0">
                <a:latin typeface="Calibri" panose="020F0502020204030204" pitchFamily="34" charset="0"/>
                <a:ea typeface="Calibri" panose="020F0502020204030204" pitchFamily="34" charset="0"/>
                <a:cs typeface="Times New Roman" panose="02020603050405020304" pitchFamily="18" charset="0"/>
              </a:rPr>
              <a:t>soto</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uke</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smtClean="0">
                <a:latin typeface="Calibri" panose="020F0502020204030204" pitchFamily="34" charset="0"/>
                <a:ea typeface="Calibri" panose="020F0502020204030204" pitchFamily="34" charset="0"/>
                <a:cs typeface="Times New Roman" panose="02020603050405020304" pitchFamily="18" charset="0"/>
              </a:rPr>
              <a:t>                            (</a:t>
            </a:r>
            <a:r>
              <a:rPr lang="en-US" sz="1100" dirty="0">
                <a:latin typeface="Calibri" panose="020F0502020204030204" pitchFamily="34" charset="0"/>
                <a:ea typeface="Calibri" panose="020F0502020204030204" pitchFamily="34" charset="0"/>
                <a:cs typeface="Times New Roman" panose="02020603050405020304" pitchFamily="18" charset="0"/>
              </a:rPr>
              <a:t>middle </a:t>
            </a:r>
            <a:r>
              <a:rPr lang="en-US" sz="1100" dirty="0" smtClean="0">
                <a:latin typeface="Calibri" panose="020F0502020204030204" pitchFamily="34" charset="0"/>
                <a:ea typeface="Calibri" panose="020F0502020204030204" pitchFamily="34" charset="0"/>
                <a:cs typeface="Times New Roman" panose="02020603050405020304" pitchFamily="18" charset="0"/>
              </a:rPr>
              <a:t>out </a:t>
            </a:r>
            <a:r>
              <a:rPr lang="en-US" sz="1100" dirty="0">
                <a:latin typeface="Calibri" panose="020F0502020204030204" pitchFamily="34" charset="0"/>
                <a:ea typeface="Calibri" panose="020F0502020204030204" pitchFamily="34" charset="0"/>
                <a:cs typeface="Times New Roman" panose="02020603050405020304" pitchFamily="18" charset="0"/>
              </a:rPr>
              <a:t>side block) </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0400" y="3844852"/>
            <a:ext cx="1935168" cy="1569895"/>
          </a:xfrm>
          <a:prstGeom prst="rect">
            <a:avLst/>
          </a:prstGeom>
        </p:spPr>
      </p:pic>
      <p:sp>
        <p:nvSpPr>
          <p:cNvPr id="14" name="Rectangle 13"/>
          <p:cNvSpPr/>
          <p:nvPr/>
        </p:nvSpPr>
        <p:spPr>
          <a:xfrm>
            <a:off x="6854034" y="5539517"/>
            <a:ext cx="2247900" cy="430887"/>
          </a:xfrm>
          <a:prstGeom prst="rect">
            <a:avLst/>
          </a:prstGeom>
        </p:spPr>
        <p:txBody>
          <a:bodyPr wrap="square">
            <a:spAutoFit/>
          </a:bodyPr>
          <a:lstStyle/>
          <a:p>
            <a:pPr marL="171450" indent="-171450">
              <a:spcAft>
                <a:spcPts val="800"/>
              </a:spcAft>
              <a:buFont typeface="Arial" panose="020B0604020202020204" pitchFamily="34" charset="0"/>
              <a:buChar char="•"/>
              <a:tabLst>
                <a:tab pos="3414395" algn="l"/>
              </a:tabLst>
            </a:pPr>
            <a:r>
              <a:rPr lang="en-US" sz="1100" dirty="0" err="1">
                <a:latin typeface="Calibri" panose="020F0502020204030204" pitchFamily="34" charset="0"/>
                <a:ea typeface="Calibri" panose="020F0502020204030204" pitchFamily="34" charset="0"/>
                <a:cs typeface="Times New Roman" panose="02020603050405020304" pitchFamily="18" charset="0"/>
              </a:rPr>
              <a:t>gedan</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harai</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uke</a:t>
            </a:r>
            <a:r>
              <a:rPr lang="en-US" sz="1100" dirty="0">
                <a:latin typeface="Calibri" panose="020F0502020204030204" pitchFamily="34" charset="0"/>
                <a:ea typeface="Calibri" panose="020F0502020204030204" pitchFamily="34" charset="0"/>
                <a:cs typeface="Times New Roman" panose="02020603050405020304" pitchFamily="18" charset="0"/>
              </a:rPr>
              <a:t> / </a:t>
            </a:r>
            <a:r>
              <a:rPr lang="en-US" sz="1100" dirty="0" err="1">
                <a:latin typeface="Calibri" panose="020F0502020204030204" pitchFamily="34" charset="0"/>
                <a:ea typeface="Calibri" panose="020F0502020204030204" pitchFamily="34" charset="0"/>
                <a:cs typeface="Times New Roman" panose="02020603050405020304" pitchFamily="18" charset="0"/>
              </a:rPr>
              <a:t>gedan</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barai</a:t>
            </a:r>
            <a:r>
              <a:rPr lang="en-US" sz="1100" dirty="0">
                <a:latin typeface="Calibri" panose="020F0502020204030204" pitchFamily="34" charset="0"/>
                <a:ea typeface="Calibri" panose="020F0502020204030204" pitchFamily="34" charset="0"/>
                <a:cs typeface="Times New Roman" panose="02020603050405020304" pitchFamily="18" charset="0"/>
              </a:rPr>
              <a:t> (lower sweeping block) </a:t>
            </a:r>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501" y="2169034"/>
            <a:ext cx="1752600" cy="675126"/>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8117"/>
            <a:ext cx="9144000" cy="1914525"/>
          </a:xfrm>
          <a:prstGeom prst="rect">
            <a:avLst/>
          </a:prstGeom>
        </p:spPr>
      </p:pic>
    </p:spTree>
    <p:extLst>
      <p:ext uri="{BB962C8B-B14F-4D97-AF65-F5344CB8AC3E}">
        <p14:creationId xmlns:p14="http://schemas.microsoft.com/office/powerpoint/2010/main" val="372554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1035" y="230625"/>
            <a:ext cx="2361930" cy="646331"/>
          </a:xfrm>
          <a:prstGeom prst="rect">
            <a:avLst/>
          </a:prstGeom>
        </p:spPr>
        <p:txBody>
          <a:bodyPr wrap="none">
            <a:spAutoFit/>
          </a:bodyPr>
          <a:lstStyle/>
          <a:p>
            <a:pPr algn="ctr"/>
            <a:r>
              <a:rPr lang="en-US" sz="3600" cap="small" spc="300" dirty="0" smtClean="0">
                <a:solidFill>
                  <a:schemeClr val="bg1"/>
                </a:solidFill>
                <a:latin typeface="Arial"/>
                <a:cs typeface="Arial" panose="020B0604020202020204" pitchFamily="34" charset="0"/>
              </a:rPr>
              <a:t>Services</a:t>
            </a:r>
            <a:endParaRPr lang="en-US" sz="3600" cap="small" spc="300" dirty="0">
              <a:solidFill>
                <a:schemeClr val="bg1"/>
              </a:solidFill>
              <a:latin typeface="Arial"/>
              <a:cs typeface="Arial" panose="020B0604020202020204" pitchFamily="34" charset="0"/>
            </a:endParaRPr>
          </a:p>
        </p:txBody>
      </p:sp>
      <p:sp>
        <p:nvSpPr>
          <p:cNvPr id="9" name="Rectangle 8"/>
          <p:cNvSpPr/>
          <p:nvPr/>
        </p:nvSpPr>
        <p:spPr>
          <a:xfrm>
            <a:off x="3663680" y="6284059"/>
            <a:ext cx="1981200" cy="430887"/>
          </a:xfrm>
          <a:prstGeom prst="rect">
            <a:avLst/>
          </a:prstGeom>
        </p:spPr>
        <p:txBody>
          <a:bodyPr wrap="square">
            <a:spAutoFit/>
          </a:bodyPr>
          <a:lstStyle/>
          <a:p>
            <a:pPr algn="ctr">
              <a:spcAft>
                <a:spcPts val="800"/>
              </a:spcAft>
            </a:pP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Columbia.edu/cu/</a:t>
            </a:r>
            <a:r>
              <a:rPr lang="en-US" sz="1100" b="1" dirty="0" err="1"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goju</a:t>
            </a:r>
            <a:r>
              <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rPr>
              <a:t> </a:t>
            </a:r>
            <a:r>
              <a:rPr lang="en-US" sz="1100" b="1" dirty="0" smtClean="0">
                <a:solidFill>
                  <a:srgbClr val="025BB2"/>
                </a:solidFill>
                <a:latin typeface="Calibri" panose="020F0502020204030204" pitchFamily="34" charset="0"/>
                <a:ea typeface="Calibri" panose="020F0502020204030204" pitchFamily="34" charset="0"/>
                <a:cs typeface="Times New Roman" panose="02020603050405020304" pitchFamily="18" charset="0"/>
              </a:rPr>
              <a:t>Contact</a:t>
            </a:r>
            <a:r>
              <a:rPr lang="en-US" sz="1100" b="1" dirty="0">
                <a:solidFill>
                  <a:srgbClr val="025BB2"/>
                </a:solidFill>
                <a:latin typeface="Calibri" panose="020F0502020204030204" pitchFamily="34" charset="0"/>
                <a:ea typeface="Calibri" panose="020F0502020204030204" pitchFamily="34" charset="0"/>
                <a:cs typeface="Times New Roman" panose="02020603050405020304" pitchFamily="18" charset="0"/>
              </a:rPr>
              <a:t>: goju@columbia.edu</a:t>
            </a:r>
            <a:endParaRPr lang="en-US" sz="1100" dirty="0">
              <a:solidFill>
                <a:srgbClr val="025BB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5267333" y="4426493"/>
            <a:ext cx="184731" cy="375552"/>
          </a:xfrm>
          <a:prstGeom prst="rect">
            <a:avLst/>
          </a:prstGeom>
        </p:spPr>
        <p:txBody>
          <a:bodyPr wrap="non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180328" y="2095798"/>
            <a:ext cx="1599346" cy="265457"/>
          </a:xfrm>
          <a:prstGeom prst="rect">
            <a:avLst/>
          </a:prstGeom>
        </p:spPr>
        <p:txBody>
          <a:bodyPr wrap="square">
            <a:spAutoFit/>
          </a:bodyPr>
          <a:lstStyle/>
          <a:p>
            <a:pPr>
              <a:lnSpc>
                <a:spcPct val="107000"/>
              </a:lnSpc>
              <a:spcAft>
                <a:spcPts val="800"/>
              </a:spcAft>
              <a:tabLst>
                <a:tab pos="3414395" algn="l"/>
              </a:tabLst>
            </a:pPr>
            <a:r>
              <a:rPr lang="en-US" sz="1100" b="1" u="sng" dirty="0">
                <a:solidFill>
                  <a:srgbClr val="025BB2"/>
                </a:solidFill>
                <a:latin typeface="Calibri" panose="020F0502020204030204" pitchFamily="34" charset="0"/>
                <a:ea typeface="Calibri" panose="020F0502020204030204" pitchFamily="34" charset="0"/>
                <a:cs typeface="Times New Roman" panose="02020603050405020304" pitchFamily="18" charset="0"/>
              </a:rPr>
              <a:t>DACHI – stances </a:t>
            </a:r>
            <a:endParaRPr lang="en-US" sz="1100" dirty="0">
              <a:solidFill>
                <a:srgbClr val="025BB2"/>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1" y="2169034"/>
            <a:ext cx="1752600" cy="675126"/>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33755" t="2854" r="35820" b="79638"/>
          <a:stretch/>
        </p:blipFill>
        <p:spPr>
          <a:xfrm>
            <a:off x="2895600" y="2514601"/>
            <a:ext cx="1447800" cy="1219200"/>
          </a:xfrm>
          <a:prstGeom prst="rect">
            <a:avLst/>
          </a:prstGeom>
        </p:spPr>
      </p:pic>
      <p:sp>
        <p:nvSpPr>
          <p:cNvPr id="17" name="Rectangle 16"/>
          <p:cNvSpPr/>
          <p:nvPr/>
        </p:nvSpPr>
        <p:spPr>
          <a:xfrm>
            <a:off x="304800" y="3006014"/>
            <a:ext cx="2514600" cy="1791003"/>
          </a:xfrm>
          <a:prstGeom prst="rect">
            <a:avLst/>
          </a:prstGeom>
        </p:spPr>
        <p:txBody>
          <a:bodyPr wrap="square">
            <a:spAutoFit/>
          </a:bodyPr>
          <a:lstStyle/>
          <a:p>
            <a:pPr marL="171450" indent="-171450">
              <a:lnSpc>
                <a:spcPct val="107000"/>
              </a:lnSpc>
              <a:spcAft>
                <a:spcPts val="800"/>
              </a:spcAft>
              <a:buFont typeface="Arial" panose="020B0604020202020204" pitchFamily="34" charset="0"/>
              <a:buChar char="•"/>
              <a:tabLst>
                <a:tab pos="3414395" algn="l"/>
              </a:tabLst>
            </a:pPr>
            <a:r>
              <a:rPr lang="en-US" sz="1200" dirty="0" err="1" smtClean="0">
                <a:latin typeface="Calibri" panose="020F0502020204030204" pitchFamily="34" charset="0"/>
                <a:ea typeface="Calibri" panose="020F0502020204030204" pitchFamily="34" charset="0"/>
                <a:cs typeface="Times New Roman" panose="02020603050405020304" pitchFamily="18" charset="0"/>
              </a:rPr>
              <a:t>yoi</a:t>
            </a:r>
            <a:r>
              <a:rPr lang="en-US" sz="1200" dirty="0" smtClean="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dachi</a:t>
            </a:r>
            <a:r>
              <a:rPr lang="en-US" sz="1200" dirty="0">
                <a:latin typeface="Calibri" panose="020F0502020204030204" pitchFamily="34" charset="0"/>
                <a:ea typeface="Calibri" panose="020F0502020204030204" pitchFamily="34" charset="0"/>
                <a:cs typeface="Times New Roman" panose="02020603050405020304" pitchFamily="18" charset="0"/>
              </a:rPr>
              <a:t> (opening kata stances)</a:t>
            </a:r>
          </a:p>
          <a:p>
            <a:pPr marL="171450" indent="-171450">
              <a:lnSpc>
                <a:spcPct val="107000"/>
              </a:lnSpc>
              <a:spcAft>
                <a:spcPts val="800"/>
              </a:spcAft>
              <a:buFont typeface="Arial" panose="020B0604020202020204" pitchFamily="34" charset="0"/>
              <a:buChar char="•"/>
              <a:tabLst>
                <a:tab pos="3414395" algn="l"/>
              </a:tabLst>
            </a:pPr>
            <a:r>
              <a:rPr lang="en-US" sz="1200" dirty="0" err="1">
                <a:latin typeface="Calibri" panose="020F0502020204030204" pitchFamily="34" charset="0"/>
                <a:ea typeface="Calibri" panose="020F0502020204030204" pitchFamily="34" charset="0"/>
                <a:cs typeface="Times New Roman" panose="02020603050405020304" pitchFamily="18" charset="0"/>
              </a:rPr>
              <a:t>musubi</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dachi</a:t>
            </a:r>
            <a:r>
              <a:rPr lang="en-US" sz="1200" dirty="0">
                <a:latin typeface="Calibri" panose="020F0502020204030204" pitchFamily="34" charset="0"/>
                <a:ea typeface="Calibri" panose="020F0502020204030204" pitchFamily="34" charset="0"/>
                <a:cs typeface="Times New Roman" panose="02020603050405020304" pitchFamily="18" charset="0"/>
              </a:rPr>
              <a:t> (ready stance) </a:t>
            </a:r>
          </a:p>
          <a:p>
            <a:pPr marL="171450" indent="-171450">
              <a:lnSpc>
                <a:spcPct val="107000"/>
              </a:lnSpc>
              <a:spcAft>
                <a:spcPts val="800"/>
              </a:spcAft>
              <a:buFont typeface="Arial" panose="020B0604020202020204" pitchFamily="34" charset="0"/>
              <a:buChar char="•"/>
              <a:tabLst>
                <a:tab pos="3414395" algn="l"/>
              </a:tabLst>
            </a:pPr>
            <a:r>
              <a:rPr lang="en-US" sz="1200" dirty="0" err="1">
                <a:latin typeface="Calibri" panose="020F0502020204030204" pitchFamily="34" charset="0"/>
                <a:ea typeface="Calibri" panose="020F0502020204030204" pitchFamily="34" charset="0"/>
                <a:cs typeface="Times New Roman" panose="02020603050405020304" pitchFamily="18" charset="0"/>
              </a:rPr>
              <a:t>sanchin</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dachi</a:t>
            </a:r>
            <a:r>
              <a:rPr lang="en-US" sz="1200" dirty="0">
                <a:latin typeface="Calibri" panose="020F0502020204030204" pitchFamily="34" charset="0"/>
                <a:ea typeface="Calibri" panose="020F0502020204030204" pitchFamily="34" charset="0"/>
                <a:cs typeface="Times New Roman" panose="02020603050405020304" pitchFamily="18" charset="0"/>
              </a:rPr>
              <a:t> (hourglass stance) </a:t>
            </a:r>
          </a:p>
          <a:p>
            <a:pPr marL="171450" indent="-171450">
              <a:lnSpc>
                <a:spcPct val="107000"/>
              </a:lnSpc>
              <a:spcAft>
                <a:spcPts val="800"/>
              </a:spcAft>
              <a:buFont typeface="Arial" panose="020B0604020202020204" pitchFamily="34" charset="0"/>
              <a:buChar char="•"/>
              <a:tabLst>
                <a:tab pos="3414395" algn="l"/>
              </a:tabLst>
            </a:pPr>
            <a:r>
              <a:rPr lang="en-US" sz="1200" dirty="0" err="1" smtClean="0">
                <a:latin typeface="Calibri" panose="020F0502020204030204" pitchFamily="34" charset="0"/>
                <a:ea typeface="Calibri" panose="020F0502020204030204" pitchFamily="34" charset="0"/>
                <a:cs typeface="Times New Roman" panose="02020603050405020304" pitchFamily="18" charset="0"/>
              </a:rPr>
              <a:t>kiba</a:t>
            </a:r>
            <a:r>
              <a:rPr lang="en-US" sz="1200" dirty="0" smtClean="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dachi</a:t>
            </a:r>
            <a:r>
              <a:rPr lang="en-US" sz="1200" dirty="0">
                <a:latin typeface="Calibri" panose="020F0502020204030204" pitchFamily="34" charset="0"/>
                <a:ea typeface="Calibri" panose="020F0502020204030204" pitchFamily="34" charset="0"/>
                <a:cs typeface="Times New Roman" panose="02020603050405020304" pitchFamily="18" charset="0"/>
              </a:rPr>
              <a:t> (horse stance) </a:t>
            </a:r>
          </a:p>
          <a:p>
            <a:pPr marL="171450" indent="-171450">
              <a:lnSpc>
                <a:spcPct val="107000"/>
              </a:lnSpc>
              <a:spcAft>
                <a:spcPts val="800"/>
              </a:spcAft>
              <a:buFont typeface="Arial" panose="020B0604020202020204" pitchFamily="34" charset="0"/>
              <a:buChar char="•"/>
              <a:tabLst>
                <a:tab pos="3414395" algn="l"/>
              </a:tabLst>
            </a:pPr>
            <a:r>
              <a:rPr lang="en-US" sz="1200" dirty="0" err="1">
                <a:latin typeface="Calibri" panose="020F0502020204030204" pitchFamily="34" charset="0"/>
                <a:ea typeface="Calibri" panose="020F0502020204030204" pitchFamily="34" charset="0"/>
                <a:cs typeface="Times New Roman" panose="02020603050405020304" pitchFamily="18" charset="0"/>
              </a:rPr>
              <a:t>kokutsu</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dachi</a:t>
            </a:r>
            <a:r>
              <a:rPr lang="en-US" sz="1200" dirty="0">
                <a:latin typeface="Calibri" panose="020F0502020204030204" pitchFamily="34" charset="0"/>
                <a:ea typeface="Calibri" panose="020F0502020204030204" pitchFamily="34" charset="0"/>
                <a:cs typeface="Times New Roman" panose="02020603050405020304" pitchFamily="18" charset="0"/>
              </a:rPr>
              <a:t> – (back stance)</a:t>
            </a:r>
          </a:p>
          <a:p>
            <a:pPr marL="171450" indent="-171450">
              <a:lnSpc>
                <a:spcPct val="107000"/>
              </a:lnSpc>
              <a:spcAft>
                <a:spcPts val="800"/>
              </a:spcAft>
              <a:buFont typeface="Arial" panose="020B0604020202020204" pitchFamily="34" charset="0"/>
              <a:buChar char="•"/>
              <a:tabLst>
                <a:tab pos="3414395" algn="l"/>
              </a:tabLst>
            </a:pPr>
            <a:r>
              <a:rPr lang="en-US" sz="1200" dirty="0" err="1">
                <a:latin typeface="Calibri" panose="020F0502020204030204" pitchFamily="34" charset="0"/>
                <a:ea typeface="Calibri" panose="020F0502020204030204" pitchFamily="34" charset="0"/>
                <a:cs typeface="Times New Roman" panose="02020603050405020304" pitchFamily="18" charset="0"/>
              </a:rPr>
              <a:t>neko-ashi</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dachi</a:t>
            </a:r>
            <a:r>
              <a:rPr lang="en-US" sz="1200" dirty="0">
                <a:latin typeface="Calibri" panose="020F0502020204030204" pitchFamily="34" charset="0"/>
                <a:ea typeface="Calibri" panose="020F0502020204030204" pitchFamily="34" charset="0"/>
                <a:cs typeface="Times New Roman" panose="02020603050405020304" pitchFamily="18" charset="0"/>
              </a:rPr>
              <a:t> – (cat stance)</a:t>
            </a:r>
          </a:p>
        </p:txBody>
      </p:sp>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l="33708" t="21600" r="35997" b="59877"/>
          <a:stretch/>
        </p:blipFill>
        <p:spPr>
          <a:xfrm>
            <a:off x="4495799" y="2438400"/>
            <a:ext cx="1447801" cy="1295400"/>
          </a:xfrm>
          <a:prstGeom prst="rect">
            <a:avLst/>
          </a:prstGeom>
        </p:spPr>
      </p:pic>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3120" t="22269" r="69237" b="59953"/>
          <a:stretch/>
        </p:blipFill>
        <p:spPr>
          <a:xfrm>
            <a:off x="6172200" y="2514599"/>
            <a:ext cx="1371600" cy="1290919"/>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3735" y="3965461"/>
            <a:ext cx="1369873" cy="1250354"/>
          </a:xfrm>
          <a:prstGeom prst="rect">
            <a:avLst/>
          </a:prstGeom>
        </p:spPr>
      </p:pic>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l="2846" t="42032" r="68016" b="41111"/>
          <a:stretch/>
        </p:blipFill>
        <p:spPr>
          <a:xfrm>
            <a:off x="4584573" y="4036258"/>
            <a:ext cx="1365520" cy="1156021"/>
          </a:xfrm>
          <a:prstGeom prst="rect">
            <a:avLst/>
          </a:prstGeom>
        </p:spPr>
      </p:pic>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67563" t="41805" r="3167" b="41111"/>
          <a:stretch/>
        </p:blipFill>
        <p:spPr>
          <a:xfrm>
            <a:off x="6321857" y="4036258"/>
            <a:ext cx="1407229" cy="120209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73" y="-7934"/>
            <a:ext cx="9144000" cy="1914525"/>
          </a:xfrm>
          <a:prstGeom prst="rect">
            <a:avLst/>
          </a:prstGeom>
        </p:spPr>
      </p:pic>
    </p:spTree>
    <p:extLst>
      <p:ext uri="{BB962C8B-B14F-4D97-AF65-F5344CB8AC3E}">
        <p14:creationId xmlns:p14="http://schemas.microsoft.com/office/powerpoint/2010/main" val="2619176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74620</TotalTime>
  <Words>909</Words>
  <Application>Microsoft Office PowerPoint</Application>
  <PresentationFormat>On-screen Show (4:3)</PresentationFormat>
  <Paragraphs>156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MS Gothic</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Lidiya Oros</dc:creator>
  <cp:lastModifiedBy>Laki Ingrutinovic</cp:lastModifiedBy>
  <cp:revision>287</cp:revision>
  <cp:lastPrinted>2018-09-14T18:22:59Z</cp:lastPrinted>
  <dcterms:created xsi:type="dcterms:W3CDTF">2015-01-20T00:56:37Z</dcterms:created>
  <dcterms:modified xsi:type="dcterms:W3CDTF">2022-01-31T16:30:01Z</dcterms:modified>
</cp:coreProperties>
</file>