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4" r:id="rId5"/>
    <p:sldId id="259" r:id="rId6"/>
    <p:sldId id="260" r:id="rId7"/>
    <p:sldId id="261" r:id="rId8"/>
    <p:sldId id="262" r:id="rId9"/>
    <p:sldId id="263" r:id="rId10"/>
    <p:sldId id="265" r:id="rId11"/>
    <p:sldId id="269" r:id="rId12"/>
    <p:sldId id="270" r:id="rId13"/>
    <p:sldId id="271" r:id="rId14"/>
    <p:sldId id="272" r:id="rId15"/>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B1800-DEC0-492C-B9F4-BBB5AD42DCAF}" type="datetimeFigureOut">
              <a:rPr lang="el-GR" smtClean="0"/>
              <a:t>4/11/2015</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075E8-8142-4DF3-BFA6-21864907C1A6}" type="slidenum">
              <a:rPr lang="el-GR" smtClean="0"/>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Increased capacity and performance</a:t>
            </a:r>
            <a:endParaRPr lang="el-GR" dirty="0"/>
          </a:p>
        </p:txBody>
      </p:sp>
      <p:sp>
        <p:nvSpPr>
          <p:cNvPr id="4" name="3 - Θέση αριθμού διαφάνειας"/>
          <p:cNvSpPr>
            <a:spLocks noGrp="1"/>
          </p:cNvSpPr>
          <p:nvPr>
            <p:ph type="sldNum" sz="quarter" idx="10"/>
          </p:nvPr>
        </p:nvSpPr>
        <p:spPr/>
        <p:txBody>
          <a:bodyPr/>
          <a:lstStyle/>
          <a:p>
            <a:fld id="{BBA075E8-8142-4DF3-BFA6-21864907C1A6}" type="slidenum">
              <a:rPr lang="el-GR" smtClean="0"/>
              <a:t>3</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E4A93AC-5CBE-49F3-977B-89373E02AB19}" type="datetimeFigureOut">
              <a:rPr lang="el-GR" smtClean="0"/>
              <a:t>4/11/2015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E3F6B5AC-D47D-48D7-8DD9-F3D7A77B7A09}"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A93AC-5CBE-49F3-977B-89373E02AB19}" type="datetimeFigureOut">
              <a:rPr lang="el-GR" smtClean="0"/>
              <a:t>4/11/2015</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F6B5AC-D47D-48D7-8DD9-F3D7A77B7A09}"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normAutofit fontScale="90000"/>
          </a:bodyPr>
          <a:lstStyle/>
          <a:p>
            <a:r>
              <a:rPr lang="en-US" dirty="0"/>
              <a:t>f</a:t>
            </a:r>
            <a:r>
              <a:rPr lang="en-US" dirty="0" smtClean="0"/>
              <a:t>-Fault Tolerant Distributed Hash-Table Implementation Using </a:t>
            </a:r>
            <a:r>
              <a:rPr lang="en-US" dirty="0" err="1" smtClean="0"/>
              <a:t>OpenReplica</a:t>
            </a:r>
            <a:endParaRPr lang="el-GR" dirty="0"/>
          </a:p>
        </p:txBody>
      </p:sp>
      <p:sp>
        <p:nvSpPr>
          <p:cNvPr id="3" name="2 - Υπότιτλος"/>
          <p:cNvSpPr>
            <a:spLocks noGrp="1"/>
          </p:cNvSpPr>
          <p:nvPr>
            <p:ph type="subTitle" idx="1"/>
          </p:nvPr>
        </p:nvSpPr>
        <p:spPr/>
        <p:txBody>
          <a:bodyPr/>
          <a:lstStyle/>
          <a:p>
            <a:r>
              <a:rPr lang="en-US" dirty="0" err="1" smtClean="0"/>
              <a:t>Anastasios</a:t>
            </a:r>
            <a:r>
              <a:rPr lang="en-US" dirty="0" smtClean="0"/>
              <a:t> Souris</a:t>
            </a: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Bucket Addition Protocol</a:t>
            </a:r>
            <a:endParaRPr lang="el-GR" dirty="0"/>
          </a:p>
        </p:txBody>
      </p:sp>
      <p:sp>
        <p:nvSpPr>
          <p:cNvPr id="3" name="2 - Θέση περιεχομένου"/>
          <p:cNvSpPr>
            <a:spLocks noGrp="1"/>
          </p:cNvSpPr>
          <p:nvPr>
            <p:ph idx="1"/>
          </p:nvPr>
        </p:nvSpPr>
        <p:spPr/>
        <p:txBody>
          <a:bodyPr>
            <a:normAutofit fontScale="92500" lnSpcReduction="10000"/>
          </a:bodyPr>
          <a:lstStyle/>
          <a:p>
            <a:r>
              <a:rPr lang="en-US" dirty="0" smtClean="0"/>
              <a:t>Protocol Executed by the Service Provider:</a:t>
            </a:r>
          </a:p>
          <a:p>
            <a:pPr marL="971550" lvl="1" indent="-514350">
              <a:buFont typeface="+mj-lt"/>
              <a:buAutoNum type="arabicPeriod"/>
            </a:pPr>
            <a:r>
              <a:rPr lang="en-US" dirty="0" smtClean="0"/>
              <a:t>Get from the </a:t>
            </a:r>
            <a:r>
              <a:rPr lang="en-US" dirty="0" err="1" smtClean="0"/>
              <a:t>HashTableManager</a:t>
            </a:r>
            <a:r>
              <a:rPr lang="en-US" dirty="0" smtClean="0"/>
              <a:t> the next Bucket to be split: the </a:t>
            </a:r>
            <a:r>
              <a:rPr lang="en-US" i="1" dirty="0" smtClean="0"/>
              <a:t>victim bucket</a:t>
            </a:r>
          </a:p>
          <a:p>
            <a:pPr marL="971550" lvl="1" indent="-514350">
              <a:buFont typeface="+mj-lt"/>
              <a:buAutoNum type="arabicPeriod"/>
            </a:pPr>
            <a:r>
              <a:rPr lang="en-US" dirty="0" smtClean="0"/>
              <a:t>The service provider gets from the </a:t>
            </a:r>
            <a:r>
              <a:rPr lang="en-US" i="1" dirty="0" smtClean="0"/>
              <a:t>victim </a:t>
            </a:r>
            <a:r>
              <a:rPr lang="en-US" dirty="0" smtClean="0"/>
              <a:t>bucket a </a:t>
            </a:r>
            <a:r>
              <a:rPr lang="en-US" i="1" dirty="0" smtClean="0"/>
              <a:t>snapshot </a:t>
            </a:r>
            <a:r>
              <a:rPr lang="en-US" dirty="0" smtClean="0"/>
              <a:t>of the key-space that will be transferred to the new bucket</a:t>
            </a:r>
          </a:p>
          <a:p>
            <a:pPr marL="971550" lvl="1" indent="-514350">
              <a:buFont typeface="+mj-lt"/>
              <a:buAutoNum type="arabicPeriod"/>
            </a:pPr>
            <a:r>
              <a:rPr lang="en-US" dirty="0" smtClean="0"/>
              <a:t>It transfers that snapshot to the new bucket</a:t>
            </a:r>
          </a:p>
          <a:p>
            <a:pPr marL="971550" lvl="1" indent="-514350">
              <a:buFont typeface="+mj-lt"/>
              <a:buAutoNum type="arabicPeriod"/>
            </a:pPr>
            <a:r>
              <a:rPr lang="en-US" dirty="0" smtClean="0"/>
              <a:t>It tells the victim bucket that it is no longer responsible for that key-space and it provides the link to the next bucket</a:t>
            </a:r>
          </a:p>
          <a:p>
            <a:pPr marL="971550" lvl="1" indent="-514350">
              <a:buFont typeface="+mj-lt"/>
              <a:buAutoNum type="arabicPeriod"/>
            </a:pPr>
            <a:r>
              <a:rPr lang="en-US" dirty="0" smtClean="0"/>
              <a:t>Tells the </a:t>
            </a:r>
            <a:r>
              <a:rPr lang="en-US" dirty="0" err="1" smtClean="0"/>
              <a:t>HashTableManager</a:t>
            </a:r>
            <a:r>
              <a:rPr lang="en-US" dirty="0" smtClean="0"/>
              <a:t> of the new bucket</a:t>
            </a:r>
            <a:endParaRPr lang="el-G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 Small Clarification</a:t>
            </a:r>
            <a:endParaRPr lang="el-GR" dirty="0"/>
          </a:p>
        </p:txBody>
      </p:sp>
      <p:sp>
        <p:nvSpPr>
          <p:cNvPr id="3" name="2 - Θέση περιεχομένου"/>
          <p:cNvSpPr>
            <a:spLocks noGrp="1"/>
          </p:cNvSpPr>
          <p:nvPr>
            <p:ph idx="1"/>
          </p:nvPr>
        </p:nvSpPr>
        <p:spPr/>
        <p:txBody>
          <a:bodyPr>
            <a:normAutofit lnSpcReduction="10000"/>
          </a:bodyPr>
          <a:lstStyle/>
          <a:p>
            <a:r>
              <a:rPr lang="en-US" dirty="0" smtClean="0"/>
              <a:t>Why steps (4) and (5) must be done in that order</a:t>
            </a:r>
          </a:p>
          <a:p>
            <a:r>
              <a:rPr lang="en-US" dirty="0" smtClean="0"/>
              <a:t>Because </a:t>
            </a:r>
            <a:r>
              <a:rPr lang="en-US" i="1" dirty="0" smtClean="0"/>
              <a:t>otherwise </a:t>
            </a:r>
            <a:r>
              <a:rPr lang="en-US" dirty="0" smtClean="0"/>
              <a:t>this bad thing could happen:</a:t>
            </a:r>
          </a:p>
          <a:p>
            <a:pPr marL="971550" lvl="1" indent="-514350">
              <a:buFont typeface="+mj-lt"/>
              <a:buAutoNum type="arabicPeriod"/>
            </a:pPr>
            <a:r>
              <a:rPr lang="en-US" dirty="0" smtClean="0"/>
              <a:t>I split from the </a:t>
            </a:r>
            <a:r>
              <a:rPr lang="en-US" i="1" dirty="0" smtClean="0"/>
              <a:t>victim </a:t>
            </a:r>
            <a:r>
              <a:rPr lang="en-US" dirty="0" smtClean="0"/>
              <a:t>bucket to a new bucket</a:t>
            </a:r>
          </a:p>
          <a:p>
            <a:pPr marL="971550" lvl="1" indent="-514350">
              <a:buFont typeface="+mj-lt"/>
              <a:buAutoNum type="arabicPeriod"/>
            </a:pPr>
            <a:r>
              <a:rPr lang="en-US" dirty="0" smtClean="0"/>
              <a:t>I tell the </a:t>
            </a:r>
            <a:r>
              <a:rPr lang="en-US" dirty="0" err="1" smtClean="0"/>
              <a:t>HashTableManager</a:t>
            </a:r>
            <a:r>
              <a:rPr lang="en-US" dirty="0" smtClean="0"/>
              <a:t> of the new bucket</a:t>
            </a:r>
          </a:p>
          <a:p>
            <a:pPr marL="971550" lvl="1" indent="-514350">
              <a:buFont typeface="+mj-lt"/>
              <a:buAutoNum type="arabicPeriod"/>
            </a:pPr>
            <a:r>
              <a:rPr lang="en-US" i="1" dirty="0" smtClean="0"/>
              <a:t>Before</a:t>
            </a:r>
            <a:r>
              <a:rPr lang="en-US" dirty="0" smtClean="0"/>
              <a:t> I inform the victim bucket:</a:t>
            </a:r>
          </a:p>
          <a:p>
            <a:pPr marL="1371600" lvl="2" indent="-514350">
              <a:buFont typeface="+mj-lt"/>
              <a:buAutoNum type="arabicPeriod"/>
            </a:pPr>
            <a:r>
              <a:rPr lang="en-US" dirty="0" smtClean="0"/>
              <a:t>A new client arrives and sees the new bucket.</a:t>
            </a:r>
          </a:p>
          <a:p>
            <a:pPr marL="1371600" lvl="2" indent="-514350">
              <a:buFont typeface="+mj-lt"/>
              <a:buAutoNum type="arabicPeriod"/>
            </a:pPr>
            <a:r>
              <a:rPr lang="en-US" dirty="0" smtClean="0"/>
              <a:t>The old clients still use the victim bucket for the key-space that has moved to the new bucket</a:t>
            </a:r>
          </a:p>
          <a:p>
            <a:pPr marL="971550" lvl="1" indent="-514350">
              <a:buFont typeface="+mj-lt"/>
              <a:buAutoNum type="arabicPeriod"/>
            </a:pPr>
            <a:endParaRPr lang="el-G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Concurrent Client Requests and Splits (1/2)</a:t>
            </a:r>
            <a:endParaRPr lang="el-GR" dirty="0"/>
          </a:p>
        </p:txBody>
      </p:sp>
      <p:sp>
        <p:nvSpPr>
          <p:cNvPr id="3" name="2 - Θέση περιεχομένου"/>
          <p:cNvSpPr>
            <a:spLocks noGrp="1"/>
          </p:cNvSpPr>
          <p:nvPr>
            <p:ph idx="1"/>
          </p:nvPr>
        </p:nvSpPr>
        <p:spPr/>
        <p:txBody>
          <a:bodyPr>
            <a:normAutofit fontScale="55000" lnSpcReduction="20000"/>
          </a:bodyPr>
          <a:lstStyle/>
          <a:p>
            <a:r>
              <a:rPr lang="en-US" dirty="0" smtClean="0"/>
              <a:t>Bad Scenario:</a:t>
            </a:r>
          </a:p>
          <a:p>
            <a:pPr lvl="1"/>
            <a:r>
              <a:rPr lang="en-US" dirty="0" smtClean="0"/>
              <a:t>A split occurs to some victim bucket</a:t>
            </a:r>
          </a:p>
          <a:p>
            <a:pPr lvl="1"/>
            <a:r>
              <a:rPr lang="en-US" dirty="0" smtClean="0"/>
              <a:t>The service provider gets a </a:t>
            </a:r>
            <a:r>
              <a:rPr lang="en-US" i="1" dirty="0" smtClean="0"/>
              <a:t>snapshot </a:t>
            </a:r>
            <a:r>
              <a:rPr lang="en-US" dirty="0" smtClean="0"/>
              <a:t>from the victim bucket</a:t>
            </a:r>
          </a:p>
          <a:p>
            <a:pPr lvl="1"/>
            <a:r>
              <a:rPr lang="en-US" dirty="0" smtClean="0"/>
              <a:t>While the split is in progress:</a:t>
            </a:r>
          </a:p>
          <a:p>
            <a:pPr lvl="2"/>
            <a:r>
              <a:rPr lang="en-US" dirty="0" smtClean="0"/>
              <a:t>Some clients may alter the key-space being transferred  with put/remove operations sent to the victim bucket</a:t>
            </a:r>
          </a:p>
          <a:p>
            <a:pPr lvl="1"/>
            <a:r>
              <a:rPr lang="en-US" dirty="0" smtClean="0"/>
              <a:t>So the snapshot went to the new bucket is stale.</a:t>
            </a:r>
          </a:p>
          <a:p>
            <a:pPr lvl="1"/>
            <a:r>
              <a:rPr lang="en-US" dirty="0" smtClean="0"/>
              <a:t>Note: </a:t>
            </a:r>
            <a:r>
              <a:rPr lang="en-US" u="sng" dirty="0" smtClean="0"/>
              <a:t>The victim bucket can respond to </a:t>
            </a:r>
            <a:r>
              <a:rPr lang="en-US" i="1" u="sng" dirty="0" smtClean="0"/>
              <a:t>get() </a:t>
            </a:r>
            <a:r>
              <a:rPr lang="en-US" u="sng" dirty="0" smtClean="0"/>
              <a:t>operations in this case</a:t>
            </a:r>
          </a:p>
          <a:p>
            <a:pPr lvl="1"/>
            <a:endParaRPr lang="en-US" dirty="0" smtClean="0"/>
          </a:p>
          <a:p>
            <a:r>
              <a:rPr lang="en-US" dirty="0" smtClean="0"/>
              <a:t>Bad Solution:</a:t>
            </a:r>
          </a:p>
          <a:p>
            <a:pPr lvl="1"/>
            <a:r>
              <a:rPr lang="en-US" dirty="0" smtClean="0"/>
              <a:t>While a split is in progress have the victim bucket know it</a:t>
            </a:r>
          </a:p>
          <a:p>
            <a:pPr lvl="1"/>
            <a:r>
              <a:rPr lang="en-US" dirty="0" smtClean="0"/>
              <a:t>If a request arrives that affects the snapshot remember it</a:t>
            </a:r>
          </a:p>
          <a:p>
            <a:pPr lvl="1"/>
            <a:r>
              <a:rPr lang="en-US" dirty="0" smtClean="0"/>
              <a:t>When the provider comes and informs the victim bucket that the split is over respond with a new snapshot</a:t>
            </a:r>
          </a:p>
          <a:p>
            <a:pPr lvl="2"/>
            <a:r>
              <a:rPr lang="en-US" dirty="0" smtClean="0"/>
              <a:t>Getting more snapshots is bad </a:t>
            </a:r>
          </a:p>
          <a:p>
            <a:r>
              <a:rPr lang="en-US" dirty="0" smtClean="0"/>
              <a:t>My Solution:</a:t>
            </a:r>
          </a:p>
          <a:p>
            <a:pPr lvl="1"/>
            <a:r>
              <a:rPr lang="en-US" dirty="0" smtClean="0"/>
              <a:t>Stop the clients</a:t>
            </a:r>
            <a:endParaRPr lang="el-G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Concurrent Client Requests and Splits (2/2)</a:t>
            </a:r>
            <a:endParaRPr lang="el-GR" dirty="0"/>
          </a:p>
        </p:txBody>
      </p:sp>
      <p:sp>
        <p:nvSpPr>
          <p:cNvPr id="3" name="2 - Θέση περιεχομένου"/>
          <p:cNvSpPr>
            <a:spLocks noGrp="1"/>
          </p:cNvSpPr>
          <p:nvPr>
            <p:ph idx="1"/>
          </p:nvPr>
        </p:nvSpPr>
        <p:spPr/>
        <p:txBody>
          <a:bodyPr>
            <a:normAutofit fontScale="70000" lnSpcReduction="20000"/>
          </a:bodyPr>
          <a:lstStyle/>
          <a:p>
            <a:r>
              <a:rPr lang="en-US" dirty="0" smtClean="0"/>
              <a:t>When a put/get operation arrives to a victim bucket that affects a split in progress</a:t>
            </a:r>
          </a:p>
          <a:p>
            <a:pPr lvl="1">
              <a:buFont typeface="Courier New" pitchFamily="49" charset="0"/>
              <a:buChar char="o"/>
            </a:pPr>
            <a:r>
              <a:rPr lang="en-US" dirty="0" smtClean="0"/>
              <a:t>Non-Blocking Solution: </a:t>
            </a:r>
          </a:p>
          <a:p>
            <a:pPr lvl="2"/>
            <a:r>
              <a:rPr lang="en-US" dirty="0" smtClean="0"/>
              <a:t>Raise an exception</a:t>
            </a:r>
          </a:p>
          <a:p>
            <a:pPr lvl="2"/>
            <a:r>
              <a:rPr lang="en-US" dirty="0" smtClean="0"/>
              <a:t>The client will keep querying the bucket (</a:t>
            </a:r>
            <a:r>
              <a:rPr lang="en-US" dirty="0" err="1" smtClean="0"/>
              <a:t>i.e</a:t>
            </a:r>
            <a:r>
              <a:rPr lang="en-US" dirty="0" smtClean="0"/>
              <a:t> with </a:t>
            </a:r>
            <a:r>
              <a:rPr lang="en-US" dirty="0" err="1" smtClean="0"/>
              <a:t>backoff</a:t>
            </a:r>
            <a:r>
              <a:rPr lang="en-US" dirty="0" smtClean="0"/>
              <a:t>)</a:t>
            </a:r>
          </a:p>
          <a:p>
            <a:pPr lvl="2"/>
            <a:r>
              <a:rPr lang="en-US" dirty="0" smtClean="0"/>
              <a:t>When the split is over the bucket will have the link to the next bucket so when the client asks it will return the link to the next bucket and the client will follow that link(s)</a:t>
            </a:r>
          </a:p>
          <a:p>
            <a:pPr lvl="3"/>
            <a:r>
              <a:rPr lang="en-US" dirty="0" smtClean="0"/>
              <a:t>Due to the list I know that the key is somewhere on the right</a:t>
            </a:r>
          </a:p>
          <a:p>
            <a:pPr lvl="2"/>
            <a:r>
              <a:rPr lang="en-US" dirty="0" smtClean="0"/>
              <a:t>At some point it will re-load the buckets from the </a:t>
            </a:r>
            <a:r>
              <a:rPr lang="en-US" dirty="0" err="1" smtClean="0"/>
              <a:t>HashTableManager</a:t>
            </a:r>
            <a:endParaRPr lang="en-US" dirty="0" smtClean="0"/>
          </a:p>
          <a:p>
            <a:pPr lvl="1">
              <a:buFont typeface="Courier New" pitchFamily="49" charset="0"/>
              <a:buChar char="o"/>
            </a:pPr>
            <a:r>
              <a:rPr lang="en-US" dirty="0" smtClean="0"/>
              <a:t>Blocking Solution:</a:t>
            </a:r>
          </a:p>
          <a:p>
            <a:pPr lvl="2">
              <a:buFont typeface="Courier New" pitchFamily="49" charset="0"/>
              <a:buChar char="o"/>
            </a:pPr>
            <a:r>
              <a:rPr lang="en-US" dirty="0" err="1" smtClean="0"/>
              <a:t>OpenReplica</a:t>
            </a:r>
            <a:r>
              <a:rPr lang="en-US" dirty="0" smtClean="0"/>
              <a:t> Rendezvous objects</a:t>
            </a:r>
          </a:p>
          <a:p>
            <a:pPr lvl="2">
              <a:buFont typeface="Courier New" pitchFamily="49" charset="0"/>
              <a:buChar char="o"/>
            </a:pPr>
            <a:r>
              <a:rPr lang="en-US" dirty="0" smtClean="0"/>
              <a:t>Block the client</a:t>
            </a:r>
          </a:p>
          <a:p>
            <a:pPr lvl="2">
              <a:buFont typeface="Courier New" pitchFamily="49" charset="0"/>
              <a:buChar char="o"/>
            </a:pPr>
            <a:r>
              <a:rPr lang="en-US" dirty="0" smtClean="0"/>
              <a:t>When the split is over and the service provider informs the victim bucket with the next link</a:t>
            </a:r>
          </a:p>
          <a:p>
            <a:pPr lvl="2">
              <a:buFont typeface="Courier New" pitchFamily="49" charset="0"/>
              <a:buChar char="o"/>
            </a:pPr>
            <a:r>
              <a:rPr lang="en-US" dirty="0" smtClean="0"/>
              <a:t>Unblock all the blocked clients with the next link</a:t>
            </a:r>
          </a:p>
          <a:p>
            <a:pPr lvl="2">
              <a:buFont typeface="Courier New" pitchFamily="49" charset="0"/>
              <a:buChar char="o"/>
            </a:pPr>
            <a:r>
              <a:rPr lang="en-US" b="1" dirty="0" smtClean="0">
                <a:solidFill>
                  <a:srgbClr val="FF0000"/>
                </a:solidFill>
              </a:rPr>
              <a:t>This doesn’t work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One Last Note</a:t>
            </a:r>
            <a:endParaRPr lang="el-GR" dirty="0"/>
          </a:p>
        </p:txBody>
      </p:sp>
      <p:sp>
        <p:nvSpPr>
          <p:cNvPr id="3" name="2 - Θέση περιεχομένου"/>
          <p:cNvSpPr>
            <a:spLocks noGrp="1"/>
          </p:cNvSpPr>
          <p:nvPr>
            <p:ph idx="1"/>
          </p:nvPr>
        </p:nvSpPr>
        <p:spPr/>
        <p:txBody>
          <a:bodyPr/>
          <a:lstStyle/>
          <a:p>
            <a:r>
              <a:rPr lang="en-US" dirty="0" smtClean="0"/>
              <a:t>Probably:</a:t>
            </a:r>
          </a:p>
          <a:p>
            <a:pPr lvl="1"/>
            <a:r>
              <a:rPr lang="en-US" dirty="0" smtClean="0"/>
              <a:t>Hash table of size M</a:t>
            </a:r>
          </a:p>
          <a:p>
            <a:pPr lvl="1"/>
            <a:r>
              <a:rPr lang="en-US" dirty="0" smtClean="0"/>
              <a:t>To add M more buckets (new size 2M) </a:t>
            </a:r>
            <a:r>
              <a:rPr lang="en-US" dirty="0" smtClean="0">
                <a:sym typeface="Wingdings" pitchFamily="2" charset="2"/>
              </a:rPr>
              <a:t> in parallel</a:t>
            </a:r>
          </a:p>
          <a:p>
            <a:pPr lvl="2"/>
            <a:r>
              <a:rPr lang="en-US" dirty="0" smtClean="0">
                <a:sym typeface="Wingdings" pitchFamily="2" charset="2"/>
              </a:rPr>
              <a:t>Intuition: each bucket splits from a different bucket from the initial M</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A Simple f-fault tolerant Hash-Table</a:t>
            </a:r>
            <a:endParaRPr lang="el-GR" dirty="0"/>
          </a:p>
        </p:txBody>
      </p:sp>
      <p:sp>
        <p:nvSpPr>
          <p:cNvPr id="1026" name="Rectangle 2"/>
          <p:cNvSpPr>
            <a:spLocks noChangeArrowheads="1"/>
          </p:cNvSpPr>
          <p:nvPr/>
        </p:nvSpPr>
        <p:spPr bwMode="auto">
          <a:xfrm>
            <a:off x="614371" y="2438421"/>
            <a:ext cx="714375" cy="68580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1701809" y="2438421"/>
            <a:ext cx="714375" cy="68580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2790834" y="2438421"/>
            <a:ext cx="714375" cy="68580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3878271" y="2438421"/>
            <a:ext cx="714375" cy="68580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4967296" y="2438421"/>
            <a:ext cx="714375" cy="68580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814396" y="2867046"/>
            <a:ext cx="609600" cy="62865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AutoShape 8"/>
          <p:cNvSpPr>
            <a:spLocks noChangeArrowheads="1"/>
          </p:cNvSpPr>
          <p:nvPr/>
        </p:nvSpPr>
        <p:spPr bwMode="auto">
          <a:xfrm>
            <a:off x="1905009" y="2867046"/>
            <a:ext cx="609600" cy="62865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2995621" y="2867046"/>
            <a:ext cx="609600" cy="62865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a:off x="4086234" y="2867046"/>
            <a:ext cx="609600" cy="62865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AutoShape 11"/>
          <p:cNvSpPr>
            <a:spLocks noChangeArrowheads="1"/>
          </p:cNvSpPr>
          <p:nvPr/>
        </p:nvSpPr>
        <p:spPr bwMode="auto">
          <a:xfrm>
            <a:off x="5176846" y="2867046"/>
            <a:ext cx="609600" cy="62865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6" name="AutoShape 12"/>
          <p:cNvSpPr>
            <a:spLocks noChangeArrowheads="1"/>
          </p:cNvSpPr>
          <p:nvPr/>
        </p:nvSpPr>
        <p:spPr bwMode="auto">
          <a:xfrm>
            <a:off x="2300296" y="4686321"/>
            <a:ext cx="1520825" cy="647700"/>
          </a:xfrm>
          <a:prstGeom prst="flowChartPunchedCar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 Proxy</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Oval 13"/>
          <p:cNvSpPr>
            <a:spLocks noChangeArrowheads="1"/>
          </p:cNvSpPr>
          <p:nvPr/>
        </p:nvSpPr>
        <p:spPr bwMode="auto">
          <a:xfrm>
            <a:off x="2830521" y="5886471"/>
            <a:ext cx="674688" cy="5429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8" name="AutoShape 14"/>
          <p:cNvCxnSpPr>
            <a:cxnSpLocks noChangeShapeType="1"/>
          </p:cNvCxnSpPr>
          <p:nvPr/>
        </p:nvCxnSpPr>
        <p:spPr bwMode="auto">
          <a:xfrm flipH="1" flipV="1">
            <a:off x="1252546" y="3419496"/>
            <a:ext cx="1885950" cy="1266825"/>
          </a:xfrm>
          <a:prstGeom prst="straightConnector1">
            <a:avLst/>
          </a:prstGeom>
          <a:noFill/>
          <a:ln w="9525">
            <a:solidFill>
              <a:srgbClr val="000000"/>
            </a:solidFill>
            <a:round/>
            <a:headEnd/>
            <a:tailEnd type="triangle" w="med" len="med"/>
          </a:ln>
        </p:spPr>
      </p:cxnSp>
      <p:cxnSp>
        <p:nvCxnSpPr>
          <p:cNvPr id="19" name="AutoShape 14"/>
          <p:cNvCxnSpPr>
            <a:cxnSpLocks noChangeShapeType="1"/>
            <a:endCxn id="1036" idx="2"/>
          </p:cNvCxnSpPr>
          <p:nvPr/>
        </p:nvCxnSpPr>
        <p:spPr bwMode="auto">
          <a:xfrm rot="16200000" flipV="1">
            <a:off x="2828131" y="5566600"/>
            <a:ext cx="576251" cy="111093"/>
          </a:xfrm>
          <a:prstGeom prst="straightConnector1">
            <a:avLst/>
          </a:prstGeom>
          <a:noFill/>
          <a:ln w="9525">
            <a:solidFill>
              <a:srgbClr val="000000"/>
            </a:solidFill>
            <a:round/>
            <a:headEnd/>
            <a:tailEnd type="triangle" w="med" len="med"/>
          </a:ln>
        </p:spPr>
      </p:cxnSp>
      <p:sp>
        <p:nvSpPr>
          <p:cNvPr id="21" name="20 - TextBox"/>
          <p:cNvSpPr txBox="1"/>
          <p:nvPr/>
        </p:nvSpPr>
        <p:spPr>
          <a:xfrm>
            <a:off x="428596" y="1643050"/>
            <a:ext cx="6357982" cy="369332"/>
          </a:xfrm>
          <a:prstGeom prst="rect">
            <a:avLst/>
          </a:prstGeom>
          <a:noFill/>
        </p:spPr>
        <p:txBody>
          <a:bodyPr wrap="square" rtlCol="0">
            <a:spAutoFit/>
          </a:bodyPr>
          <a:lstStyle/>
          <a:p>
            <a:r>
              <a:rPr lang="en-US" b="1" dirty="0"/>
              <a:t>c</a:t>
            </a:r>
            <a:r>
              <a:rPr lang="en-US" b="1" dirty="0" smtClean="0"/>
              <a:t>lass </a:t>
            </a:r>
            <a:r>
              <a:rPr lang="en-US" dirty="0" err="1" smtClean="0">
                <a:solidFill>
                  <a:srgbClr val="FF0000"/>
                </a:solidFill>
              </a:rPr>
              <a:t>sequential_hash_table</a:t>
            </a:r>
            <a:r>
              <a:rPr lang="en-US" dirty="0" smtClean="0"/>
              <a:t> </a:t>
            </a:r>
            <a:r>
              <a:rPr lang="en-US" dirty="0" smtClean="0">
                <a:sym typeface="Wingdings" pitchFamily="2" charset="2"/>
              </a:rPr>
              <a:t> </a:t>
            </a:r>
            <a:r>
              <a:rPr lang="en-US" dirty="0" err="1" smtClean="0">
                <a:sym typeface="Wingdings" pitchFamily="2" charset="2"/>
              </a:rPr>
              <a:t>concoord</a:t>
            </a:r>
            <a:r>
              <a:rPr lang="en-US" dirty="0" smtClean="0">
                <a:sym typeface="Wingdings" pitchFamily="2" charset="2"/>
              </a:rPr>
              <a:t> object –o …  proxy</a:t>
            </a:r>
            <a:endParaRPr lang="el-GR" b="1" dirty="0"/>
          </a:p>
        </p:txBody>
      </p:sp>
      <p:sp>
        <p:nvSpPr>
          <p:cNvPr id="22" name="21 - TextBox"/>
          <p:cNvSpPr txBox="1"/>
          <p:nvPr/>
        </p:nvSpPr>
        <p:spPr>
          <a:xfrm>
            <a:off x="4357686" y="4357694"/>
            <a:ext cx="4572032"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u="sng" dirty="0" smtClean="0"/>
              <a:t>Problems</a:t>
            </a:r>
            <a:r>
              <a:rPr lang="en-US" dirty="0" smtClean="0"/>
              <a:t>:</a:t>
            </a:r>
          </a:p>
          <a:p>
            <a:pPr marL="342900" indent="-342900">
              <a:buFont typeface="+mj-lt"/>
              <a:buAutoNum type="arabicPeriod"/>
            </a:pPr>
            <a:r>
              <a:rPr lang="en-US" dirty="0" smtClean="0"/>
              <a:t>Capacity limited to the minimum capacity of the server machines</a:t>
            </a:r>
          </a:p>
          <a:p>
            <a:pPr marL="342900" indent="-342900">
              <a:buFont typeface="+mj-lt"/>
              <a:buAutoNum type="arabicPeriod"/>
            </a:pPr>
            <a:r>
              <a:rPr lang="en-US" dirty="0" smtClean="0"/>
              <a:t>Requests cannot be handled in parallel</a:t>
            </a:r>
            <a:endParaRPr lang="el-G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Now Distributed (Static Case Without Resizing)</a:t>
            </a:r>
            <a:endParaRPr lang="el-GR" dirty="0"/>
          </a:p>
        </p:txBody>
      </p:sp>
      <p:grpSp>
        <p:nvGrpSpPr>
          <p:cNvPr id="2050" name="Group 2"/>
          <p:cNvGrpSpPr>
            <a:grpSpLocks/>
          </p:cNvGrpSpPr>
          <p:nvPr/>
        </p:nvGrpSpPr>
        <p:grpSpPr bwMode="auto">
          <a:xfrm>
            <a:off x="415925" y="1643050"/>
            <a:ext cx="8370917" cy="4643470"/>
            <a:chOff x="655" y="6105"/>
            <a:chExt cx="10818" cy="9529"/>
          </a:xfrm>
        </p:grpSpPr>
        <p:sp>
          <p:nvSpPr>
            <p:cNvPr id="2051" name="Rectangle 3"/>
            <p:cNvSpPr>
              <a:spLocks noChangeArrowheads="1"/>
            </p:cNvSpPr>
            <p:nvPr/>
          </p:nvSpPr>
          <p:spPr bwMode="auto">
            <a:xfrm>
              <a:off x="1590" y="6105"/>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1243" y="6630"/>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2563" y="6919"/>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1318" y="7920"/>
              <a:ext cx="2325" cy="96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HashTableManager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5160" y="6150"/>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4813" y="6675"/>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6133" y="6964"/>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8940" y="6240"/>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59" name="Rectangle 11"/>
            <p:cNvSpPr>
              <a:spLocks noChangeArrowheads="1"/>
            </p:cNvSpPr>
            <p:nvPr/>
          </p:nvSpPr>
          <p:spPr bwMode="auto">
            <a:xfrm>
              <a:off x="8593" y="6765"/>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Rectangle 12"/>
            <p:cNvSpPr>
              <a:spLocks noChangeArrowheads="1"/>
            </p:cNvSpPr>
            <p:nvPr/>
          </p:nvSpPr>
          <p:spPr bwMode="auto">
            <a:xfrm>
              <a:off x="9913" y="7054"/>
              <a:ext cx="1080" cy="720"/>
            </a:xfrm>
            <a:prstGeom prst="rect">
              <a:avLst/>
            </a:prstGeom>
            <a:solidFill>
              <a:srgbClr val="4BACC6"/>
            </a:solidFill>
            <a:ln w="127000" cmpd="dbl">
              <a:solidFill>
                <a:srgbClr val="4BACC6"/>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800" b="0" i="0" u="none" strike="noStrike" cap="none" normalizeH="0" baseline="0" smtClean="0">
                  <a:ln>
                    <a:noFill/>
                  </a:ln>
                  <a:solidFill>
                    <a:schemeClr val="tx1"/>
                  </a:solidFill>
                  <a:effectLst/>
                  <a:latin typeface="Calibri" pitchFamily="34" charset="0"/>
                  <a:cs typeface="Arial" pitchFamily="34" charset="0"/>
                </a:rPr>
                <a:t>Server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61" name="AutoShape 13"/>
            <p:cNvSpPr>
              <a:spLocks noChangeArrowheads="1"/>
            </p:cNvSpPr>
            <p:nvPr/>
          </p:nvSpPr>
          <p:spPr bwMode="auto">
            <a:xfrm>
              <a:off x="4835" y="7939"/>
              <a:ext cx="2325" cy="96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Bucket[0]</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62" name="AutoShape 14"/>
            <p:cNvSpPr>
              <a:spLocks noChangeArrowheads="1"/>
            </p:cNvSpPr>
            <p:nvPr/>
          </p:nvSpPr>
          <p:spPr bwMode="auto">
            <a:xfrm>
              <a:off x="8540" y="7939"/>
              <a:ext cx="2325" cy="960"/>
            </a:xfrm>
            <a:prstGeom prst="flowChartDocumen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Bucket[1]</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63" name="AutoShape 15"/>
            <p:cNvSpPr>
              <a:spLocks noChangeArrowheads="1"/>
            </p:cNvSpPr>
            <p:nvPr/>
          </p:nvSpPr>
          <p:spPr bwMode="auto">
            <a:xfrm>
              <a:off x="1125" y="10350"/>
              <a:ext cx="2396" cy="1020"/>
            </a:xfrm>
            <a:prstGeom prst="flowChartPunchedCar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HashTableManager Proxy</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64" name="AutoShape 16"/>
            <p:cNvSpPr>
              <a:spLocks noChangeArrowheads="1"/>
            </p:cNvSpPr>
            <p:nvPr/>
          </p:nvSpPr>
          <p:spPr bwMode="auto">
            <a:xfrm>
              <a:off x="4770" y="10234"/>
              <a:ext cx="2396" cy="1020"/>
            </a:xfrm>
            <a:prstGeom prst="flowChartPunchedCar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Bucket[0] Proxy</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65" name="AutoShape 17"/>
            <p:cNvSpPr>
              <a:spLocks noChangeArrowheads="1"/>
            </p:cNvSpPr>
            <p:nvPr/>
          </p:nvSpPr>
          <p:spPr bwMode="auto">
            <a:xfrm>
              <a:off x="8535" y="10219"/>
              <a:ext cx="2396" cy="1020"/>
            </a:xfrm>
            <a:prstGeom prst="flowChartPunchedCar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Bucket[1] Proxy</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6" name="AutoShape 18"/>
            <p:cNvCxnSpPr>
              <a:cxnSpLocks noChangeShapeType="1"/>
            </p:cNvCxnSpPr>
            <p:nvPr/>
          </p:nvCxnSpPr>
          <p:spPr bwMode="auto">
            <a:xfrm flipV="1">
              <a:off x="6030" y="8880"/>
              <a:ext cx="0" cy="1354"/>
            </a:xfrm>
            <a:prstGeom prst="straightConnector1">
              <a:avLst/>
            </a:prstGeom>
            <a:noFill/>
            <a:ln w="9525">
              <a:solidFill>
                <a:srgbClr val="000000"/>
              </a:solidFill>
              <a:round/>
              <a:headEnd/>
              <a:tailEnd type="triangle" w="med" len="med"/>
            </a:ln>
          </p:spPr>
        </p:cxnSp>
        <p:cxnSp>
          <p:nvCxnSpPr>
            <p:cNvPr id="2067" name="AutoShape 19"/>
            <p:cNvCxnSpPr>
              <a:cxnSpLocks noChangeShapeType="1"/>
            </p:cNvCxnSpPr>
            <p:nvPr/>
          </p:nvCxnSpPr>
          <p:spPr bwMode="auto">
            <a:xfrm flipV="1">
              <a:off x="9913" y="8899"/>
              <a:ext cx="0" cy="1335"/>
            </a:xfrm>
            <a:prstGeom prst="straightConnector1">
              <a:avLst/>
            </a:prstGeom>
            <a:noFill/>
            <a:ln w="9525">
              <a:solidFill>
                <a:srgbClr val="000000"/>
              </a:solidFill>
              <a:round/>
              <a:headEnd/>
              <a:tailEnd type="triangle" w="med" len="med"/>
            </a:ln>
          </p:spPr>
        </p:cxnSp>
        <p:cxnSp>
          <p:nvCxnSpPr>
            <p:cNvPr id="2068" name="AutoShape 20"/>
            <p:cNvCxnSpPr>
              <a:cxnSpLocks noChangeShapeType="1"/>
            </p:cNvCxnSpPr>
            <p:nvPr/>
          </p:nvCxnSpPr>
          <p:spPr bwMode="auto">
            <a:xfrm flipV="1">
              <a:off x="2475" y="8899"/>
              <a:ext cx="0" cy="1451"/>
            </a:xfrm>
            <a:prstGeom prst="straightConnector1">
              <a:avLst/>
            </a:prstGeom>
            <a:noFill/>
            <a:ln w="9525">
              <a:solidFill>
                <a:srgbClr val="000000"/>
              </a:solidFill>
              <a:round/>
              <a:headEnd/>
              <a:tailEnd type="triangle" w="med" len="med"/>
            </a:ln>
          </p:spPr>
        </p:cxnSp>
        <p:sp>
          <p:nvSpPr>
            <p:cNvPr id="2069" name="Oval 21"/>
            <p:cNvSpPr>
              <a:spLocks noChangeArrowheads="1"/>
            </p:cNvSpPr>
            <p:nvPr/>
          </p:nvSpPr>
          <p:spPr bwMode="auto">
            <a:xfrm>
              <a:off x="655" y="13737"/>
              <a:ext cx="1062" cy="85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User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70" name="Text Box 22"/>
            <p:cNvSpPr txBox="1">
              <a:spLocks noChangeArrowheads="1"/>
            </p:cNvSpPr>
            <p:nvPr/>
          </p:nvSpPr>
          <p:spPr bwMode="auto">
            <a:xfrm>
              <a:off x="2475" y="13305"/>
              <a:ext cx="2165" cy="16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Step 1</a:t>
              </a:r>
              <a:r>
                <a:rPr kumimoji="0" lang="en-US" sz="1100" b="0" i="0" u="none" strike="noStrike" cap="none" normalizeH="0" baseline="0" smtClean="0">
                  <a:ln>
                    <a:noFill/>
                  </a:ln>
                  <a:solidFill>
                    <a:schemeClr val="tx1"/>
                  </a:solidFill>
                  <a:effectLst/>
                  <a:latin typeface="Calibri" pitchFamily="34" charset="0"/>
                  <a:cs typeface="Arial" pitchFamily="34" charset="0"/>
                </a:rPr>
                <a:t>: Get bucket membership from the manager</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1" name="AutoShape 23"/>
            <p:cNvCxnSpPr>
              <a:cxnSpLocks noChangeShapeType="1"/>
            </p:cNvCxnSpPr>
            <p:nvPr/>
          </p:nvCxnSpPr>
          <p:spPr bwMode="auto">
            <a:xfrm>
              <a:off x="1717" y="14145"/>
              <a:ext cx="758" cy="0"/>
            </a:xfrm>
            <a:prstGeom prst="straightConnector1">
              <a:avLst/>
            </a:prstGeom>
            <a:noFill/>
            <a:ln w="9525">
              <a:solidFill>
                <a:srgbClr val="000000"/>
              </a:solidFill>
              <a:round/>
              <a:headEnd/>
              <a:tailEnd type="triangle" w="med" len="med"/>
            </a:ln>
          </p:spPr>
        </p:cxnSp>
        <p:cxnSp>
          <p:nvCxnSpPr>
            <p:cNvPr id="2072" name="AutoShape 24"/>
            <p:cNvCxnSpPr>
              <a:cxnSpLocks noChangeShapeType="1"/>
            </p:cNvCxnSpPr>
            <p:nvPr/>
          </p:nvCxnSpPr>
          <p:spPr bwMode="auto">
            <a:xfrm flipH="1" flipV="1">
              <a:off x="2475" y="11370"/>
              <a:ext cx="810" cy="1935"/>
            </a:xfrm>
            <a:prstGeom prst="straightConnector1">
              <a:avLst/>
            </a:prstGeom>
            <a:noFill/>
            <a:ln w="9525">
              <a:solidFill>
                <a:srgbClr val="000000"/>
              </a:solidFill>
              <a:round/>
              <a:headEnd/>
              <a:tailEnd type="triangle" w="med" len="med"/>
            </a:ln>
          </p:spPr>
        </p:cxnSp>
        <p:sp>
          <p:nvSpPr>
            <p:cNvPr id="2073" name="Text Box 25"/>
            <p:cNvSpPr txBox="1">
              <a:spLocks noChangeArrowheads="1"/>
            </p:cNvSpPr>
            <p:nvPr/>
          </p:nvSpPr>
          <p:spPr bwMode="auto">
            <a:xfrm>
              <a:off x="1717" y="11850"/>
              <a:ext cx="2055" cy="4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get_membership()</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074" name="Text Box 26"/>
            <p:cNvSpPr txBox="1">
              <a:spLocks noChangeArrowheads="1"/>
            </p:cNvSpPr>
            <p:nvPr/>
          </p:nvSpPr>
          <p:spPr bwMode="auto">
            <a:xfrm>
              <a:off x="5081" y="13287"/>
              <a:ext cx="2165" cy="16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Step 2</a:t>
              </a:r>
              <a:r>
                <a:rPr kumimoji="0" lang="en-US" sz="1100" b="0" i="0" u="none" strike="noStrike" cap="none" normalizeH="0" baseline="0" smtClean="0">
                  <a:ln>
                    <a:noFill/>
                  </a:ln>
                  <a:solidFill>
                    <a:schemeClr val="tx1"/>
                  </a:solidFill>
                  <a:effectLst/>
                  <a:latin typeface="Calibri" pitchFamily="34" charset="0"/>
                  <a:cs typeface="Arial" pitchFamily="34" charset="0"/>
                </a:rPr>
                <a:t>: Create bucket proxies</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5" name="AutoShape 27"/>
            <p:cNvCxnSpPr>
              <a:cxnSpLocks noChangeShapeType="1"/>
            </p:cNvCxnSpPr>
            <p:nvPr/>
          </p:nvCxnSpPr>
          <p:spPr bwMode="auto">
            <a:xfrm>
              <a:off x="4640" y="14145"/>
              <a:ext cx="441" cy="0"/>
            </a:xfrm>
            <a:prstGeom prst="straightConnector1">
              <a:avLst/>
            </a:prstGeom>
            <a:noFill/>
            <a:ln w="9525">
              <a:solidFill>
                <a:srgbClr val="000000"/>
              </a:solidFill>
              <a:round/>
              <a:headEnd/>
              <a:tailEnd type="triangle" w="med" len="med"/>
            </a:ln>
          </p:spPr>
        </p:cxnSp>
        <p:cxnSp>
          <p:nvCxnSpPr>
            <p:cNvPr id="2076" name="AutoShape 28"/>
            <p:cNvCxnSpPr>
              <a:cxnSpLocks noChangeShapeType="1"/>
            </p:cNvCxnSpPr>
            <p:nvPr/>
          </p:nvCxnSpPr>
          <p:spPr bwMode="auto">
            <a:xfrm flipV="1">
              <a:off x="6030" y="11254"/>
              <a:ext cx="0" cy="2033"/>
            </a:xfrm>
            <a:prstGeom prst="straightConnector1">
              <a:avLst/>
            </a:prstGeom>
            <a:noFill/>
            <a:ln w="9525">
              <a:solidFill>
                <a:srgbClr val="000000"/>
              </a:solidFill>
              <a:round/>
              <a:headEnd/>
              <a:tailEnd type="triangle" w="med" len="med"/>
            </a:ln>
          </p:spPr>
        </p:cxnSp>
        <p:cxnSp>
          <p:nvCxnSpPr>
            <p:cNvPr id="2077" name="AutoShape 29"/>
            <p:cNvCxnSpPr>
              <a:cxnSpLocks noChangeShapeType="1"/>
            </p:cNvCxnSpPr>
            <p:nvPr/>
          </p:nvCxnSpPr>
          <p:spPr bwMode="auto">
            <a:xfrm flipV="1">
              <a:off x="6030" y="11239"/>
              <a:ext cx="3375" cy="2048"/>
            </a:xfrm>
            <a:prstGeom prst="straightConnector1">
              <a:avLst/>
            </a:prstGeom>
            <a:noFill/>
            <a:ln w="9525">
              <a:solidFill>
                <a:srgbClr val="000000"/>
              </a:solidFill>
              <a:round/>
              <a:headEnd/>
              <a:tailEnd type="triangle" w="med" len="med"/>
            </a:ln>
          </p:spPr>
        </p:cxnSp>
        <p:sp>
          <p:nvSpPr>
            <p:cNvPr id="2078" name="Text Box 30"/>
            <p:cNvSpPr txBox="1">
              <a:spLocks noChangeArrowheads="1"/>
            </p:cNvSpPr>
            <p:nvPr/>
          </p:nvSpPr>
          <p:spPr bwMode="auto">
            <a:xfrm>
              <a:off x="7586" y="13287"/>
              <a:ext cx="2165" cy="16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1" i="0" u="none" strike="noStrike" cap="none" normalizeH="0" baseline="0" smtClean="0">
                  <a:ln>
                    <a:noFill/>
                  </a:ln>
                  <a:solidFill>
                    <a:schemeClr val="tx1"/>
                  </a:solidFill>
                  <a:effectLst/>
                  <a:latin typeface="Calibri" pitchFamily="34" charset="0"/>
                  <a:cs typeface="Arial" pitchFamily="34" charset="0"/>
                </a:rPr>
                <a:t>Step 3</a:t>
              </a:r>
              <a:r>
                <a:rPr kumimoji="0" lang="en-US" sz="1100" b="0" i="0" u="none" strike="noStrike" cap="none" normalizeH="0" baseline="0" smtClean="0">
                  <a:ln>
                    <a:noFill/>
                  </a:ln>
                  <a:solidFill>
                    <a:schemeClr val="tx1"/>
                  </a:solidFill>
                  <a:effectLst/>
                  <a:latin typeface="Calibri" pitchFamily="34" charset="0"/>
                  <a:cs typeface="Arial" pitchFamily="34" charset="0"/>
                </a:rPr>
                <a:t>: Forward to the correct proxy</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79" name="AutoShape 31"/>
            <p:cNvCxnSpPr>
              <a:cxnSpLocks noChangeShapeType="1"/>
            </p:cNvCxnSpPr>
            <p:nvPr/>
          </p:nvCxnSpPr>
          <p:spPr bwMode="auto">
            <a:xfrm>
              <a:off x="7246" y="14145"/>
              <a:ext cx="340" cy="0"/>
            </a:xfrm>
            <a:prstGeom prst="straightConnector1">
              <a:avLst/>
            </a:prstGeom>
            <a:noFill/>
            <a:ln w="9525">
              <a:solidFill>
                <a:srgbClr val="000000"/>
              </a:solidFill>
              <a:round/>
              <a:headEnd/>
              <a:tailEnd type="triangle" w="med" len="med"/>
            </a:ln>
          </p:spPr>
        </p:cxnSp>
        <p:sp>
          <p:nvSpPr>
            <p:cNvPr id="2080" name="AutoShape 32"/>
            <p:cNvSpPr>
              <a:spLocks/>
            </p:cNvSpPr>
            <p:nvPr/>
          </p:nvSpPr>
          <p:spPr bwMode="auto">
            <a:xfrm>
              <a:off x="9751" y="12690"/>
              <a:ext cx="368" cy="2730"/>
            </a:xfrm>
            <a:prstGeom prst="leftBrace">
              <a:avLst>
                <a:gd name="adj1" fmla="val 61821"/>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l-GR"/>
            </a:p>
          </p:txBody>
        </p:sp>
        <p:sp>
          <p:nvSpPr>
            <p:cNvPr id="2081" name="Text Box 33"/>
            <p:cNvSpPr txBox="1">
              <a:spLocks noChangeArrowheads="1"/>
            </p:cNvSpPr>
            <p:nvPr/>
          </p:nvSpPr>
          <p:spPr bwMode="auto">
            <a:xfrm>
              <a:off x="10200" y="12540"/>
              <a:ext cx="1140" cy="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K%2==0</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2" name="AutoShape 34"/>
            <p:cNvCxnSpPr>
              <a:cxnSpLocks noChangeShapeType="1"/>
            </p:cNvCxnSpPr>
            <p:nvPr/>
          </p:nvCxnSpPr>
          <p:spPr bwMode="auto">
            <a:xfrm rot="10800000">
              <a:off x="6480" y="11254"/>
              <a:ext cx="4305" cy="1286"/>
            </a:xfrm>
            <a:prstGeom prst="curvedConnector3">
              <a:avLst>
                <a:gd name="adj1" fmla="val 99093"/>
              </a:avLst>
            </a:prstGeom>
            <a:noFill/>
            <a:ln w="9525">
              <a:solidFill>
                <a:srgbClr val="000000"/>
              </a:solidFill>
              <a:round/>
              <a:headEnd/>
              <a:tailEnd type="triangle" w="med" len="med"/>
            </a:ln>
          </p:spPr>
        </p:cxnSp>
        <p:sp>
          <p:nvSpPr>
            <p:cNvPr id="2083" name="Text Box 35"/>
            <p:cNvSpPr txBox="1">
              <a:spLocks noChangeArrowheads="1"/>
            </p:cNvSpPr>
            <p:nvPr/>
          </p:nvSpPr>
          <p:spPr bwMode="auto">
            <a:xfrm>
              <a:off x="10333" y="15034"/>
              <a:ext cx="1140" cy="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K%2==1</a:t>
              </a: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84" name="AutoShape 36"/>
            <p:cNvCxnSpPr>
              <a:cxnSpLocks noChangeShapeType="1"/>
            </p:cNvCxnSpPr>
            <p:nvPr/>
          </p:nvCxnSpPr>
          <p:spPr bwMode="auto">
            <a:xfrm rot="5400000" flipH="1">
              <a:off x="8809" y="12757"/>
              <a:ext cx="4785" cy="542"/>
            </a:xfrm>
            <a:prstGeom prst="curvedConnector3">
              <a:avLst>
                <a:gd name="adj1" fmla="val 100458"/>
              </a:avLst>
            </a:prstGeom>
            <a:noFill/>
            <a:ln w="9525">
              <a:solidFill>
                <a:srgbClr val="000000"/>
              </a:solidFill>
              <a:round/>
              <a:headEnd/>
              <a:tailEnd type="triangle" w="med" len="med"/>
            </a:ln>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Pseudo-Latency Results</a:t>
            </a:r>
            <a:endParaRPr lang="el-GR" dirty="0"/>
          </a:p>
        </p:txBody>
      </p:sp>
      <p:graphicFrame>
        <p:nvGraphicFramePr>
          <p:cNvPr id="4" name="3 - Θέση περιεχομένου"/>
          <p:cNvGraphicFramePr>
            <a:graphicFrameLocks noGrp="1"/>
          </p:cNvGraphicFramePr>
          <p:nvPr>
            <p:ph idx="1"/>
          </p:nvPr>
        </p:nvGraphicFramePr>
        <p:xfrm>
          <a:off x="285720" y="2571744"/>
          <a:ext cx="8229600" cy="2225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a:t>
                      </a:r>
                      <a:r>
                        <a:rPr lang="en-US" dirty="0" err="1" smtClean="0"/>
                        <a:t>n,m</a:t>
                      </a:r>
                      <a:r>
                        <a:rPr lang="en-US" dirty="0" smtClean="0"/>
                        <a:t>)</a:t>
                      </a:r>
                      <a:endParaRPr lang="el-GR" dirty="0"/>
                    </a:p>
                  </a:txBody>
                  <a:tcPr/>
                </a:tc>
                <a:tc>
                  <a:txBody>
                    <a:bodyPr/>
                    <a:lstStyle/>
                    <a:p>
                      <a:r>
                        <a:rPr lang="en-US" dirty="0" smtClean="0"/>
                        <a:t>Time (in</a:t>
                      </a:r>
                      <a:r>
                        <a:rPr lang="en-US" baseline="0" dirty="0" smtClean="0"/>
                        <a:t> seconds) </a:t>
                      </a:r>
                      <a:endParaRPr lang="el-GR" dirty="0"/>
                    </a:p>
                  </a:txBody>
                  <a:tcPr/>
                </a:tc>
              </a:tr>
              <a:tr h="370840">
                <a:tc>
                  <a:txBody>
                    <a:bodyPr/>
                    <a:lstStyle/>
                    <a:p>
                      <a:r>
                        <a:rPr lang="en-US" dirty="0" smtClean="0"/>
                        <a:t>(16,1)</a:t>
                      </a:r>
                      <a:endParaRPr lang="el-GR" dirty="0"/>
                    </a:p>
                  </a:txBody>
                  <a:tcPr/>
                </a:tc>
                <a:tc>
                  <a:txBody>
                    <a:bodyPr/>
                    <a:lstStyle/>
                    <a:p>
                      <a:r>
                        <a:rPr lang="en-US" dirty="0" smtClean="0"/>
                        <a:t>~ 21.5</a:t>
                      </a:r>
                      <a:endParaRPr lang="el-GR" dirty="0"/>
                    </a:p>
                  </a:txBody>
                  <a:tcPr/>
                </a:tc>
              </a:tr>
              <a:tr h="370840">
                <a:tc>
                  <a:txBody>
                    <a:bodyPr/>
                    <a:lstStyle/>
                    <a:p>
                      <a:r>
                        <a:rPr lang="en-US" dirty="0" smtClean="0"/>
                        <a:t>(16,2)</a:t>
                      </a:r>
                      <a:endParaRPr lang="el-GR" dirty="0"/>
                    </a:p>
                  </a:txBody>
                  <a:tcPr/>
                </a:tc>
                <a:tc>
                  <a:txBody>
                    <a:bodyPr/>
                    <a:lstStyle/>
                    <a:p>
                      <a:r>
                        <a:rPr lang="en-US" dirty="0" smtClean="0"/>
                        <a:t>~ 15.9</a:t>
                      </a:r>
                      <a:endParaRPr lang="el-GR" dirty="0"/>
                    </a:p>
                  </a:txBody>
                  <a:tcPr/>
                </a:tc>
              </a:tr>
              <a:tr h="370840">
                <a:tc>
                  <a:txBody>
                    <a:bodyPr/>
                    <a:lstStyle/>
                    <a:p>
                      <a:r>
                        <a:rPr lang="en-US" dirty="0" smtClean="0"/>
                        <a:t>(16,4)</a:t>
                      </a:r>
                      <a:endParaRPr lang="el-GR" dirty="0"/>
                    </a:p>
                  </a:txBody>
                  <a:tcPr/>
                </a:tc>
                <a:tc>
                  <a:txBody>
                    <a:bodyPr/>
                    <a:lstStyle/>
                    <a:p>
                      <a:r>
                        <a:rPr lang="en-US" dirty="0" smtClean="0"/>
                        <a:t>~12.3</a:t>
                      </a:r>
                      <a:endParaRPr lang="el-GR" dirty="0"/>
                    </a:p>
                  </a:txBody>
                  <a:tcPr/>
                </a:tc>
              </a:tr>
              <a:tr h="370840">
                <a:tc>
                  <a:txBody>
                    <a:bodyPr/>
                    <a:lstStyle/>
                    <a:p>
                      <a:r>
                        <a:rPr lang="en-US" dirty="0" smtClean="0"/>
                        <a:t>(16,8)</a:t>
                      </a:r>
                      <a:endParaRPr lang="el-GR" dirty="0"/>
                    </a:p>
                  </a:txBody>
                  <a:tcPr/>
                </a:tc>
                <a:tc>
                  <a:txBody>
                    <a:bodyPr/>
                    <a:lstStyle/>
                    <a:p>
                      <a:r>
                        <a:rPr lang="en-US" dirty="0" smtClean="0"/>
                        <a:t>~10.3</a:t>
                      </a:r>
                      <a:endParaRPr lang="el-GR" dirty="0"/>
                    </a:p>
                  </a:txBody>
                  <a:tcPr/>
                </a:tc>
              </a:tr>
              <a:tr h="370840">
                <a:tc>
                  <a:txBody>
                    <a:bodyPr/>
                    <a:lstStyle/>
                    <a:p>
                      <a:r>
                        <a:rPr lang="en-US" dirty="0" smtClean="0"/>
                        <a:t>(16,16)</a:t>
                      </a:r>
                      <a:endParaRPr lang="el-GR" dirty="0"/>
                    </a:p>
                  </a:txBody>
                  <a:tcPr/>
                </a:tc>
                <a:tc>
                  <a:txBody>
                    <a:bodyPr/>
                    <a:lstStyle/>
                    <a:p>
                      <a:r>
                        <a:rPr lang="en-US" dirty="0" smtClean="0"/>
                        <a:t>~9.5</a:t>
                      </a:r>
                      <a:endParaRPr lang="el-GR"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Adding more buckets</a:t>
            </a:r>
            <a:endParaRPr lang="el-GR" dirty="0"/>
          </a:p>
        </p:txBody>
      </p:sp>
      <p:sp>
        <p:nvSpPr>
          <p:cNvPr id="3" name="2 - Θέση περιεχομένου"/>
          <p:cNvSpPr>
            <a:spLocks noGrp="1"/>
          </p:cNvSpPr>
          <p:nvPr>
            <p:ph idx="1"/>
          </p:nvPr>
        </p:nvSpPr>
        <p:spPr/>
        <p:txBody>
          <a:bodyPr>
            <a:normAutofit fontScale="92500"/>
          </a:bodyPr>
          <a:lstStyle/>
          <a:p>
            <a:r>
              <a:rPr lang="en-US" dirty="0" smtClean="0"/>
              <a:t>Use Case:</a:t>
            </a:r>
          </a:p>
          <a:p>
            <a:pPr lvl="1"/>
            <a:r>
              <a:rPr lang="en-US" dirty="0" smtClean="0"/>
              <a:t>The provider of the hash-table gets access to more servers which he/she wants to add to the hash-table</a:t>
            </a:r>
          </a:p>
          <a:p>
            <a:r>
              <a:rPr lang="en-US" dirty="0" smtClean="0"/>
              <a:t>Restrictions:</a:t>
            </a:r>
          </a:p>
          <a:p>
            <a:pPr lvl="1"/>
            <a:r>
              <a:rPr lang="en-US" dirty="0" smtClean="0"/>
              <a:t>Only the service provider can add buckets </a:t>
            </a:r>
            <a:r>
              <a:rPr lang="en-US" i="1" dirty="0" smtClean="0"/>
              <a:t>one-at-a-time</a:t>
            </a:r>
          </a:p>
          <a:p>
            <a:pPr lvl="2"/>
            <a:r>
              <a:rPr lang="en-US" dirty="0" smtClean="0"/>
              <a:t>Maybe not so…</a:t>
            </a:r>
          </a:p>
          <a:p>
            <a:pPr lvl="1"/>
            <a:r>
              <a:rPr lang="en-US" dirty="0" smtClean="0"/>
              <a:t>No shrinking</a:t>
            </a:r>
          </a:p>
          <a:p>
            <a:pPr lvl="2"/>
            <a:r>
              <a:rPr lang="en-US" dirty="0" smtClean="0"/>
              <a:t>Worst-case: </a:t>
            </a:r>
            <a:r>
              <a:rPr lang="en-US" i="1" dirty="0" smtClean="0"/>
              <a:t>migrate </a:t>
            </a:r>
            <a:r>
              <a:rPr lang="en-US" dirty="0" smtClean="0"/>
              <a:t>the replicas to servers holding other buckets</a:t>
            </a:r>
            <a:endParaRPr lang="el-G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How to Split A Bucket (1/3)</a:t>
            </a:r>
            <a:endParaRPr lang="el-GR" dirty="0"/>
          </a:p>
        </p:txBody>
      </p:sp>
      <p:graphicFrame>
        <p:nvGraphicFramePr>
          <p:cNvPr id="6" name="5 - Θέση περιεχομένου"/>
          <p:cNvGraphicFramePr>
            <a:graphicFrameLocks noGrp="1"/>
          </p:cNvGraphicFramePr>
          <p:nvPr>
            <p:ph idx="1"/>
          </p:nvPr>
        </p:nvGraphicFramePr>
        <p:xfrm>
          <a:off x="214282" y="1142984"/>
          <a:ext cx="2071702" cy="5562600"/>
        </p:xfrm>
        <a:graphic>
          <a:graphicData uri="http://schemas.openxmlformats.org/drawingml/2006/table">
            <a:tbl>
              <a:tblPr firstRow="1" bandRow="1">
                <a:tableStyleId>{5940675A-B579-460E-94D1-54222C63F5DA}</a:tableStyleId>
              </a:tblPr>
              <a:tblGrid>
                <a:gridCol w="928694"/>
                <a:gridCol w="1143008"/>
              </a:tblGrid>
              <a:tr h="370840">
                <a:tc>
                  <a:txBody>
                    <a:bodyPr/>
                    <a:lstStyle/>
                    <a:p>
                      <a:r>
                        <a:rPr lang="en-US" dirty="0" smtClean="0"/>
                        <a:t>1</a:t>
                      </a:r>
                      <a:endParaRPr lang="el-GR" dirty="0"/>
                    </a:p>
                  </a:txBody>
                  <a:tcPr/>
                </a:tc>
                <a:tc>
                  <a:txBody>
                    <a:bodyPr/>
                    <a:lstStyle/>
                    <a:p>
                      <a:r>
                        <a:rPr lang="en-US" dirty="0" smtClean="0"/>
                        <a:t>000</a:t>
                      </a:r>
                      <a:r>
                        <a:rPr lang="en-US" b="0" dirty="0" smtClean="0"/>
                        <a:t>1</a:t>
                      </a:r>
                      <a:endParaRPr lang="el-GR" b="0" dirty="0"/>
                    </a:p>
                  </a:txBody>
                  <a:tcPr/>
                </a:tc>
              </a:tr>
              <a:tr h="370840">
                <a:tc>
                  <a:txBody>
                    <a:bodyPr/>
                    <a:lstStyle/>
                    <a:p>
                      <a:r>
                        <a:rPr lang="en-US" dirty="0" smtClean="0"/>
                        <a:t>2</a:t>
                      </a:r>
                      <a:endParaRPr lang="el-GR" dirty="0"/>
                    </a:p>
                  </a:txBody>
                  <a:tcPr/>
                </a:tc>
                <a:tc>
                  <a:txBody>
                    <a:bodyPr/>
                    <a:lstStyle/>
                    <a:p>
                      <a:r>
                        <a:rPr lang="en-US" dirty="0" smtClean="0"/>
                        <a:t>001</a:t>
                      </a:r>
                      <a:r>
                        <a:rPr lang="en-US" b="0" dirty="0" smtClean="0"/>
                        <a:t>0</a:t>
                      </a:r>
                      <a:endParaRPr lang="el-GR" b="0" dirty="0"/>
                    </a:p>
                  </a:txBody>
                  <a:tcPr/>
                </a:tc>
              </a:tr>
              <a:tr h="370840">
                <a:tc>
                  <a:txBody>
                    <a:bodyPr/>
                    <a:lstStyle/>
                    <a:p>
                      <a:r>
                        <a:rPr lang="en-US" dirty="0" smtClean="0"/>
                        <a:t>3</a:t>
                      </a:r>
                      <a:endParaRPr lang="el-GR" dirty="0"/>
                    </a:p>
                  </a:txBody>
                  <a:tcPr/>
                </a:tc>
                <a:tc>
                  <a:txBody>
                    <a:bodyPr/>
                    <a:lstStyle/>
                    <a:p>
                      <a:r>
                        <a:rPr lang="en-US" dirty="0" smtClean="0"/>
                        <a:t>001</a:t>
                      </a:r>
                      <a:r>
                        <a:rPr lang="en-US" b="0" dirty="0" smtClean="0"/>
                        <a:t>1</a:t>
                      </a:r>
                      <a:endParaRPr lang="el-GR" b="0" dirty="0"/>
                    </a:p>
                  </a:txBody>
                  <a:tcPr/>
                </a:tc>
              </a:tr>
              <a:tr h="370840">
                <a:tc>
                  <a:txBody>
                    <a:bodyPr/>
                    <a:lstStyle/>
                    <a:p>
                      <a:r>
                        <a:rPr lang="en-US" dirty="0" smtClean="0"/>
                        <a:t>4</a:t>
                      </a:r>
                      <a:endParaRPr lang="el-GR" dirty="0"/>
                    </a:p>
                  </a:txBody>
                  <a:tcPr/>
                </a:tc>
                <a:tc>
                  <a:txBody>
                    <a:bodyPr/>
                    <a:lstStyle/>
                    <a:p>
                      <a:r>
                        <a:rPr lang="en-US" dirty="0" smtClean="0"/>
                        <a:t>010</a:t>
                      </a:r>
                      <a:r>
                        <a:rPr lang="en-US" b="0" dirty="0" smtClean="0"/>
                        <a:t>0</a:t>
                      </a:r>
                      <a:endParaRPr lang="el-GR" b="0" dirty="0"/>
                    </a:p>
                  </a:txBody>
                  <a:tcPr/>
                </a:tc>
              </a:tr>
              <a:tr h="370840">
                <a:tc>
                  <a:txBody>
                    <a:bodyPr/>
                    <a:lstStyle/>
                    <a:p>
                      <a:r>
                        <a:rPr lang="en-US" dirty="0" smtClean="0"/>
                        <a:t>5</a:t>
                      </a:r>
                      <a:endParaRPr lang="el-GR" dirty="0"/>
                    </a:p>
                  </a:txBody>
                  <a:tcPr/>
                </a:tc>
                <a:tc>
                  <a:txBody>
                    <a:bodyPr/>
                    <a:lstStyle/>
                    <a:p>
                      <a:r>
                        <a:rPr lang="en-US" dirty="0" smtClean="0"/>
                        <a:t>010</a:t>
                      </a:r>
                      <a:r>
                        <a:rPr lang="en-US" b="0" dirty="0" smtClean="0"/>
                        <a:t>1</a:t>
                      </a:r>
                      <a:endParaRPr lang="el-GR" b="0" dirty="0"/>
                    </a:p>
                  </a:txBody>
                  <a:tcPr/>
                </a:tc>
              </a:tr>
              <a:tr h="370840">
                <a:tc>
                  <a:txBody>
                    <a:bodyPr/>
                    <a:lstStyle/>
                    <a:p>
                      <a:r>
                        <a:rPr lang="en-US" dirty="0" smtClean="0"/>
                        <a:t>6</a:t>
                      </a:r>
                      <a:endParaRPr lang="el-GR" dirty="0"/>
                    </a:p>
                  </a:txBody>
                  <a:tcPr/>
                </a:tc>
                <a:tc>
                  <a:txBody>
                    <a:bodyPr/>
                    <a:lstStyle/>
                    <a:p>
                      <a:r>
                        <a:rPr lang="en-US" dirty="0" smtClean="0"/>
                        <a:t>011</a:t>
                      </a:r>
                      <a:r>
                        <a:rPr lang="en-US" b="0" dirty="0" smtClean="0"/>
                        <a:t>0</a:t>
                      </a:r>
                      <a:endParaRPr lang="el-GR" b="0" dirty="0"/>
                    </a:p>
                  </a:txBody>
                  <a:tcPr/>
                </a:tc>
              </a:tr>
              <a:tr h="370840">
                <a:tc>
                  <a:txBody>
                    <a:bodyPr/>
                    <a:lstStyle/>
                    <a:p>
                      <a:r>
                        <a:rPr lang="en-US" dirty="0" smtClean="0"/>
                        <a:t>7</a:t>
                      </a:r>
                      <a:endParaRPr lang="el-GR" dirty="0"/>
                    </a:p>
                  </a:txBody>
                  <a:tcPr/>
                </a:tc>
                <a:tc>
                  <a:txBody>
                    <a:bodyPr/>
                    <a:lstStyle/>
                    <a:p>
                      <a:r>
                        <a:rPr lang="en-US" dirty="0" smtClean="0"/>
                        <a:t>0111</a:t>
                      </a:r>
                      <a:endParaRPr lang="el-GR" b="1" dirty="0"/>
                    </a:p>
                  </a:txBody>
                  <a:tcPr/>
                </a:tc>
              </a:tr>
              <a:tr h="370840">
                <a:tc>
                  <a:txBody>
                    <a:bodyPr/>
                    <a:lstStyle/>
                    <a:p>
                      <a:r>
                        <a:rPr lang="en-US" dirty="0" smtClean="0"/>
                        <a:t>8</a:t>
                      </a:r>
                      <a:endParaRPr lang="el-GR" dirty="0"/>
                    </a:p>
                  </a:txBody>
                  <a:tcPr/>
                </a:tc>
                <a:tc>
                  <a:txBody>
                    <a:bodyPr/>
                    <a:lstStyle/>
                    <a:p>
                      <a:r>
                        <a:rPr lang="en-US" dirty="0" smtClean="0"/>
                        <a:t>100</a:t>
                      </a:r>
                      <a:r>
                        <a:rPr lang="en-US" b="0" dirty="0" smtClean="0"/>
                        <a:t>0</a:t>
                      </a:r>
                      <a:endParaRPr lang="el-GR" b="0" dirty="0"/>
                    </a:p>
                  </a:txBody>
                  <a:tcPr/>
                </a:tc>
              </a:tr>
              <a:tr h="370840">
                <a:tc>
                  <a:txBody>
                    <a:bodyPr/>
                    <a:lstStyle/>
                    <a:p>
                      <a:r>
                        <a:rPr lang="en-US" dirty="0" smtClean="0"/>
                        <a:t>9</a:t>
                      </a:r>
                      <a:endParaRPr lang="el-GR" dirty="0"/>
                    </a:p>
                  </a:txBody>
                  <a:tcPr/>
                </a:tc>
                <a:tc>
                  <a:txBody>
                    <a:bodyPr/>
                    <a:lstStyle/>
                    <a:p>
                      <a:r>
                        <a:rPr lang="en-US" dirty="0" smtClean="0"/>
                        <a:t>100</a:t>
                      </a:r>
                      <a:r>
                        <a:rPr lang="en-US" b="0" dirty="0" smtClean="0"/>
                        <a:t>1</a:t>
                      </a:r>
                      <a:endParaRPr lang="el-GR" b="0" dirty="0"/>
                    </a:p>
                  </a:txBody>
                  <a:tcPr/>
                </a:tc>
              </a:tr>
              <a:tr h="370840">
                <a:tc>
                  <a:txBody>
                    <a:bodyPr/>
                    <a:lstStyle/>
                    <a:p>
                      <a:r>
                        <a:rPr lang="en-US" dirty="0" smtClean="0"/>
                        <a:t>10</a:t>
                      </a:r>
                      <a:endParaRPr lang="el-GR" dirty="0"/>
                    </a:p>
                  </a:txBody>
                  <a:tcPr/>
                </a:tc>
                <a:tc>
                  <a:txBody>
                    <a:bodyPr/>
                    <a:lstStyle/>
                    <a:p>
                      <a:r>
                        <a:rPr lang="en-US" dirty="0" smtClean="0"/>
                        <a:t>101</a:t>
                      </a:r>
                      <a:r>
                        <a:rPr lang="en-US" b="0" dirty="0" smtClean="0"/>
                        <a:t>0</a:t>
                      </a:r>
                      <a:endParaRPr lang="el-GR" b="0" dirty="0"/>
                    </a:p>
                  </a:txBody>
                  <a:tcPr/>
                </a:tc>
              </a:tr>
              <a:tr h="370840">
                <a:tc>
                  <a:txBody>
                    <a:bodyPr/>
                    <a:lstStyle/>
                    <a:p>
                      <a:r>
                        <a:rPr lang="en-US" dirty="0" smtClean="0"/>
                        <a:t>11</a:t>
                      </a:r>
                      <a:endParaRPr lang="el-GR" dirty="0"/>
                    </a:p>
                  </a:txBody>
                  <a:tcPr/>
                </a:tc>
                <a:tc>
                  <a:txBody>
                    <a:bodyPr/>
                    <a:lstStyle/>
                    <a:p>
                      <a:r>
                        <a:rPr lang="en-US" dirty="0" smtClean="0"/>
                        <a:t>100</a:t>
                      </a:r>
                      <a:r>
                        <a:rPr lang="en-US" b="0" dirty="0" smtClean="0"/>
                        <a:t>1</a:t>
                      </a:r>
                      <a:endParaRPr lang="el-GR" b="0" dirty="0"/>
                    </a:p>
                  </a:txBody>
                  <a:tcPr/>
                </a:tc>
              </a:tr>
              <a:tr h="370840">
                <a:tc>
                  <a:txBody>
                    <a:bodyPr/>
                    <a:lstStyle/>
                    <a:p>
                      <a:r>
                        <a:rPr lang="en-US" dirty="0" smtClean="0"/>
                        <a:t>12</a:t>
                      </a:r>
                      <a:endParaRPr lang="el-GR" dirty="0"/>
                    </a:p>
                  </a:txBody>
                  <a:tcPr/>
                </a:tc>
                <a:tc>
                  <a:txBody>
                    <a:bodyPr/>
                    <a:lstStyle/>
                    <a:p>
                      <a:r>
                        <a:rPr lang="en-US" dirty="0" smtClean="0"/>
                        <a:t>110</a:t>
                      </a:r>
                      <a:r>
                        <a:rPr lang="en-US" b="0" dirty="0" smtClean="0"/>
                        <a:t>0</a:t>
                      </a:r>
                      <a:endParaRPr lang="el-GR" b="0" dirty="0"/>
                    </a:p>
                  </a:txBody>
                  <a:tcPr/>
                </a:tc>
              </a:tr>
              <a:tr h="370840">
                <a:tc>
                  <a:txBody>
                    <a:bodyPr/>
                    <a:lstStyle/>
                    <a:p>
                      <a:r>
                        <a:rPr lang="en-US" dirty="0" smtClean="0"/>
                        <a:t>13</a:t>
                      </a:r>
                      <a:endParaRPr lang="el-GR" dirty="0"/>
                    </a:p>
                  </a:txBody>
                  <a:tcPr/>
                </a:tc>
                <a:tc>
                  <a:txBody>
                    <a:bodyPr/>
                    <a:lstStyle/>
                    <a:p>
                      <a:r>
                        <a:rPr lang="en-US" dirty="0" smtClean="0"/>
                        <a:t>110</a:t>
                      </a:r>
                      <a:r>
                        <a:rPr lang="en-US" b="0" dirty="0" smtClean="0"/>
                        <a:t>1</a:t>
                      </a:r>
                      <a:endParaRPr lang="el-GR" b="0" dirty="0"/>
                    </a:p>
                  </a:txBody>
                  <a:tcPr/>
                </a:tc>
              </a:tr>
              <a:tr h="370840">
                <a:tc>
                  <a:txBody>
                    <a:bodyPr/>
                    <a:lstStyle/>
                    <a:p>
                      <a:r>
                        <a:rPr lang="en-US" dirty="0" smtClean="0"/>
                        <a:t>14</a:t>
                      </a:r>
                      <a:endParaRPr lang="el-GR" dirty="0"/>
                    </a:p>
                  </a:txBody>
                  <a:tcPr/>
                </a:tc>
                <a:tc>
                  <a:txBody>
                    <a:bodyPr/>
                    <a:lstStyle/>
                    <a:p>
                      <a:r>
                        <a:rPr lang="en-US" dirty="0" smtClean="0"/>
                        <a:t>111</a:t>
                      </a:r>
                      <a:r>
                        <a:rPr lang="en-US" b="0" dirty="0" smtClean="0"/>
                        <a:t>0</a:t>
                      </a:r>
                      <a:endParaRPr lang="el-GR" b="0" dirty="0"/>
                    </a:p>
                  </a:txBody>
                  <a:tcPr/>
                </a:tc>
              </a:tr>
              <a:tr h="370840">
                <a:tc>
                  <a:txBody>
                    <a:bodyPr/>
                    <a:lstStyle/>
                    <a:p>
                      <a:r>
                        <a:rPr lang="en-US" dirty="0" smtClean="0"/>
                        <a:t>15</a:t>
                      </a:r>
                      <a:endParaRPr lang="el-GR" dirty="0"/>
                    </a:p>
                  </a:txBody>
                  <a:tcPr/>
                </a:tc>
                <a:tc>
                  <a:txBody>
                    <a:bodyPr/>
                    <a:lstStyle/>
                    <a:p>
                      <a:r>
                        <a:rPr lang="en-US" b="0" dirty="0" smtClean="0"/>
                        <a:t>1111</a:t>
                      </a:r>
                      <a:endParaRPr lang="el-GR" b="0" dirty="0"/>
                    </a:p>
                  </a:txBody>
                  <a:tcPr/>
                </a:tc>
              </a:tr>
            </a:tbl>
          </a:graphicData>
        </a:graphic>
      </p:graphicFrame>
      <p:graphicFrame>
        <p:nvGraphicFramePr>
          <p:cNvPr id="7" name="6 - Πίνακας"/>
          <p:cNvGraphicFramePr>
            <a:graphicFrameLocks noGrp="1"/>
          </p:cNvGraphicFramePr>
          <p:nvPr/>
        </p:nvGraphicFramePr>
        <p:xfrm>
          <a:off x="2714612" y="1428736"/>
          <a:ext cx="6096000" cy="741680"/>
        </p:xfrm>
        <a:graphic>
          <a:graphicData uri="http://schemas.openxmlformats.org/drawingml/2006/table">
            <a:tbl>
              <a:tblPr firstRow="1" bandRow="1">
                <a:tableStyleId>{5940675A-B579-460E-94D1-54222C63F5DA}</a:tableStyleId>
              </a:tblPr>
              <a:tblGrid>
                <a:gridCol w="1285884"/>
                <a:gridCol w="4810116"/>
              </a:tblGrid>
              <a:tr h="370840">
                <a:tc>
                  <a:txBody>
                    <a:bodyPr/>
                    <a:lstStyle/>
                    <a:p>
                      <a:r>
                        <a:rPr lang="en-US" dirty="0" smtClean="0"/>
                        <a:t>Bucket[0]</a:t>
                      </a:r>
                      <a:endParaRPr lang="el-GR" dirty="0"/>
                    </a:p>
                  </a:txBody>
                  <a:tcPr/>
                </a:tc>
                <a:tc>
                  <a:txBody>
                    <a:bodyPr/>
                    <a:lstStyle/>
                    <a:p>
                      <a:r>
                        <a:rPr lang="en-US" dirty="0" smtClean="0"/>
                        <a:t>001</a:t>
                      </a:r>
                      <a:r>
                        <a:rPr lang="en-US" b="1" dirty="0" smtClean="0">
                          <a:solidFill>
                            <a:srgbClr val="FF0000"/>
                          </a:solidFill>
                        </a:rPr>
                        <a:t>0</a:t>
                      </a:r>
                      <a:r>
                        <a:rPr lang="en-US" b="0" dirty="0" smtClean="0"/>
                        <a:t> </a:t>
                      </a:r>
                      <a:r>
                        <a:rPr lang="en-US" dirty="0" smtClean="0"/>
                        <a:t>010</a:t>
                      </a:r>
                      <a:r>
                        <a:rPr lang="en-US" b="1" dirty="0" smtClean="0">
                          <a:solidFill>
                            <a:srgbClr val="FF0000"/>
                          </a:solidFill>
                        </a:rPr>
                        <a:t>0</a:t>
                      </a:r>
                      <a:r>
                        <a:rPr lang="en-US" b="0" dirty="0" smtClean="0"/>
                        <a:t> </a:t>
                      </a:r>
                      <a:r>
                        <a:rPr lang="en-US" dirty="0" smtClean="0"/>
                        <a:t>011</a:t>
                      </a:r>
                      <a:r>
                        <a:rPr lang="en-US" b="1" dirty="0" smtClean="0">
                          <a:solidFill>
                            <a:srgbClr val="FF0000"/>
                          </a:solidFill>
                        </a:rPr>
                        <a:t>0</a:t>
                      </a:r>
                      <a:r>
                        <a:rPr lang="en-US" b="0" dirty="0" smtClean="0"/>
                        <a:t> </a:t>
                      </a:r>
                      <a:r>
                        <a:rPr lang="en-US" dirty="0" smtClean="0"/>
                        <a:t>100</a:t>
                      </a:r>
                      <a:r>
                        <a:rPr lang="en-US" b="1" dirty="0" smtClean="0">
                          <a:solidFill>
                            <a:srgbClr val="FF0000"/>
                          </a:solidFill>
                        </a:rPr>
                        <a:t>0</a:t>
                      </a:r>
                      <a:r>
                        <a:rPr lang="en-US" b="0" dirty="0" smtClean="0"/>
                        <a:t> </a:t>
                      </a:r>
                      <a:r>
                        <a:rPr lang="en-US" dirty="0" smtClean="0"/>
                        <a:t>101</a:t>
                      </a:r>
                      <a:r>
                        <a:rPr lang="en-US" b="1" dirty="0" smtClean="0">
                          <a:solidFill>
                            <a:srgbClr val="FF0000"/>
                          </a:solidFill>
                        </a:rPr>
                        <a:t>0</a:t>
                      </a:r>
                      <a:r>
                        <a:rPr lang="en-US" b="0" dirty="0" smtClean="0"/>
                        <a:t> </a:t>
                      </a:r>
                      <a:r>
                        <a:rPr lang="en-US" dirty="0" smtClean="0"/>
                        <a:t>110</a:t>
                      </a:r>
                      <a:r>
                        <a:rPr lang="en-US" b="1" dirty="0" smtClean="0">
                          <a:solidFill>
                            <a:srgbClr val="FF0000"/>
                          </a:solidFill>
                        </a:rPr>
                        <a:t>0</a:t>
                      </a:r>
                      <a:r>
                        <a:rPr lang="en-US" b="0" dirty="0" smtClean="0"/>
                        <a:t> </a:t>
                      </a:r>
                      <a:r>
                        <a:rPr lang="en-US" dirty="0" smtClean="0"/>
                        <a:t>111</a:t>
                      </a:r>
                      <a:r>
                        <a:rPr lang="en-US" b="1" dirty="0" smtClean="0">
                          <a:solidFill>
                            <a:srgbClr val="FF0000"/>
                          </a:solidFill>
                        </a:rPr>
                        <a:t>0</a:t>
                      </a:r>
                      <a:endParaRPr lang="el-GR" b="1" dirty="0">
                        <a:solidFill>
                          <a:srgbClr val="FF0000"/>
                        </a:solidFill>
                      </a:endParaRPr>
                    </a:p>
                  </a:txBody>
                  <a:tcPr/>
                </a:tc>
              </a:tr>
              <a:tr h="370840">
                <a:tc>
                  <a:txBody>
                    <a:bodyPr/>
                    <a:lstStyle/>
                    <a:p>
                      <a:r>
                        <a:rPr lang="en-US" dirty="0" smtClean="0"/>
                        <a:t>Bucket[1]</a:t>
                      </a:r>
                      <a:endParaRPr lang="el-GR" dirty="0"/>
                    </a:p>
                  </a:txBody>
                  <a:tcPr/>
                </a:tc>
                <a:tc>
                  <a:txBody>
                    <a:bodyPr/>
                    <a:lstStyle/>
                    <a:p>
                      <a:r>
                        <a:rPr lang="en-US" dirty="0" smtClean="0"/>
                        <a:t>000</a:t>
                      </a:r>
                      <a:r>
                        <a:rPr lang="en-US" b="1" dirty="0" smtClean="0">
                          <a:solidFill>
                            <a:srgbClr val="FF0000"/>
                          </a:solidFill>
                        </a:rPr>
                        <a:t>1</a:t>
                      </a:r>
                      <a:r>
                        <a:rPr lang="en-US" b="0" dirty="0" smtClean="0"/>
                        <a:t> </a:t>
                      </a:r>
                      <a:r>
                        <a:rPr lang="en-US" dirty="0" smtClean="0"/>
                        <a:t>001</a:t>
                      </a:r>
                      <a:r>
                        <a:rPr lang="en-US" b="1" dirty="0" smtClean="0">
                          <a:solidFill>
                            <a:srgbClr val="FF0000"/>
                          </a:solidFill>
                        </a:rPr>
                        <a:t>1</a:t>
                      </a:r>
                      <a:r>
                        <a:rPr lang="en-US" b="0" dirty="0" smtClean="0"/>
                        <a:t> </a:t>
                      </a:r>
                      <a:r>
                        <a:rPr lang="en-US" dirty="0" smtClean="0"/>
                        <a:t>010</a:t>
                      </a:r>
                      <a:r>
                        <a:rPr lang="en-US" b="1" dirty="0" smtClean="0">
                          <a:solidFill>
                            <a:srgbClr val="FF0000"/>
                          </a:solidFill>
                        </a:rPr>
                        <a:t>1</a:t>
                      </a:r>
                      <a:r>
                        <a:rPr lang="en-US" b="0" dirty="0" smtClean="0"/>
                        <a:t> </a:t>
                      </a:r>
                      <a:r>
                        <a:rPr lang="en-US" dirty="0" smtClean="0"/>
                        <a:t>011</a:t>
                      </a:r>
                      <a:r>
                        <a:rPr lang="en-US" b="1" dirty="0" smtClean="0">
                          <a:solidFill>
                            <a:srgbClr val="FF0000"/>
                          </a:solidFill>
                        </a:rPr>
                        <a:t>1</a:t>
                      </a:r>
                      <a:r>
                        <a:rPr lang="en-US" dirty="0" smtClean="0"/>
                        <a:t> 100</a:t>
                      </a:r>
                      <a:r>
                        <a:rPr lang="en-US" b="1" dirty="0" smtClean="0">
                          <a:solidFill>
                            <a:srgbClr val="FF0000"/>
                          </a:solidFill>
                        </a:rPr>
                        <a:t>1</a:t>
                      </a:r>
                      <a:r>
                        <a:rPr lang="en-US" b="0" dirty="0" smtClean="0"/>
                        <a:t> </a:t>
                      </a:r>
                      <a:r>
                        <a:rPr lang="en-US" dirty="0" smtClean="0"/>
                        <a:t>100</a:t>
                      </a:r>
                      <a:r>
                        <a:rPr lang="en-US" b="1" dirty="0" smtClean="0">
                          <a:solidFill>
                            <a:srgbClr val="FF0000"/>
                          </a:solidFill>
                        </a:rPr>
                        <a:t>1</a:t>
                      </a:r>
                      <a:r>
                        <a:rPr lang="en-US" b="0" dirty="0" smtClean="0"/>
                        <a:t> </a:t>
                      </a:r>
                      <a:r>
                        <a:rPr lang="en-US" dirty="0" smtClean="0"/>
                        <a:t>110</a:t>
                      </a:r>
                      <a:r>
                        <a:rPr lang="en-US" b="1" dirty="0" smtClean="0">
                          <a:solidFill>
                            <a:srgbClr val="FF0000"/>
                          </a:solidFill>
                        </a:rPr>
                        <a:t>1</a:t>
                      </a:r>
                      <a:r>
                        <a:rPr lang="en-US" b="0" dirty="0" smtClean="0"/>
                        <a:t> 111</a:t>
                      </a:r>
                      <a:r>
                        <a:rPr lang="en-US" b="1" dirty="0" smtClean="0">
                          <a:solidFill>
                            <a:srgbClr val="FF0000"/>
                          </a:solidFill>
                        </a:rPr>
                        <a:t>1</a:t>
                      </a:r>
                      <a:endParaRPr lang="el-GR" b="1" dirty="0">
                        <a:solidFill>
                          <a:srgbClr val="FF0000"/>
                        </a:solidFill>
                      </a:endParaRPr>
                    </a:p>
                  </a:txBody>
                  <a:tcPr/>
                </a:tc>
              </a:tr>
            </a:tbl>
          </a:graphicData>
        </a:graphic>
      </p:graphicFrame>
      <p:graphicFrame>
        <p:nvGraphicFramePr>
          <p:cNvPr id="8" name="7 - Πίνακας"/>
          <p:cNvGraphicFramePr>
            <a:graphicFrameLocks noGrp="1"/>
          </p:cNvGraphicFramePr>
          <p:nvPr/>
        </p:nvGraphicFramePr>
        <p:xfrm>
          <a:off x="2714612" y="2571744"/>
          <a:ext cx="6096000" cy="1112520"/>
        </p:xfrm>
        <a:graphic>
          <a:graphicData uri="http://schemas.openxmlformats.org/drawingml/2006/table">
            <a:tbl>
              <a:tblPr firstRow="1" bandRow="1">
                <a:tableStyleId>{5940675A-B579-460E-94D1-54222C63F5DA}</a:tableStyleId>
              </a:tblPr>
              <a:tblGrid>
                <a:gridCol w="1285884"/>
                <a:gridCol w="4810116"/>
              </a:tblGrid>
              <a:tr h="370840">
                <a:tc>
                  <a:txBody>
                    <a:bodyPr/>
                    <a:lstStyle/>
                    <a:p>
                      <a:r>
                        <a:rPr lang="en-US" dirty="0" smtClean="0"/>
                        <a:t>Bucket[0]</a:t>
                      </a:r>
                      <a:endParaRPr lang="el-GR" dirty="0"/>
                    </a:p>
                  </a:txBody>
                  <a:tcPr/>
                </a:tc>
                <a:tc>
                  <a:txBody>
                    <a:bodyPr/>
                    <a:lstStyle/>
                    <a:p>
                      <a:r>
                        <a:rPr lang="en-US" dirty="0" smtClean="0"/>
                        <a:t>01</a:t>
                      </a:r>
                      <a:r>
                        <a:rPr lang="en-US" b="1" dirty="0" smtClean="0">
                          <a:solidFill>
                            <a:srgbClr val="FF0000"/>
                          </a:solidFill>
                        </a:rPr>
                        <a:t>00</a:t>
                      </a:r>
                      <a:r>
                        <a:rPr lang="en-US" b="0" dirty="0" smtClean="0"/>
                        <a:t> </a:t>
                      </a:r>
                      <a:r>
                        <a:rPr lang="en-US" dirty="0" smtClean="0"/>
                        <a:t>10</a:t>
                      </a:r>
                      <a:r>
                        <a:rPr lang="en-US" b="1" dirty="0" smtClean="0">
                          <a:solidFill>
                            <a:srgbClr val="FF0000"/>
                          </a:solidFill>
                        </a:rPr>
                        <a:t>00</a:t>
                      </a:r>
                      <a:r>
                        <a:rPr lang="en-US" b="0" dirty="0" smtClean="0"/>
                        <a:t> </a:t>
                      </a:r>
                      <a:r>
                        <a:rPr lang="en-US" dirty="0" smtClean="0"/>
                        <a:t>11</a:t>
                      </a:r>
                      <a:r>
                        <a:rPr lang="en-US" b="1" dirty="0" smtClean="0">
                          <a:solidFill>
                            <a:srgbClr val="FF0000"/>
                          </a:solidFill>
                        </a:rPr>
                        <a:t>00</a:t>
                      </a:r>
                      <a:endParaRPr lang="el-GR" b="1" dirty="0">
                        <a:solidFill>
                          <a:srgbClr val="FF0000"/>
                        </a:solidFill>
                      </a:endParaRPr>
                    </a:p>
                  </a:txBody>
                  <a:tcPr/>
                </a:tc>
              </a:tr>
              <a:tr h="370840">
                <a:tc>
                  <a:txBody>
                    <a:bodyPr/>
                    <a:lstStyle/>
                    <a:p>
                      <a:r>
                        <a:rPr lang="en-US" dirty="0" smtClean="0"/>
                        <a:t>Bucket[1]</a:t>
                      </a:r>
                      <a:endParaRPr lang="el-GR" dirty="0"/>
                    </a:p>
                  </a:txBody>
                  <a:tcPr/>
                </a:tc>
                <a:tc>
                  <a:txBody>
                    <a:bodyPr/>
                    <a:lstStyle/>
                    <a:p>
                      <a:r>
                        <a:rPr lang="en-US" dirty="0" smtClean="0"/>
                        <a:t>000</a:t>
                      </a:r>
                      <a:r>
                        <a:rPr lang="en-US" b="1" dirty="0" smtClean="0">
                          <a:solidFill>
                            <a:srgbClr val="FF0000"/>
                          </a:solidFill>
                        </a:rPr>
                        <a:t>1</a:t>
                      </a:r>
                      <a:r>
                        <a:rPr lang="en-US" b="0" dirty="0" smtClean="0"/>
                        <a:t> </a:t>
                      </a:r>
                      <a:r>
                        <a:rPr lang="en-US" dirty="0" smtClean="0"/>
                        <a:t>001</a:t>
                      </a:r>
                      <a:r>
                        <a:rPr lang="en-US" b="1" dirty="0" smtClean="0">
                          <a:solidFill>
                            <a:srgbClr val="FF0000"/>
                          </a:solidFill>
                        </a:rPr>
                        <a:t>1</a:t>
                      </a:r>
                      <a:r>
                        <a:rPr lang="en-US" b="0" dirty="0" smtClean="0"/>
                        <a:t> </a:t>
                      </a:r>
                      <a:r>
                        <a:rPr lang="en-US" dirty="0" smtClean="0"/>
                        <a:t>010</a:t>
                      </a:r>
                      <a:r>
                        <a:rPr lang="en-US" b="1" dirty="0" smtClean="0">
                          <a:solidFill>
                            <a:srgbClr val="FF0000"/>
                          </a:solidFill>
                        </a:rPr>
                        <a:t>1</a:t>
                      </a:r>
                      <a:r>
                        <a:rPr lang="en-US" b="0" dirty="0" smtClean="0"/>
                        <a:t> </a:t>
                      </a:r>
                      <a:r>
                        <a:rPr lang="en-US" dirty="0" smtClean="0"/>
                        <a:t>011</a:t>
                      </a:r>
                      <a:r>
                        <a:rPr lang="en-US" b="1" dirty="0" smtClean="0">
                          <a:solidFill>
                            <a:srgbClr val="FF0000"/>
                          </a:solidFill>
                        </a:rPr>
                        <a:t>1</a:t>
                      </a:r>
                      <a:r>
                        <a:rPr lang="en-US" dirty="0" smtClean="0"/>
                        <a:t> 100</a:t>
                      </a:r>
                      <a:r>
                        <a:rPr lang="en-US" b="1" dirty="0" smtClean="0">
                          <a:solidFill>
                            <a:srgbClr val="FF0000"/>
                          </a:solidFill>
                        </a:rPr>
                        <a:t>1</a:t>
                      </a:r>
                      <a:r>
                        <a:rPr lang="en-US" b="0" dirty="0" smtClean="0"/>
                        <a:t> </a:t>
                      </a:r>
                      <a:r>
                        <a:rPr lang="en-US" dirty="0" smtClean="0"/>
                        <a:t>100</a:t>
                      </a:r>
                      <a:r>
                        <a:rPr lang="en-US" b="1" dirty="0" smtClean="0">
                          <a:solidFill>
                            <a:srgbClr val="FF0000"/>
                          </a:solidFill>
                        </a:rPr>
                        <a:t>1</a:t>
                      </a:r>
                      <a:r>
                        <a:rPr lang="en-US" b="0" dirty="0" smtClean="0"/>
                        <a:t> </a:t>
                      </a:r>
                      <a:r>
                        <a:rPr lang="en-US" dirty="0" smtClean="0"/>
                        <a:t>110</a:t>
                      </a:r>
                      <a:r>
                        <a:rPr lang="en-US" b="1" dirty="0" smtClean="0">
                          <a:solidFill>
                            <a:srgbClr val="FF0000"/>
                          </a:solidFill>
                        </a:rPr>
                        <a:t>1</a:t>
                      </a:r>
                      <a:r>
                        <a:rPr lang="en-US" b="0" dirty="0" smtClean="0"/>
                        <a:t> 111</a:t>
                      </a:r>
                      <a:r>
                        <a:rPr lang="en-US" b="1" dirty="0" smtClean="0">
                          <a:solidFill>
                            <a:srgbClr val="FF0000"/>
                          </a:solidFill>
                        </a:rPr>
                        <a:t>1</a:t>
                      </a:r>
                      <a:endParaRPr lang="el-GR" b="1" dirty="0">
                        <a:solidFill>
                          <a:srgbClr val="FF0000"/>
                        </a:solidFill>
                      </a:endParaRPr>
                    </a:p>
                  </a:txBody>
                  <a:tcPr/>
                </a:tc>
              </a:tr>
              <a:tr h="370840">
                <a:tc>
                  <a:txBody>
                    <a:bodyPr/>
                    <a:lstStyle/>
                    <a:p>
                      <a:r>
                        <a:rPr lang="en-US" dirty="0" smtClean="0"/>
                        <a:t>Bucket[2]</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b="1" dirty="0" smtClean="0">
                          <a:solidFill>
                            <a:srgbClr val="FF0000"/>
                          </a:solidFill>
                        </a:rPr>
                        <a:t>10</a:t>
                      </a:r>
                      <a:r>
                        <a:rPr lang="en-US" b="1" dirty="0" smtClean="0"/>
                        <a:t> </a:t>
                      </a:r>
                      <a:r>
                        <a:rPr lang="en-US" dirty="0" smtClean="0"/>
                        <a:t>01</a:t>
                      </a:r>
                      <a:r>
                        <a:rPr lang="en-US" b="1" dirty="0" smtClean="0">
                          <a:solidFill>
                            <a:srgbClr val="FF0000"/>
                          </a:solidFill>
                        </a:rPr>
                        <a:t>10</a:t>
                      </a:r>
                      <a:r>
                        <a:rPr lang="en-US" b="1" dirty="0" smtClean="0"/>
                        <a:t> </a:t>
                      </a:r>
                      <a:r>
                        <a:rPr lang="en-US" dirty="0" smtClean="0"/>
                        <a:t>10</a:t>
                      </a:r>
                      <a:r>
                        <a:rPr lang="en-US" b="1" dirty="0" smtClean="0">
                          <a:solidFill>
                            <a:srgbClr val="FF0000"/>
                          </a:solidFill>
                        </a:rPr>
                        <a:t>10</a:t>
                      </a:r>
                      <a:r>
                        <a:rPr lang="en-US" b="1" dirty="0" smtClean="0"/>
                        <a:t> </a:t>
                      </a:r>
                      <a:r>
                        <a:rPr lang="en-US" dirty="0" smtClean="0"/>
                        <a:t>11</a:t>
                      </a:r>
                      <a:r>
                        <a:rPr lang="en-US" b="1" dirty="0" smtClean="0">
                          <a:solidFill>
                            <a:srgbClr val="FF0000"/>
                          </a:solidFill>
                        </a:rPr>
                        <a:t>10</a:t>
                      </a:r>
                      <a:endParaRPr lang="el-GR" b="1" dirty="0" smtClean="0">
                        <a:solidFill>
                          <a:srgbClr val="FF0000"/>
                        </a:solidFill>
                      </a:endParaRPr>
                    </a:p>
                  </a:txBody>
                  <a:tcPr/>
                </a:tc>
              </a:tr>
            </a:tbl>
          </a:graphicData>
        </a:graphic>
      </p:graphicFrame>
      <p:cxnSp>
        <p:nvCxnSpPr>
          <p:cNvPr id="10" name="9 - Καμπύλη γραμμή σύνδεσης"/>
          <p:cNvCxnSpPr/>
          <p:nvPr/>
        </p:nvCxnSpPr>
        <p:spPr>
          <a:xfrm rot="10800000" flipV="1">
            <a:off x="7786710" y="2786058"/>
            <a:ext cx="857256" cy="785818"/>
          </a:xfrm>
          <a:prstGeom prst="curvedConnector3">
            <a:avLst>
              <a:gd name="adj1" fmla="val -871"/>
            </a:avLst>
          </a:prstGeom>
          <a:ln>
            <a:tailEnd type="arrow"/>
          </a:ln>
        </p:spPr>
        <p:style>
          <a:lnRef idx="3">
            <a:schemeClr val="accent2"/>
          </a:lnRef>
          <a:fillRef idx="0">
            <a:schemeClr val="accent2"/>
          </a:fillRef>
          <a:effectRef idx="2">
            <a:schemeClr val="accent2"/>
          </a:effectRef>
          <a:fontRef idx="minor">
            <a:schemeClr val="tx1"/>
          </a:fontRef>
        </p:style>
      </p:cxnSp>
      <p:sp>
        <p:nvSpPr>
          <p:cNvPr id="15" name="14 - TextBox"/>
          <p:cNvSpPr txBox="1"/>
          <p:nvPr/>
        </p:nvSpPr>
        <p:spPr>
          <a:xfrm>
            <a:off x="2786050" y="3786190"/>
            <a:ext cx="6072230" cy="923330"/>
          </a:xfrm>
          <a:prstGeom prst="rect">
            <a:avLst/>
          </a:prstGeom>
          <a:noFill/>
        </p:spPr>
        <p:txBody>
          <a:bodyPr wrap="square" rtlCol="0">
            <a:spAutoFit/>
          </a:bodyPr>
          <a:lstStyle/>
          <a:p>
            <a:pPr>
              <a:buFont typeface="Wingdings" pitchFamily="2" charset="2"/>
              <a:buChar char="v"/>
            </a:pPr>
            <a:r>
              <a:rPr lang="en-US" dirty="0" smtClean="0"/>
              <a:t>Only data movement from Bucket[0] to Bucket[2]!!!</a:t>
            </a:r>
          </a:p>
          <a:p>
            <a:pPr>
              <a:buFont typeface="Wingdings" pitchFamily="2" charset="2"/>
              <a:buChar char="v"/>
            </a:pPr>
            <a:r>
              <a:rPr lang="en-US" dirty="0" smtClean="0"/>
              <a:t>When Bucket[2] is added only requests to Bucket[0] are affected</a:t>
            </a:r>
            <a:endParaRPr lang="el-GR" dirty="0"/>
          </a:p>
        </p:txBody>
      </p:sp>
      <p:graphicFrame>
        <p:nvGraphicFramePr>
          <p:cNvPr id="16" name="15 - Πίνακας"/>
          <p:cNvGraphicFramePr>
            <a:graphicFrameLocks noGrp="1"/>
          </p:cNvGraphicFramePr>
          <p:nvPr/>
        </p:nvGraphicFramePr>
        <p:xfrm>
          <a:off x="2714612" y="4745372"/>
          <a:ext cx="6096000" cy="1483360"/>
        </p:xfrm>
        <a:graphic>
          <a:graphicData uri="http://schemas.openxmlformats.org/drawingml/2006/table">
            <a:tbl>
              <a:tblPr firstRow="1" bandRow="1">
                <a:tableStyleId>{5940675A-B579-460E-94D1-54222C63F5DA}</a:tableStyleId>
              </a:tblPr>
              <a:tblGrid>
                <a:gridCol w="1285884"/>
                <a:gridCol w="4810116"/>
              </a:tblGrid>
              <a:tr h="370840">
                <a:tc>
                  <a:txBody>
                    <a:bodyPr/>
                    <a:lstStyle/>
                    <a:p>
                      <a:r>
                        <a:rPr lang="en-US" dirty="0" smtClean="0"/>
                        <a:t>Bucket[0]</a:t>
                      </a:r>
                      <a:endParaRPr lang="el-GR" dirty="0"/>
                    </a:p>
                  </a:txBody>
                  <a:tcPr/>
                </a:tc>
                <a:tc>
                  <a:txBody>
                    <a:bodyPr/>
                    <a:lstStyle/>
                    <a:p>
                      <a:r>
                        <a:rPr lang="en-US" dirty="0" smtClean="0"/>
                        <a:t>01</a:t>
                      </a:r>
                      <a:r>
                        <a:rPr lang="en-US" b="1" dirty="0" smtClean="0">
                          <a:solidFill>
                            <a:srgbClr val="FF0000"/>
                          </a:solidFill>
                        </a:rPr>
                        <a:t>00</a:t>
                      </a:r>
                      <a:r>
                        <a:rPr lang="en-US" b="0" dirty="0" smtClean="0"/>
                        <a:t> </a:t>
                      </a:r>
                      <a:r>
                        <a:rPr lang="en-US" dirty="0" smtClean="0"/>
                        <a:t>10</a:t>
                      </a:r>
                      <a:r>
                        <a:rPr lang="en-US" b="1" dirty="0" smtClean="0">
                          <a:solidFill>
                            <a:srgbClr val="FF0000"/>
                          </a:solidFill>
                        </a:rPr>
                        <a:t>00</a:t>
                      </a:r>
                      <a:r>
                        <a:rPr lang="en-US" b="0" dirty="0" smtClean="0"/>
                        <a:t> </a:t>
                      </a:r>
                      <a:r>
                        <a:rPr lang="en-US" dirty="0" smtClean="0"/>
                        <a:t>11</a:t>
                      </a:r>
                      <a:r>
                        <a:rPr lang="en-US" b="1" dirty="0" smtClean="0">
                          <a:solidFill>
                            <a:srgbClr val="FF0000"/>
                          </a:solidFill>
                        </a:rPr>
                        <a:t>00</a:t>
                      </a:r>
                      <a:endParaRPr lang="el-GR" b="1" dirty="0">
                        <a:solidFill>
                          <a:srgbClr val="FF0000"/>
                        </a:solidFill>
                      </a:endParaRPr>
                    </a:p>
                  </a:txBody>
                  <a:tcPr/>
                </a:tc>
              </a:tr>
              <a:tr h="370840">
                <a:tc>
                  <a:txBody>
                    <a:bodyPr/>
                    <a:lstStyle/>
                    <a:p>
                      <a:r>
                        <a:rPr lang="en-US" dirty="0" smtClean="0"/>
                        <a:t>Bucket[1]</a:t>
                      </a:r>
                      <a:endParaRPr lang="el-GR" dirty="0"/>
                    </a:p>
                  </a:txBody>
                  <a:tcPr/>
                </a:tc>
                <a:tc>
                  <a:txBody>
                    <a:bodyPr/>
                    <a:lstStyle/>
                    <a:p>
                      <a:r>
                        <a:rPr lang="en-US" dirty="0" smtClean="0"/>
                        <a:t>00</a:t>
                      </a:r>
                      <a:r>
                        <a:rPr lang="en-US" b="1" dirty="0" smtClean="0">
                          <a:solidFill>
                            <a:srgbClr val="FF0000"/>
                          </a:solidFill>
                        </a:rPr>
                        <a:t>01</a:t>
                      </a:r>
                      <a:r>
                        <a:rPr lang="en-US" b="0" dirty="0" smtClean="0"/>
                        <a:t> </a:t>
                      </a:r>
                      <a:r>
                        <a:rPr lang="en-US" dirty="0" smtClean="0"/>
                        <a:t>01</a:t>
                      </a:r>
                      <a:r>
                        <a:rPr lang="en-US" b="1" dirty="0" smtClean="0">
                          <a:solidFill>
                            <a:srgbClr val="FF0000"/>
                          </a:solidFill>
                        </a:rPr>
                        <a:t>01</a:t>
                      </a:r>
                      <a:r>
                        <a:rPr lang="en-US" b="0" dirty="0" smtClean="0"/>
                        <a:t> </a:t>
                      </a:r>
                      <a:r>
                        <a:rPr lang="en-US" dirty="0" smtClean="0"/>
                        <a:t>10</a:t>
                      </a:r>
                      <a:r>
                        <a:rPr lang="en-US" b="1" dirty="0" smtClean="0">
                          <a:solidFill>
                            <a:srgbClr val="FF0000"/>
                          </a:solidFill>
                        </a:rPr>
                        <a:t>01</a:t>
                      </a:r>
                      <a:r>
                        <a:rPr lang="en-US" b="0" dirty="0" smtClean="0"/>
                        <a:t> </a:t>
                      </a:r>
                      <a:r>
                        <a:rPr lang="en-US" dirty="0" smtClean="0"/>
                        <a:t>10</a:t>
                      </a:r>
                      <a:r>
                        <a:rPr lang="en-US" b="1" dirty="0" smtClean="0">
                          <a:solidFill>
                            <a:srgbClr val="FF0000"/>
                          </a:solidFill>
                        </a:rPr>
                        <a:t>01</a:t>
                      </a:r>
                      <a:r>
                        <a:rPr lang="en-US" b="0" dirty="0" smtClean="0"/>
                        <a:t> </a:t>
                      </a:r>
                      <a:r>
                        <a:rPr lang="en-US" dirty="0" smtClean="0"/>
                        <a:t>11</a:t>
                      </a:r>
                      <a:r>
                        <a:rPr lang="en-US" b="1" dirty="0" smtClean="0">
                          <a:solidFill>
                            <a:srgbClr val="FF0000"/>
                          </a:solidFill>
                        </a:rPr>
                        <a:t>01</a:t>
                      </a:r>
                      <a:endParaRPr lang="el-GR" b="1" dirty="0">
                        <a:solidFill>
                          <a:srgbClr val="FF0000"/>
                        </a:solidFill>
                      </a:endParaRPr>
                    </a:p>
                  </a:txBody>
                  <a:tcPr/>
                </a:tc>
              </a:tr>
              <a:tr h="370840">
                <a:tc>
                  <a:txBody>
                    <a:bodyPr/>
                    <a:lstStyle/>
                    <a:p>
                      <a:r>
                        <a:rPr lang="en-US" dirty="0" smtClean="0"/>
                        <a:t>Bucket[2]</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b="1" dirty="0" smtClean="0">
                          <a:solidFill>
                            <a:srgbClr val="FF0000"/>
                          </a:solidFill>
                        </a:rPr>
                        <a:t>10</a:t>
                      </a:r>
                      <a:r>
                        <a:rPr lang="en-US" b="1" dirty="0" smtClean="0"/>
                        <a:t> </a:t>
                      </a:r>
                      <a:r>
                        <a:rPr lang="en-US" dirty="0" smtClean="0"/>
                        <a:t>01</a:t>
                      </a:r>
                      <a:r>
                        <a:rPr lang="en-US" b="1" dirty="0" smtClean="0">
                          <a:solidFill>
                            <a:srgbClr val="FF0000"/>
                          </a:solidFill>
                        </a:rPr>
                        <a:t>10</a:t>
                      </a:r>
                      <a:r>
                        <a:rPr lang="en-US" b="1" dirty="0" smtClean="0"/>
                        <a:t> </a:t>
                      </a:r>
                      <a:r>
                        <a:rPr lang="en-US" dirty="0" smtClean="0"/>
                        <a:t>10</a:t>
                      </a:r>
                      <a:r>
                        <a:rPr lang="en-US" b="1" dirty="0" smtClean="0">
                          <a:solidFill>
                            <a:srgbClr val="FF0000"/>
                          </a:solidFill>
                        </a:rPr>
                        <a:t>10</a:t>
                      </a:r>
                      <a:r>
                        <a:rPr lang="en-US" b="1" dirty="0" smtClean="0"/>
                        <a:t> </a:t>
                      </a:r>
                      <a:r>
                        <a:rPr lang="en-US" dirty="0" smtClean="0"/>
                        <a:t>11</a:t>
                      </a:r>
                      <a:r>
                        <a:rPr lang="en-US" b="1" dirty="0" smtClean="0">
                          <a:solidFill>
                            <a:srgbClr val="FF0000"/>
                          </a:solidFill>
                        </a:rPr>
                        <a:t>10</a:t>
                      </a:r>
                      <a:endParaRPr lang="el-GR" b="1" dirty="0" smtClean="0">
                        <a:solidFill>
                          <a:srgbClr val="FF0000"/>
                        </a:solidFill>
                      </a:endParaRPr>
                    </a:p>
                  </a:txBody>
                  <a:tcPr/>
                </a:tc>
              </a:tr>
              <a:tr h="370840">
                <a:tc>
                  <a:txBody>
                    <a:bodyPr/>
                    <a:lstStyle/>
                    <a:p>
                      <a:r>
                        <a:rPr lang="en-US" dirty="0" smtClean="0"/>
                        <a:t>Bucket[3]</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b="1" dirty="0" smtClean="0">
                          <a:solidFill>
                            <a:srgbClr val="FF0000"/>
                          </a:solidFill>
                        </a:rPr>
                        <a:t>11</a:t>
                      </a:r>
                      <a:r>
                        <a:rPr lang="en-US" b="1" dirty="0" smtClean="0"/>
                        <a:t> </a:t>
                      </a:r>
                      <a:r>
                        <a:rPr lang="en-US" dirty="0" smtClean="0"/>
                        <a:t>01</a:t>
                      </a:r>
                      <a:r>
                        <a:rPr lang="en-US" b="1" dirty="0" smtClean="0">
                          <a:solidFill>
                            <a:srgbClr val="FF0000"/>
                          </a:solidFill>
                        </a:rPr>
                        <a:t>11</a:t>
                      </a:r>
                      <a:r>
                        <a:rPr lang="en-US" b="1" dirty="0" smtClean="0"/>
                        <a:t> </a:t>
                      </a:r>
                      <a:r>
                        <a:rPr lang="en-US" b="0" dirty="0" smtClean="0"/>
                        <a:t>11</a:t>
                      </a:r>
                      <a:r>
                        <a:rPr lang="en-US" b="1" dirty="0" smtClean="0">
                          <a:solidFill>
                            <a:srgbClr val="FF0000"/>
                          </a:solidFill>
                        </a:rPr>
                        <a:t>11</a:t>
                      </a:r>
                      <a:endParaRPr lang="el-GR" b="1" dirty="0" smtClean="0">
                        <a:solidFill>
                          <a:srgbClr val="FF0000"/>
                        </a:solidFill>
                      </a:endParaRPr>
                    </a:p>
                  </a:txBody>
                  <a:tcPr/>
                </a:tc>
              </a:tr>
            </a:tbl>
          </a:graphicData>
        </a:graphic>
      </p:graphicFrame>
      <p:cxnSp>
        <p:nvCxnSpPr>
          <p:cNvPr id="17" name="16 - Καμπύλη γραμμή σύνδεσης"/>
          <p:cNvCxnSpPr/>
          <p:nvPr/>
        </p:nvCxnSpPr>
        <p:spPr>
          <a:xfrm rot="10800000" flipV="1">
            <a:off x="7715272" y="5286387"/>
            <a:ext cx="857256" cy="785818"/>
          </a:xfrm>
          <a:prstGeom prst="curvedConnector3">
            <a:avLst>
              <a:gd name="adj1" fmla="val -87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How to Split A Bucket (2/3)</a:t>
            </a:r>
            <a:endParaRPr lang="el-GR" dirty="0"/>
          </a:p>
        </p:txBody>
      </p:sp>
      <p:graphicFrame>
        <p:nvGraphicFramePr>
          <p:cNvPr id="4" name="3 - Πίνακας"/>
          <p:cNvGraphicFramePr>
            <a:graphicFrameLocks noGrp="1"/>
          </p:cNvGraphicFramePr>
          <p:nvPr/>
        </p:nvGraphicFramePr>
        <p:xfrm>
          <a:off x="214282" y="1571612"/>
          <a:ext cx="6096000" cy="1854200"/>
        </p:xfrm>
        <a:graphic>
          <a:graphicData uri="http://schemas.openxmlformats.org/drawingml/2006/table">
            <a:tbl>
              <a:tblPr firstRow="1" bandRow="1">
                <a:tableStyleId>{5940675A-B579-460E-94D1-54222C63F5DA}</a:tableStyleId>
              </a:tblPr>
              <a:tblGrid>
                <a:gridCol w="1285884"/>
                <a:gridCol w="4810116"/>
              </a:tblGrid>
              <a:tr h="370840">
                <a:tc>
                  <a:txBody>
                    <a:bodyPr/>
                    <a:lstStyle/>
                    <a:p>
                      <a:r>
                        <a:rPr lang="en-US" dirty="0" smtClean="0"/>
                        <a:t>Bucket[0]</a:t>
                      </a:r>
                      <a:endParaRPr lang="el-GR" dirty="0"/>
                    </a:p>
                  </a:txBody>
                  <a:tcPr/>
                </a:tc>
                <a:tc>
                  <a:txBody>
                    <a:bodyPr/>
                    <a:lstStyle/>
                    <a:p>
                      <a:r>
                        <a:rPr lang="en-US" dirty="0" smtClean="0"/>
                        <a:t>1</a:t>
                      </a:r>
                      <a:r>
                        <a:rPr lang="en-US" b="1" dirty="0" smtClean="0">
                          <a:solidFill>
                            <a:srgbClr val="FF0000"/>
                          </a:solidFill>
                        </a:rPr>
                        <a:t>000</a:t>
                      </a:r>
                      <a:endParaRPr lang="el-GR" b="1" dirty="0">
                        <a:solidFill>
                          <a:srgbClr val="FF0000"/>
                        </a:solidFill>
                      </a:endParaRPr>
                    </a:p>
                  </a:txBody>
                  <a:tcPr/>
                </a:tc>
              </a:tr>
              <a:tr h="370840">
                <a:tc>
                  <a:txBody>
                    <a:bodyPr/>
                    <a:lstStyle/>
                    <a:p>
                      <a:r>
                        <a:rPr lang="en-US" dirty="0" smtClean="0"/>
                        <a:t>Bucket[1]</a:t>
                      </a:r>
                      <a:endParaRPr lang="el-GR" dirty="0"/>
                    </a:p>
                  </a:txBody>
                  <a:tcPr/>
                </a:tc>
                <a:tc>
                  <a:txBody>
                    <a:bodyPr/>
                    <a:lstStyle/>
                    <a:p>
                      <a:r>
                        <a:rPr lang="en-US" dirty="0" smtClean="0"/>
                        <a:t>00</a:t>
                      </a:r>
                      <a:r>
                        <a:rPr lang="en-US" b="1" dirty="0" smtClean="0">
                          <a:solidFill>
                            <a:srgbClr val="FF0000"/>
                          </a:solidFill>
                        </a:rPr>
                        <a:t>01</a:t>
                      </a:r>
                      <a:r>
                        <a:rPr lang="en-US" b="0" dirty="0" smtClean="0"/>
                        <a:t> </a:t>
                      </a:r>
                      <a:r>
                        <a:rPr lang="en-US" dirty="0" smtClean="0"/>
                        <a:t>01</a:t>
                      </a:r>
                      <a:r>
                        <a:rPr lang="en-US" b="1" dirty="0" smtClean="0">
                          <a:solidFill>
                            <a:srgbClr val="FF0000"/>
                          </a:solidFill>
                        </a:rPr>
                        <a:t>01</a:t>
                      </a:r>
                      <a:r>
                        <a:rPr lang="en-US" b="0" dirty="0" smtClean="0"/>
                        <a:t> </a:t>
                      </a:r>
                      <a:r>
                        <a:rPr lang="en-US" dirty="0" smtClean="0"/>
                        <a:t>10</a:t>
                      </a:r>
                      <a:r>
                        <a:rPr lang="en-US" b="1" dirty="0" smtClean="0">
                          <a:solidFill>
                            <a:srgbClr val="FF0000"/>
                          </a:solidFill>
                        </a:rPr>
                        <a:t>01</a:t>
                      </a:r>
                      <a:r>
                        <a:rPr lang="en-US" b="0" dirty="0" smtClean="0"/>
                        <a:t> </a:t>
                      </a:r>
                      <a:r>
                        <a:rPr lang="en-US" dirty="0" smtClean="0"/>
                        <a:t>10</a:t>
                      </a:r>
                      <a:r>
                        <a:rPr lang="en-US" b="1" dirty="0" smtClean="0">
                          <a:solidFill>
                            <a:srgbClr val="FF0000"/>
                          </a:solidFill>
                        </a:rPr>
                        <a:t>01</a:t>
                      </a:r>
                      <a:r>
                        <a:rPr lang="en-US" b="0" dirty="0" smtClean="0"/>
                        <a:t> </a:t>
                      </a:r>
                      <a:r>
                        <a:rPr lang="en-US" dirty="0" smtClean="0"/>
                        <a:t>11</a:t>
                      </a:r>
                      <a:r>
                        <a:rPr lang="en-US" b="1" dirty="0" smtClean="0">
                          <a:solidFill>
                            <a:srgbClr val="FF0000"/>
                          </a:solidFill>
                        </a:rPr>
                        <a:t>01</a:t>
                      </a:r>
                      <a:endParaRPr lang="el-GR" b="1" dirty="0">
                        <a:solidFill>
                          <a:srgbClr val="FF0000"/>
                        </a:solidFill>
                      </a:endParaRPr>
                    </a:p>
                  </a:txBody>
                  <a:tcPr/>
                </a:tc>
              </a:tr>
              <a:tr h="370840">
                <a:tc>
                  <a:txBody>
                    <a:bodyPr/>
                    <a:lstStyle/>
                    <a:p>
                      <a:r>
                        <a:rPr lang="en-US" dirty="0" smtClean="0"/>
                        <a:t>Bucket[2]</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b="1" dirty="0" smtClean="0">
                          <a:solidFill>
                            <a:srgbClr val="FF0000"/>
                          </a:solidFill>
                        </a:rPr>
                        <a:t>10</a:t>
                      </a:r>
                      <a:r>
                        <a:rPr lang="en-US" b="1" dirty="0" smtClean="0"/>
                        <a:t> </a:t>
                      </a:r>
                      <a:r>
                        <a:rPr lang="en-US" dirty="0" smtClean="0"/>
                        <a:t>01</a:t>
                      </a:r>
                      <a:r>
                        <a:rPr lang="en-US" b="1" dirty="0" smtClean="0">
                          <a:solidFill>
                            <a:srgbClr val="FF0000"/>
                          </a:solidFill>
                        </a:rPr>
                        <a:t>10</a:t>
                      </a:r>
                      <a:r>
                        <a:rPr lang="en-US" b="1" dirty="0" smtClean="0"/>
                        <a:t> </a:t>
                      </a:r>
                      <a:r>
                        <a:rPr lang="en-US" dirty="0" smtClean="0"/>
                        <a:t>10</a:t>
                      </a:r>
                      <a:r>
                        <a:rPr lang="en-US" b="1" dirty="0" smtClean="0">
                          <a:solidFill>
                            <a:srgbClr val="FF0000"/>
                          </a:solidFill>
                        </a:rPr>
                        <a:t>10</a:t>
                      </a:r>
                      <a:r>
                        <a:rPr lang="en-US" b="1" dirty="0" smtClean="0"/>
                        <a:t> </a:t>
                      </a:r>
                      <a:r>
                        <a:rPr lang="en-US" dirty="0" smtClean="0"/>
                        <a:t>11</a:t>
                      </a:r>
                      <a:r>
                        <a:rPr lang="en-US" b="1" dirty="0" smtClean="0">
                          <a:solidFill>
                            <a:srgbClr val="FF0000"/>
                          </a:solidFill>
                        </a:rPr>
                        <a:t>10</a:t>
                      </a:r>
                      <a:endParaRPr lang="el-GR" b="1" dirty="0" smtClean="0">
                        <a:solidFill>
                          <a:srgbClr val="FF0000"/>
                        </a:solidFill>
                      </a:endParaRPr>
                    </a:p>
                  </a:txBody>
                  <a:tcPr/>
                </a:tc>
              </a:tr>
              <a:tr h="370840">
                <a:tc>
                  <a:txBody>
                    <a:bodyPr/>
                    <a:lstStyle/>
                    <a:p>
                      <a:r>
                        <a:rPr lang="en-US" dirty="0" smtClean="0"/>
                        <a:t>Bucket[3]</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b="1" dirty="0" smtClean="0">
                          <a:solidFill>
                            <a:srgbClr val="FF0000"/>
                          </a:solidFill>
                        </a:rPr>
                        <a:t>11</a:t>
                      </a:r>
                      <a:r>
                        <a:rPr lang="en-US" b="1" dirty="0" smtClean="0"/>
                        <a:t> </a:t>
                      </a:r>
                      <a:r>
                        <a:rPr lang="en-US" dirty="0" smtClean="0"/>
                        <a:t>01</a:t>
                      </a:r>
                      <a:r>
                        <a:rPr lang="en-US" b="1" dirty="0" smtClean="0">
                          <a:solidFill>
                            <a:srgbClr val="FF0000"/>
                          </a:solidFill>
                        </a:rPr>
                        <a:t>11</a:t>
                      </a:r>
                      <a:r>
                        <a:rPr lang="en-US" b="1" dirty="0" smtClean="0"/>
                        <a:t> </a:t>
                      </a:r>
                      <a:r>
                        <a:rPr lang="en-US" b="0" dirty="0" smtClean="0"/>
                        <a:t>11</a:t>
                      </a:r>
                      <a:r>
                        <a:rPr lang="en-US" b="1" dirty="0" smtClean="0">
                          <a:solidFill>
                            <a:srgbClr val="FF0000"/>
                          </a:solidFill>
                        </a:rPr>
                        <a:t>11</a:t>
                      </a:r>
                      <a:endParaRPr lang="el-GR" b="1" dirty="0" smtClean="0">
                        <a:solidFill>
                          <a:srgbClr val="FF0000"/>
                        </a:solidFill>
                      </a:endParaRPr>
                    </a:p>
                  </a:txBody>
                  <a:tcPr/>
                </a:tc>
              </a:tr>
              <a:tr h="370840">
                <a:tc>
                  <a:txBody>
                    <a:bodyPr/>
                    <a:lstStyle/>
                    <a:p>
                      <a:r>
                        <a:rPr lang="en-US" dirty="0" smtClean="0"/>
                        <a:t>Bucket[4]</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r>
                        <a:rPr lang="en-US" b="1" dirty="0" smtClean="0">
                          <a:solidFill>
                            <a:srgbClr val="FF0000"/>
                          </a:solidFill>
                        </a:rPr>
                        <a:t>100 </a:t>
                      </a:r>
                      <a:r>
                        <a:rPr lang="en-US" dirty="0" smtClean="0"/>
                        <a:t>1</a:t>
                      </a:r>
                      <a:r>
                        <a:rPr lang="en-US" b="1" dirty="0" smtClean="0">
                          <a:solidFill>
                            <a:srgbClr val="FF0000"/>
                          </a:solidFill>
                        </a:rPr>
                        <a:t>100</a:t>
                      </a:r>
                      <a:endParaRPr lang="el-GR" b="1" dirty="0" smtClean="0">
                        <a:solidFill>
                          <a:srgbClr val="FF0000"/>
                        </a:solidFill>
                      </a:endParaRPr>
                    </a:p>
                  </a:txBody>
                  <a:tcPr/>
                </a:tc>
              </a:tr>
            </a:tbl>
          </a:graphicData>
        </a:graphic>
      </p:graphicFrame>
      <p:cxnSp>
        <p:nvCxnSpPr>
          <p:cNvPr id="5" name="4 - Καμπύλη γραμμή σύνδεσης"/>
          <p:cNvCxnSpPr/>
          <p:nvPr/>
        </p:nvCxnSpPr>
        <p:spPr>
          <a:xfrm rot="5400000">
            <a:off x="3786182" y="2000240"/>
            <a:ext cx="1357322" cy="1071570"/>
          </a:xfrm>
          <a:prstGeom prst="curvedConnector3">
            <a:avLst>
              <a:gd name="adj1" fmla="val 100785"/>
            </a:avLst>
          </a:prstGeom>
          <a:ln>
            <a:tailEnd type="arrow"/>
          </a:ln>
        </p:spPr>
        <p:style>
          <a:lnRef idx="3">
            <a:schemeClr val="accent2"/>
          </a:lnRef>
          <a:fillRef idx="0">
            <a:schemeClr val="accent2"/>
          </a:fillRef>
          <a:effectRef idx="2">
            <a:schemeClr val="accent2"/>
          </a:effectRef>
          <a:fontRef idx="minor">
            <a:schemeClr val="tx1"/>
          </a:fontRef>
        </p:style>
      </p:cxnSp>
      <p:sp>
        <p:nvSpPr>
          <p:cNvPr id="13" name="12 - TextBox"/>
          <p:cNvSpPr txBox="1"/>
          <p:nvPr/>
        </p:nvSpPr>
        <p:spPr>
          <a:xfrm>
            <a:off x="2714612" y="4214818"/>
            <a:ext cx="4000528" cy="923330"/>
          </a:xfrm>
          <a:prstGeom prst="rect">
            <a:avLst/>
          </a:prstGeom>
          <a:noFill/>
        </p:spPr>
        <p:txBody>
          <a:bodyPr wrap="square" rtlCol="0">
            <a:spAutoFit/>
          </a:bodyPr>
          <a:lstStyle/>
          <a:p>
            <a:pPr>
              <a:buFont typeface="Wingdings" pitchFamily="2" charset="2"/>
              <a:buChar char="ü"/>
            </a:pPr>
            <a:r>
              <a:rPr lang="en-US" dirty="0" smtClean="0"/>
              <a:t>Bucket[5] will split from Bucket[1]</a:t>
            </a:r>
          </a:p>
          <a:p>
            <a:pPr>
              <a:buFont typeface="Wingdings" pitchFamily="2" charset="2"/>
              <a:buChar char="ü"/>
            </a:pPr>
            <a:r>
              <a:rPr lang="en-US" dirty="0" smtClean="0"/>
              <a:t>Bucket [6] will split from Bucket[2]</a:t>
            </a:r>
          </a:p>
          <a:p>
            <a:pPr>
              <a:buFont typeface="Wingdings" pitchFamily="2" charset="2"/>
              <a:buChar char="ü"/>
            </a:pPr>
            <a:r>
              <a:rPr lang="en-US" dirty="0" smtClean="0"/>
              <a:t>Bucket[7] will split from Bucket [3]</a:t>
            </a:r>
            <a:endParaRPr lang="el-G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How to Split A Bucket (3/3)</a:t>
            </a:r>
            <a:endParaRPr lang="el-GR" dirty="0"/>
          </a:p>
        </p:txBody>
      </p:sp>
      <p:sp>
        <p:nvSpPr>
          <p:cNvPr id="3" name="2 - Θέση περιεχομένου"/>
          <p:cNvSpPr>
            <a:spLocks noGrp="1"/>
          </p:cNvSpPr>
          <p:nvPr>
            <p:ph idx="1"/>
          </p:nvPr>
        </p:nvSpPr>
        <p:spPr/>
        <p:txBody>
          <a:bodyPr/>
          <a:lstStyle/>
          <a:p>
            <a:r>
              <a:rPr lang="en-US" dirty="0" smtClean="0"/>
              <a:t>This method works only for tables with size a power of two</a:t>
            </a:r>
            <a:endParaRPr lang="el-GR" dirty="0"/>
          </a:p>
        </p:txBody>
      </p:sp>
      <p:graphicFrame>
        <p:nvGraphicFramePr>
          <p:cNvPr id="4" name="3 - Πίνακας"/>
          <p:cNvGraphicFramePr>
            <a:graphicFrameLocks noGrp="1"/>
          </p:cNvGraphicFramePr>
          <p:nvPr/>
        </p:nvGraphicFramePr>
        <p:xfrm>
          <a:off x="1928794" y="2786058"/>
          <a:ext cx="6096000" cy="1483360"/>
        </p:xfrm>
        <a:graphic>
          <a:graphicData uri="http://schemas.openxmlformats.org/drawingml/2006/table">
            <a:tbl>
              <a:tblPr firstRow="1" bandRow="1">
                <a:tableStyleId>{5940675A-B579-460E-94D1-54222C63F5DA}</a:tableStyleId>
              </a:tblPr>
              <a:tblGrid>
                <a:gridCol w="1285884"/>
                <a:gridCol w="4810116"/>
              </a:tblGrid>
              <a:tr h="370840">
                <a:tc>
                  <a:txBody>
                    <a:bodyPr/>
                    <a:lstStyle/>
                    <a:p>
                      <a:r>
                        <a:rPr lang="en-US" dirty="0" smtClean="0"/>
                        <a:t>Bucket[0]</a:t>
                      </a:r>
                      <a:endParaRPr lang="el-GR" dirty="0"/>
                    </a:p>
                  </a:txBody>
                  <a:tcPr/>
                </a:tc>
                <a:tc>
                  <a:txBody>
                    <a:bodyPr/>
                    <a:lstStyle/>
                    <a:p>
                      <a:r>
                        <a:rPr lang="en-US" dirty="0" smtClean="0"/>
                        <a:t>01</a:t>
                      </a:r>
                      <a:r>
                        <a:rPr lang="en-US" b="1" dirty="0" smtClean="0">
                          <a:solidFill>
                            <a:srgbClr val="FF0000"/>
                          </a:solidFill>
                        </a:rPr>
                        <a:t>00</a:t>
                      </a:r>
                      <a:r>
                        <a:rPr lang="en-US" b="0" dirty="0" smtClean="0"/>
                        <a:t> </a:t>
                      </a:r>
                      <a:r>
                        <a:rPr lang="en-US" dirty="0" smtClean="0"/>
                        <a:t>10</a:t>
                      </a:r>
                      <a:r>
                        <a:rPr lang="en-US" b="1" dirty="0" smtClean="0">
                          <a:solidFill>
                            <a:srgbClr val="FF0000"/>
                          </a:solidFill>
                        </a:rPr>
                        <a:t>00</a:t>
                      </a:r>
                      <a:r>
                        <a:rPr lang="en-US" b="0" dirty="0" smtClean="0"/>
                        <a:t> </a:t>
                      </a:r>
                      <a:r>
                        <a:rPr lang="en-US" dirty="0" smtClean="0"/>
                        <a:t>11</a:t>
                      </a:r>
                      <a:r>
                        <a:rPr lang="en-US" b="1" dirty="0" smtClean="0">
                          <a:solidFill>
                            <a:srgbClr val="FF0000"/>
                          </a:solidFill>
                        </a:rPr>
                        <a:t>00</a:t>
                      </a:r>
                      <a:endParaRPr lang="el-GR" b="1" dirty="0">
                        <a:solidFill>
                          <a:srgbClr val="FF0000"/>
                        </a:solidFill>
                      </a:endParaRPr>
                    </a:p>
                  </a:txBody>
                  <a:tcPr/>
                </a:tc>
              </a:tr>
              <a:tr h="370840">
                <a:tc>
                  <a:txBody>
                    <a:bodyPr/>
                    <a:lstStyle/>
                    <a:p>
                      <a:r>
                        <a:rPr lang="en-US" dirty="0" smtClean="0"/>
                        <a:t>Bucket[1]</a:t>
                      </a:r>
                      <a:endParaRPr lang="el-GR" dirty="0"/>
                    </a:p>
                  </a:txBody>
                  <a:tcPr/>
                </a:tc>
                <a:tc>
                  <a:txBody>
                    <a:bodyPr/>
                    <a:lstStyle/>
                    <a:p>
                      <a:r>
                        <a:rPr lang="en-US" dirty="0" smtClean="0"/>
                        <a:t>000</a:t>
                      </a:r>
                      <a:r>
                        <a:rPr lang="en-US" b="1" dirty="0" smtClean="0">
                          <a:solidFill>
                            <a:srgbClr val="FF0000"/>
                          </a:solidFill>
                        </a:rPr>
                        <a:t>1</a:t>
                      </a:r>
                      <a:r>
                        <a:rPr lang="en-US" b="0" dirty="0" smtClean="0"/>
                        <a:t> </a:t>
                      </a:r>
                      <a:r>
                        <a:rPr lang="en-US" dirty="0" smtClean="0"/>
                        <a:t>001</a:t>
                      </a:r>
                      <a:r>
                        <a:rPr lang="en-US" b="1" dirty="0" smtClean="0">
                          <a:solidFill>
                            <a:srgbClr val="FF0000"/>
                          </a:solidFill>
                        </a:rPr>
                        <a:t>1</a:t>
                      </a:r>
                      <a:r>
                        <a:rPr lang="en-US" b="0" dirty="0" smtClean="0"/>
                        <a:t> </a:t>
                      </a:r>
                      <a:r>
                        <a:rPr lang="en-US" dirty="0" smtClean="0"/>
                        <a:t>010</a:t>
                      </a:r>
                      <a:r>
                        <a:rPr lang="en-US" b="1" dirty="0" smtClean="0">
                          <a:solidFill>
                            <a:srgbClr val="FF0000"/>
                          </a:solidFill>
                        </a:rPr>
                        <a:t>1</a:t>
                      </a:r>
                      <a:r>
                        <a:rPr lang="en-US" b="0" dirty="0" smtClean="0"/>
                        <a:t> </a:t>
                      </a:r>
                      <a:r>
                        <a:rPr lang="en-US" dirty="0" smtClean="0"/>
                        <a:t>011</a:t>
                      </a:r>
                      <a:r>
                        <a:rPr lang="en-US" b="1" dirty="0" smtClean="0">
                          <a:solidFill>
                            <a:srgbClr val="FF0000"/>
                          </a:solidFill>
                        </a:rPr>
                        <a:t>1</a:t>
                      </a:r>
                      <a:r>
                        <a:rPr lang="en-US" dirty="0" smtClean="0"/>
                        <a:t> 100</a:t>
                      </a:r>
                      <a:r>
                        <a:rPr lang="en-US" b="1" dirty="0" smtClean="0">
                          <a:solidFill>
                            <a:srgbClr val="FF0000"/>
                          </a:solidFill>
                        </a:rPr>
                        <a:t>1</a:t>
                      </a:r>
                      <a:r>
                        <a:rPr lang="en-US" b="0" dirty="0" smtClean="0"/>
                        <a:t> </a:t>
                      </a:r>
                      <a:r>
                        <a:rPr lang="en-US" dirty="0" smtClean="0"/>
                        <a:t>100</a:t>
                      </a:r>
                      <a:r>
                        <a:rPr lang="en-US" b="1" dirty="0" smtClean="0">
                          <a:solidFill>
                            <a:srgbClr val="FF0000"/>
                          </a:solidFill>
                        </a:rPr>
                        <a:t>1</a:t>
                      </a:r>
                      <a:r>
                        <a:rPr lang="en-US" b="0" dirty="0" smtClean="0"/>
                        <a:t> </a:t>
                      </a:r>
                      <a:r>
                        <a:rPr lang="en-US" dirty="0" smtClean="0"/>
                        <a:t>110</a:t>
                      </a:r>
                      <a:r>
                        <a:rPr lang="en-US" b="1" dirty="0" smtClean="0">
                          <a:solidFill>
                            <a:srgbClr val="FF0000"/>
                          </a:solidFill>
                        </a:rPr>
                        <a:t>1</a:t>
                      </a:r>
                      <a:r>
                        <a:rPr lang="en-US" b="0" dirty="0" smtClean="0"/>
                        <a:t> 111</a:t>
                      </a:r>
                      <a:r>
                        <a:rPr lang="en-US" b="1" dirty="0" smtClean="0">
                          <a:solidFill>
                            <a:srgbClr val="FF0000"/>
                          </a:solidFill>
                        </a:rPr>
                        <a:t>1</a:t>
                      </a:r>
                      <a:endParaRPr lang="el-GR" b="1" dirty="0">
                        <a:solidFill>
                          <a:srgbClr val="FF0000"/>
                        </a:solidFill>
                      </a:endParaRPr>
                    </a:p>
                  </a:txBody>
                  <a:tcPr/>
                </a:tc>
              </a:tr>
              <a:tr h="370840">
                <a:tc>
                  <a:txBody>
                    <a:bodyPr/>
                    <a:lstStyle/>
                    <a:p>
                      <a:r>
                        <a:rPr lang="en-US" dirty="0" smtClean="0"/>
                        <a:t>Bucket[2]</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b="1" dirty="0" smtClean="0">
                          <a:solidFill>
                            <a:srgbClr val="FF0000"/>
                          </a:solidFill>
                        </a:rPr>
                        <a:t>10</a:t>
                      </a:r>
                      <a:r>
                        <a:rPr lang="en-US" b="1" dirty="0" smtClean="0"/>
                        <a:t> </a:t>
                      </a:r>
                      <a:r>
                        <a:rPr lang="en-US" dirty="0" smtClean="0"/>
                        <a:t>01</a:t>
                      </a:r>
                      <a:r>
                        <a:rPr lang="en-US" b="1" dirty="0" smtClean="0">
                          <a:solidFill>
                            <a:srgbClr val="FF0000"/>
                          </a:solidFill>
                        </a:rPr>
                        <a:t>10</a:t>
                      </a:r>
                      <a:r>
                        <a:rPr lang="en-US" b="1" dirty="0" smtClean="0"/>
                        <a:t> </a:t>
                      </a:r>
                      <a:r>
                        <a:rPr lang="en-US" dirty="0" smtClean="0"/>
                        <a:t>10</a:t>
                      </a:r>
                      <a:r>
                        <a:rPr lang="en-US" b="1" dirty="0" smtClean="0">
                          <a:solidFill>
                            <a:srgbClr val="FF0000"/>
                          </a:solidFill>
                        </a:rPr>
                        <a:t>10</a:t>
                      </a:r>
                      <a:r>
                        <a:rPr lang="en-US" b="1" dirty="0" smtClean="0"/>
                        <a:t> </a:t>
                      </a:r>
                      <a:r>
                        <a:rPr lang="en-US" dirty="0" smtClean="0"/>
                        <a:t>11</a:t>
                      </a:r>
                      <a:r>
                        <a:rPr lang="en-US" b="1" dirty="0" smtClean="0">
                          <a:solidFill>
                            <a:srgbClr val="FF0000"/>
                          </a:solidFill>
                        </a:rPr>
                        <a:t>10</a:t>
                      </a:r>
                      <a:endParaRPr lang="el-GR" b="1" dirty="0" smtClean="0">
                        <a:solidFill>
                          <a:srgbClr val="FF0000"/>
                        </a:solidFill>
                      </a:endParaRPr>
                    </a:p>
                  </a:txBody>
                  <a:tcPr/>
                </a:tc>
              </a:tr>
              <a:tr h="370840">
                <a:tc>
                  <a:txBody>
                    <a:bodyPr/>
                    <a:lstStyle/>
                    <a:p>
                      <a:r>
                        <a:rPr lang="en-US" dirty="0" smtClean="0"/>
                        <a:t>Bucket[3]</a:t>
                      </a:r>
                      <a:endParaRPr lang="el-G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t>
                      </a:r>
                      <a:endParaRPr lang="el-GR" b="1" dirty="0" smtClean="0">
                        <a:solidFill>
                          <a:srgbClr val="FF0000"/>
                        </a:solidFill>
                      </a:endParaRPr>
                    </a:p>
                  </a:txBody>
                  <a:tcPr/>
                </a:tc>
              </a:tr>
            </a:tbl>
          </a:graphicData>
        </a:graphic>
      </p:graphicFrame>
      <p:sp>
        <p:nvSpPr>
          <p:cNvPr id="5" name="4 - Έλλειψη"/>
          <p:cNvSpPr/>
          <p:nvPr/>
        </p:nvSpPr>
        <p:spPr>
          <a:xfrm>
            <a:off x="5000628" y="4429132"/>
            <a:ext cx="1714512" cy="7143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Bucket[0]</a:t>
            </a:r>
            <a:endParaRPr lang="el-GR" dirty="0"/>
          </a:p>
        </p:txBody>
      </p:sp>
      <p:sp>
        <p:nvSpPr>
          <p:cNvPr id="6" name="5 - Έλλειψη"/>
          <p:cNvSpPr/>
          <p:nvPr/>
        </p:nvSpPr>
        <p:spPr>
          <a:xfrm>
            <a:off x="5000628" y="5214950"/>
            <a:ext cx="1714512" cy="7143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Bucket[1]</a:t>
            </a:r>
            <a:endParaRPr lang="el-GR" dirty="0"/>
          </a:p>
        </p:txBody>
      </p:sp>
      <p:sp>
        <p:nvSpPr>
          <p:cNvPr id="7" name="6 - Έλλειψη"/>
          <p:cNvSpPr/>
          <p:nvPr/>
        </p:nvSpPr>
        <p:spPr>
          <a:xfrm>
            <a:off x="5072066" y="6000768"/>
            <a:ext cx="1714512" cy="71438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Bucket[2]</a:t>
            </a:r>
            <a:endParaRPr lang="el-GR" dirty="0"/>
          </a:p>
        </p:txBody>
      </p:sp>
      <p:graphicFrame>
        <p:nvGraphicFramePr>
          <p:cNvPr id="8" name="7 - Πίνακας"/>
          <p:cNvGraphicFramePr>
            <a:graphicFrameLocks noGrp="1"/>
          </p:cNvGraphicFramePr>
          <p:nvPr/>
        </p:nvGraphicFramePr>
        <p:xfrm>
          <a:off x="428596" y="4500570"/>
          <a:ext cx="2476496" cy="1854200"/>
        </p:xfrm>
        <a:graphic>
          <a:graphicData uri="http://schemas.openxmlformats.org/drawingml/2006/table">
            <a:tbl>
              <a:tblPr firstRow="1" bandRow="1">
                <a:tableStyleId>{5C22544A-7EE6-4342-B048-85BDC9FD1C3A}</a:tableStyleId>
              </a:tblPr>
              <a:tblGrid>
                <a:gridCol w="2476496"/>
              </a:tblGrid>
              <a:tr h="370840">
                <a:tc>
                  <a:txBody>
                    <a:bodyPr/>
                    <a:lstStyle/>
                    <a:p>
                      <a:r>
                        <a:rPr lang="en-US" dirty="0" err="1" smtClean="0"/>
                        <a:t>HashTableManager</a:t>
                      </a:r>
                      <a:endParaRPr lang="el-GR" dirty="0"/>
                    </a:p>
                  </a:txBody>
                  <a:tcPr/>
                </a:tc>
              </a:tr>
              <a:tr h="370840">
                <a:tc>
                  <a:txBody>
                    <a:bodyPr/>
                    <a:lstStyle/>
                    <a:p>
                      <a:r>
                        <a:rPr lang="en-US" dirty="0" smtClean="0"/>
                        <a:t>Bucket[0]</a:t>
                      </a:r>
                      <a:endParaRPr lang="el-GR" dirty="0"/>
                    </a:p>
                  </a:txBody>
                  <a:tcPr/>
                </a:tc>
              </a:tr>
              <a:tr h="370840">
                <a:tc>
                  <a:txBody>
                    <a:bodyPr/>
                    <a:lstStyle/>
                    <a:p>
                      <a:r>
                        <a:rPr lang="en-US" dirty="0" smtClean="0"/>
                        <a:t>Bucket[1]</a:t>
                      </a:r>
                      <a:endParaRPr lang="el-GR" dirty="0"/>
                    </a:p>
                  </a:txBody>
                  <a:tcPr/>
                </a:tc>
              </a:tr>
              <a:tr h="370840">
                <a:tc>
                  <a:txBody>
                    <a:bodyPr/>
                    <a:lstStyle/>
                    <a:p>
                      <a:r>
                        <a:rPr lang="en-US" dirty="0" smtClean="0"/>
                        <a:t>Bucket[2]</a:t>
                      </a:r>
                      <a:endParaRPr lang="el-GR" dirty="0"/>
                    </a:p>
                  </a:txBody>
                  <a:tcPr/>
                </a:tc>
              </a:tr>
              <a:tr h="370840">
                <a:tc>
                  <a:txBody>
                    <a:bodyPr/>
                    <a:lstStyle/>
                    <a:p>
                      <a:r>
                        <a:rPr lang="en-US" dirty="0" smtClean="0"/>
                        <a:t>Bucket[3]</a:t>
                      </a:r>
                      <a:endParaRPr lang="el-GR" dirty="0"/>
                    </a:p>
                  </a:txBody>
                  <a:tcPr/>
                </a:tc>
              </a:tr>
            </a:tbl>
          </a:graphicData>
        </a:graphic>
      </p:graphicFrame>
      <p:cxnSp>
        <p:nvCxnSpPr>
          <p:cNvPr id="10" name="9 - Καμπύλη γραμμή σύνδεσης"/>
          <p:cNvCxnSpPr>
            <a:endCxn id="5" idx="2"/>
          </p:cNvCxnSpPr>
          <p:nvPr/>
        </p:nvCxnSpPr>
        <p:spPr>
          <a:xfrm flipV="1">
            <a:off x="2143108" y="4786322"/>
            <a:ext cx="2857520" cy="214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11 - Καμπύλη γραμμή σύνδεσης"/>
          <p:cNvCxnSpPr>
            <a:endCxn id="6" idx="2"/>
          </p:cNvCxnSpPr>
          <p:nvPr/>
        </p:nvCxnSpPr>
        <p:spPr>
          <a:xfrm>
            <a:off x="2000232" y="5357826"/>
            <a:ext cx="3000396" cy="21431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 Καμπύλη γραμμή σύνδεσης"/>
          <p:cNvCxnSpPr>
            <a:endCxn id="7" idx="2"/>
          </p:cNvCxnSpPr>
          <p:nvPr/>
        </p:nvCxnSpPr>
        <p:spPr>
          <a:xfrm>
            <a:off x="2071670" y="5786454"/>
            <a:ext cx="3000396" cy="57150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 Καμπύλη γραμμή σύνδεσης"/>
          <p:cNvCxnSpPr>
            <a:endCxn id="6" idx="2"/>
          </p:cNvCxnSpPr>
          <p:nvPr/>
        </p:nvCxnSpPr>
        <p:spPr>
          <a:xfrm flipV="1">
            <a:off x="1928794" y="5572140"/>
            <a:ext cx="3071834" cy="64294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Buckets form a List</a:t>
            </a:r>
            <a:endParaRPr lang="el-GR" dirty="0"/>
          </a:p>
        </p:txBody>
      </p:sp>
      <p:sp>
        <p:nvSpPr>
          <p:cNvPr id="3" name="2 - Θέση περιεχομένου"/>
          <p:cNvSpPr>
            <a:spLocks noGrp="1"/>
          </p:cNvSpPr>
          <p:nvPr>
            <p:ph idx="1"/>
          </p:nvPr>
        </p:nvSpPr>
        <p:spPr/>
        <p:txBody>
          <a:bodyPr>
            <a:normAutofit fontScale="92500" lnSpcReduction="20000"/>
          </a:bodyPr>
          <a:lstStyle/>
          <a:p>
            <a:r>
              <a:rPr lang="en-US" dirty="0" smtClean="0"/>
              <a:t>The buckets form a list such that the contents of some bucket if they are split over to other buckets, those buckets are on the right</a:t>
            </a:r>
          </a:p>
          <a:p>
            <a:r>
              <a:rPr lang="en-US" dirty="0" smtClean="0"/>
              <a:t>0 </a:t>
            </a:r>
            <a:r>
              <a:rPr lang="en-US" dirty="0" smtClean="0">
                <a:sym typeface="Wingdings" pitchFamily="2" charset="2"/>
              </a:rPr>
              <a:t> 1</a:t>
            </a:r>
          </a:p>
          <a:p>
            <a:r>
              <a:rPr lang="en-US" dirty="0" smtClean="0">
                <a:sym typeface="Wingdings" pitchFamily="2" charset="2"/>
              </a:rPr>
              <a:t>0  2  1</a:t>
            </a:r>
          </a:p>
          <a:p>
            <a:r>
              <a:rPr lang="en-US" dirty="0" smtClean="0">
                <a:sym typeface="Wingdings" pitchFamily="2" charset="2"/>
              </a:rPr>
              <a:t>0 2  1  3</a:t>
            </a:r>
          </a:p>
          <a:p>
            <a:r>
              <a:rPr lang="en-US" dirty="0" smtClean="0">
                <a:sym typeface="Wingdings" pitchFamily="2" charset="2"/>
              </a:rPr>
              <a:t>0  4  2  6  1  5  3  7</a:t>
            </a:r>
          </a:p>
          <a:p>
            <a:r>
              <a:rPr lang="en-US" dirty="0" smtClean="0">
                <a:sym typeface="Wingdings" pitchFamily="2" charset="2"/>
              </a:rPr>
              <a:t>Each bucket (replica) holds a link to the next bucket in that list</a:t>
            </a:r>
          </a:p>
          <a:p>
            <a:pPr lvl="1"/>
            <a:r>
              <a:rPr lang="en-US" dirty="0" err="1" smtClean="0">
                <a:sym typeface="Wingdings" pitchFamily="2" charset="2"/>
              </a:rPr>
              <a:t>i.e</a:t>
            </a:r>
            <a:r>
              <a:rPr lang="en-US" dirty="0" smtClean="0">
                <a:sym typeface="Wingdings" pitchFamily="2" charset="2"/>
              </a:rPr>
              <a:t> </a:t>
            </a:r>
            <a:r>
              <a:rPr lang="en-US" dirty="0" err="1" smtClean="0">
                <a:sym typeface="Wingdings" pitchFamily="2" charset="2"/>
              </a:rPr>
              <a:t>dns</a:t>
            </a:r>
            <a:r>
              <a:rPr lang="en-US" dirty="0" smtClean="0">
                <a:sym typeface="Wingdings" pitchFamily="2" charset="2"/>
              </a:rPr>
              <a:t> name, </a:t>
            </a:r>
            <a:r>
              <a:rPr lang="en-US" dirty="0" err="1" smtClean="0">
                <a:sym typeface="Wingdings" pitchFamily="2" charset="2"/>
              </a:rPr>
              <a:t>ip</a:t>
            </a:r>
            <a:r>
              <a:rPr lang="en-US" dirty="0" smtClean="0">
                <a:sym typeface="Wingdings" pitchFamily="2" charset="2"/>
              </a:rPr>
              <a:t>-port pairs</a:t>
            </a:r>
            <a:endParaRPr lang="el-G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998</Words>
  <Application>Microsoft Office PowerPoint</Application>
  <PresentationFormat>Προβολή στην οθόνη (4:3)</PresentationFormat>
  <Paragraphs>206</Paragraphs>
  <Slides>14</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14</vt:i4>
      </vt:variant>
    </vt:vector>
  </HeadingPairs>
  <TitlesOfParts>
    <vt:vector size="15" baseType="lpstr">
      <vt:lpstr>Θέμα του Office</vt:lpstr>
      <vt:lpstr>f-Fault Tolerant Distributed Hash-Table Implementation Using OpenReplica</vt:lpstr>
      <vt:lpstr>A Simple f-fault tolerant Hash-Table</vt:lpstr>
      <vt:lpstr>Now Distributed (Static Case Without Resizing)</vt:lpstr>
      <vt:lpstr>Pseudo-Latency Results</vt:lpstr>
      <vt:lpstr>Adding more buckets</vt:lpstr>
      <vt:lpstr>How to Split A Bucket (1/3)</vt:lpstr>
      <vt:lpstr>How to Split A Bucket (2/3)</vt:lpstr>
      <vt:lpstr>How to Split A Bucket (3/3)</vt:lpstr>
      <vt:lpstr>Buckets form a List</vt:lpstr>
      <vt:lpstr>Bucket Addition Protocol</vt:lpstr>
      <vt:lpstr>A Small Clarification</vt:lpstr>
      <vt:lpstr>Concurrent Client Requests and Splits (1/2)</vt:lpstr>
      <vt:lpstr>Concurrent Client Requests and Splits (2/2)</vt:lpstr>
      <vt:lpstr>One Last Note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f-Fault Tolerant Distributed Hash-Table Implementation Using OpenReplica</dc:title>
  <dc:creator>user</dc:creator>
  <cp:lastModifiedBy>user</cp:lastModifiedBy>
  <cp:revision>9</cp:revision>
  <dcterms:created xsi:type="dcterms:W3CDTF">2015-11-04T20:54:46Z</dcterms:created>
  <dcterms:modified xsi:type="dcterms:W3CDTF">2015-11-04T22:17:32Z</dcterms:modified>
</cp:coreProperties>
</file>