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7" r:id="rId2"/>
    <p:sldId id="256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0C48-ADF6-49A1-9FD5-EE51B0C7402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827-54D8-4FAD-A894-006C7608D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17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0C48-ADF6-49A1-9FD5-EE51B0C7402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827-54D8-4FAD-A894-006C7608D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52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0C48-ADF6-49A1-9FD5-EE51B0C7402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827-54D8-4FAD-A894-006C7608D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55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0C48-ADF6-49A1-9FD5-EE51B0C7402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827-54D8-4FAD-A894-006C7608D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4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0C48-ADF6-49A1-9FD5-EE51B0C7402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827-54D8-4FAD-A894-006C7608D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87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0C48-ADF6-49A1-9FD5-EE51B0C7402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827-54D8-4FAD-A894-006C7608D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22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0C48-ADF6-49A1-9FD5-EE51B0C7402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827-54D8-4FAD-A894-006C7608D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14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0C48-ADF6-49A1-9FD5-EE51B0C7402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827-54D8-4FAD-A894-006C7608D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87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0C48-ADF6-49A1-9FD5-EE51B0C7402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827-54D8-4FAD-A894-006C7608D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1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0C48-ADF6-49A1-9FD5-EE51B0C7402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FEF6827-54D8-4FAD-A894-006C7608D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99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0C48-ADF6-49A1-9FD5-EE51B0C7402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827-54D8-4FAD-A894-006C7608D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11C0C48-ADF6-49A1-9FD5-EE51B0C7402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1FEF6827-54D8-4FAD-A894-006C7608D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077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5F31E-375B-A00D-B285-002BACAF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7887"/>
          </a:xfrm>
        </p:spPr>
        <p:txBody>
          <a:bodyPr>
            <a:normAutofit/>
          </a:bodyPr>
          <a:lstStyle/>
          <a:p>
            <a:pPr>
              <a:lnSpc>
                <a:spcPts val="2205"/>
              </a:lnSpc>
              <a:spcBef>
                <a:spcPts val="105"/>
              </a:spcBef>
            </a:pPr>
            <a:r>
              <a:rPr lang="ru-RU" sz="1600" b="0" dirty="0">
                <a:latin typeface="Calibri Light"/>
                <a:cs typeface="Calibri Light"/>
              </a:rPr>
              <a:t>ФГБОУ</a:t>
            </a:r>
            <a:r>
              <a:rPr lang="ru-RU" sz="1600" b="0" spc="-20" dirty="0">
                <a:latin typeface="Calibri Light"/>
                <a:cs typeface="Calibri Light"/>
              </a:rPr>
              <a:t> </a:t>
            </a:r>
            <a:r>
              <a:rPr lang="ru-RU" sz="1600" b="0" dirty="0">
                <a:latin typeface="Calibri Light"/>
                <a:cs typeface="Calibri Light"/>
              </a:rPr>
              <a:t>ВО</a:t>
            </a:r>
            <a:r>
              <a:rPr lang="ru-RU" sz="1600" b="0" spc="-5" dirty="0">
                <a:latin typeface="Calibri Light"/>
                <a:cs typeface="Calibri Light"/>
              </a:rPr>
              <a:t> </a:t>
            </a:r>
            <a:r>
              <a:rPr lang="ru-RU" sz="1600" b="0" dirty="0">
                <a:latin typeface="Calibri Light"/>
                <a:cs typeface="Calibri Light"/>
              </a:rPr>
              <a:t>«Российский</a:t>
            </a:r>
            <a:r>
              <a:rPr lang="ru-RU" sz="1600" b="0" spc="-50" dirty="0">
                <a:latin typeface="Calibri Light"/>
                <a:cs typeface="Calibri Light"/>
              </a:rPr>
              <a:t> </a:t>
            </a:r>
            <a:r>
              <a:rPr lang="ru-RU" sz="1600" b="0" dirty="0">
                <a:latin typeface="Calibri Light"/>
                <a:cs typeface="Calibri Light"/>
              </a:rPr>
              <a:t>экономический</a:t>
            </a:r>
            <a:r>
              <a:rPr lang="ru-RU" sz="1600" b="0" spc="-55" dirty="0">
                <a:latin typeface="Calibri Light"/>
                <a:cs typeface="Calibri Light"/>
              </a:rPr>
              <a:t> </a:t>
            </a:r>
            <a:r>
              <a:rPr lang="ru-RU" sz="1600" b="0" dirty="0">
                <a:latin typeface="Calibri Light"/>
                <a:cs typeface="Calibri Light"/>
              </a:rPr>
              <a:t>университет</a:t>
            </a:r>
            <a:r>
              <a:rPr lang="ru-RU" sz="1600" b="0" spc="-50" dirty="0">
                <a:latin typeface="Calibri Light"/>
                <a:cs typeface="Calibri Light"/>
              </a:rPr>
              <a:t> </a:t>
            </a:r>
            <a:r>
              <a:rPr lang="ru-RU" sz="1600" b="0" dirty="0">
                <a:latin typeface="Calibri Light"/>
                <a:cs typeface="Calibri Light"/>
              </a:rPr>
              <a:t>им.</a:t>
            </a:r>
            <a:r>
              <a:rPr lang="ru-RU" sz="1600" b="0" spc="-30" dirty="0">
                <a:latin typeface="Calibri Light"/>
                <a:cs typeface="Calibri Light"/>
              </a:rPr>
              <a:t> </a:t>
            </a:r>
            <a:r>
              <a:rPr lang="ru-RU" sz="1600" b="0" dirty="0">
                <a:latin typeface="Calibri Light"/>
                <a:cs typeface="Calibri Light"/>
              </a:rPr>
              <a:t>Г.В.</a:t>
            </a:r>
            <a:r>
              <a:rPr lang="ru-RU" sz="1600" b="0" spc="-5" dirty="0">
                <a:latin typeface="Calibri Light"/>
                <a:cs typeface="Calibri Light"/>
              </a:rPr>
              <a:t> </a:t>
            </a:r>
            <a:r>
              <a:rPr lang="ru-RU" sz="1600" b="0" spc="-10" dirty="0">
                <a:latin typeface="Calibri Light"/>
                <a:cs typeface="Calibri Light"/>
              </a:rPr>
              <a:t>Плеханова»</a:t>
            </a:r>
            <a:br>
              <a:rPr lang="ru-RU" sz="1600" dirty="0">
                <a:latin typeface="Calibri Light"/>
                <a:cs typeface="Calibri Light"/>
              </a:rPr>
            </a:b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05319-1E73-FB49-9528-CBA29FD2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4145"/>
            <a:ext cx="9144000" cy="1655762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ts val="2205"/>
              </a:lnSpc>
              <a:spcBef>
                <a:spcPts val="105"/>
              </a:spcBef>
            </a:pPr>
            <a:r>
              <a:rPr lang="ru-RU" sz="2400" b="0" dirty="0">
                <a:latin typeface="Calibri Light"/>
                <a:cs typeface="Calibri Light"/>
              </a:rPr>
              <a:t>Итоговый</a:t>
            </a:r>
            <a:r>
              <a:rPr lang="ru-RU" sz="2400" b="0" spc="-45" dirty="0">
                <a:latin typeface="Calibri Light"/>
                <a:cs typeface="Calibri Light"/>
              </a:rPr>
              <a:t> </a:t>
            </a:r>
            <a:r>
              <a:rPr lang="ru-RU" sz="2400" b="0" dirty="0">
                <a:latin typeface="Calibri Light"/>
                <a:cs typeface="Calibri Light"/>
              </a:rPr>
              <a:t>проект</a:t>
            </a:r>
            <a:r>
              <a:rPr lang="ru-RU" sz="2400" b="0" spc="-40" dirty="0">
                <a:latin typeface="Calibri Light"/>
                <a:cs typeface="Calibri Light"/>
              </a:rPr>
              <a:t> </a:t>
            </a:r>
            <a:r>
              <a:rPr lang="ru-RU" sz="2400" b="0" dirty="0">
                <a:latin typeface="Calibri Light"/>
                <a:cs typeface="Calibri Light"/>
              </a:rPr>
              <a:t>на</a:t>
            </a:r>
            <a:r>
              <a:rPr lang="ru-RU" sz="2400" b="0" spc="-20" dirty="0">
                <a:latin typeface="Calibri Light"/>
                <a:cs typeface="Calibri Light"/>
              </a:rPr>
              <a:t> тему:</a:t>
            </a:r>
            <a:endParaRPr lang="ru-RU" sz="2400" dirty="0">
              <a:latin typeface="Calibri Light"/>
              <a:cs typeface="Calibri Light"/>
            </a:endParaRPr>
          </a:p>
          <a:p>
            <a:pPr algn="ctr">
              <a:lnSpc>
                <a:spcPts val="3165"/>
              </a:lnSpc>
            </a:pPr>
            <a:r>
              <a:rPr lang="ru-RU" sz="3600" b="1" spc="-30" dirty="0">
                <a:latin typeface="Calibri Light"/>
                <a:cs typeface="Calibri Light"/>
              </a:rPr>
              <a:t>«Интернет-магазин канцелярских товаров</a:t>
            </a:r>
            <a:r>
              <a:rPr lang="ru-RU" sz="3600" b="1" spc="-10" dirty="0">
                <a:latin typeface="Calibri Light"/>
                <a:cs typeface="Calibri Light"/>
              </a:rPr>
              <a:t>»</a:t>
            </a:r>
            <a:endParaRPr lang="ru-RU" sz="3600" b="1" dirty="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410"/>
              </a:spcBef>
            </a:pPr>
            <a:r>
              <a:rPr lang="ru-RU" sz="2400" b="0" dirty="0">
                <a:latin typeface="Calibri Light"/>
                <a:cs typeface="Calibri Light"/>
              </a:rPr>
              <a:t>Программа</a:t>
            </a:r>
            <a:r>
              <a:rPr lang="ru-RU" sz="2400" b="0" spc="-45" dirty="0">
                <a:latin typeface="Calibri Light"/>
                <a:cs typeface="Calibri Light"/>
              </a:rPr>
              <a:t> </a:t>
            </a:r>
            <a:r>
              <a:rPr lang="ru-RU" sz="2400" b="0" spc="-10" dirty="0">
                <a:latin typeface="Calibri Light"/>
                <a:cs typeface="Calibri Light"/>
              </a:rPr>
              <a:t>профессиональной</a:t>
            </a:r>
            <a:r>
              <a:rPr lang="ru-RU" sz="2400" b="0" spc="-35" dirty="0">
                <a:latin typeface="Calibri Light"/>
                <a:cs typeface="Calibri Light"/>
              </a:rPr>
              <a:t> </a:t>
            </a:r>
            <a:r>
              <a:rPr lang="ru-RU" sz="2400" b="0" dirty="0">
                <a:latin typeface="Calibri Light"/>
                <a:cs typeface="Calibri Light"/>
              </a:rPr>
              <a:t>переподготовки:</a:t>
            </a:r>
            <a:r>
              <a:rPr lang="ru-RU" sz="2400" b="0" spc="-10" dirty="0">
                <a:latin typeface="Calibri Light"/>
                <a:cs typeface="Calibri Light"/>
              </a:rPr>
              <a:t> </a:t>
            </a:r>
            <a:r>
              <a:rPr lang="ru-RU" sz="2400" b="0" spc="-25" dirty="0" err="1">
                <a:latin typeface="Calibri Light"/>
                <a:cs typeface="Calibri Light"/>
              </a:rPr>
              <a:t>Fullstack</a:t>
            </a:r>
            <a:r>
              <a:rPr lang="ru-RU" sz="2400" b="0" spc="-25" dirty="0">
                <a:latin typeface="Calibri Light"/>
                <a:cs typeface="Calibri Light"/>
              </a:rPr>
              <a:t>-</a:t>
            </a:r>
            <a:r>
              <a:rPr lang="ru-RU" sz="2400" b="0" spc="-20" dirty="0">
                <a:latin typeface="Calibri Light"/>
                <a:cs typeface="Calibri Light"/>
              </a:rPr>
              <a:t>разработка</a:t>
            </a:r>
            <a:r>
              <a:rPr lang="ru-RU" sz="2400" b="0" spc="-55" dirty="0">
                <a:latin typeface="Calibri Light"/>
                <a:cs typeface="Calibri Light"/>
              </a:rPr>
              <a:t> </a:t>
            </a:r>
            <a:r>
              <a:rPr lang="ru-RU" sz="2400" b="0" dirty="0">
                <a:latin typeface="Calibri Light"/>
                <a:cs typeface="Calibri Light"/>
              </a:rPr>
              <a:t>на</a:t>
            </a:r>
            <a:r>
              <a:rPr lang="ru-RU" sz="2400" b="0" spc="-35" dirty="0">
                <a:latin typeface="Calibri Light"/>
                <a:cs typeface="Calibri Light"/>
              </a:rPr>
              <a:t> </a:t>
            </a:r>
            <a:r>
              <a:rPr lang="ru-RU" sz="2400" b="0" dirty="0">
                <a:latin typeface="Calibri Light"/>
                <a:cs typeface="Calibri Light"/>
              </a:rPr>
              <a:t>языке</a:t>
            </a:r>
            <a:r>
              <a:rPr lang="ru-RU" sz="2400" b="0" spc="-35" dirty="0">
                <a:latin typeface="Calibri Light"/>
                <a:cs typeface="Calibri Light"/>
              </a:rPr>
              <a:t> </a:t>
            </a:r>
            <a:r>
              <a:rPr lang="ru-RU" sz="2400" b="0" spc="-20" dirty="0">
                <a:latin typeface="Calibri Light"/>
                <a:cs typeface="Calibri Light"/>
              </a:rPr>
              <a:t>Java</a:t>
            </a:r>
            <a:endParaRPr lang="ru-RU" sz="2400" dirty="0">
              <a:latin typeface="Calibri Light"/>
              <a:cs typeface="Calibri Light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544B9-88A9-D061-F4AE-5859FB9E21DE}"/>
              </a:ext>
            </a:extLst>
          </p:cNvPr>
          <p:cNvSpPr txBox="1"/>
          <p:nvPr/>
        </p:nvSpPr>
        <p:spPr>
          <a:xfrm>
            <a:off x="6877050" y="5735637"/>
            <a:ext cx="41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Гарист Анастасия Алексеевна</a:t>
            </a:r>
          </a:p>
          <a:p>
            <a:r>
              <a:rPr lang="ru-RU" dirty="0"/>
              <a:t>Группа: </a:t>
            </a:r>
            <a:r>
              <a:rPr lang="en-US" dirty="0"/>
              <a:t>FSJ-</a:t>
            </a:r>
            <a:r>
              <a:rPr lang="ru-RU" dirty="0"/>
              <a:t>5</a:t>
            </a:r>
            <a:r>
              <a:rPr lang="en-US" dirty="0"/>
              <a:t>-22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95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2D81E-0D14-ED89-48CA-DDDD5C68C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770467"/>
            <a:ext cx="9019032" cy="747437"/>
          </a:xfrm>
        </p:spPr>
        <p:txBody>
          <a:bodyPr/>
          <a:lstStyle/>
          <a:p>
            <a:r>
              <a:rPr lang="ru-RU" sz="4800" dirty="0"/>
              <a:t>           Магазин канцтоваров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35FAC4-FA0E-A21C-D7AC-4972CDAEC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786043"/>
            <a:ext cx="9015984" cy="45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7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8F9344-8929-02B5-548A-08C82D88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6172200" cy="1240536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 Black" panose="020B0A04020102020204" pitchFamily="34" charset="0"/>
              </a:rPr>
              <a:t>Инструментальные средства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588AFE-075F-6361-8AA0-1F3DB5B9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877824"/>
            <a:ext cx="3398520" cy="5577840"/>
          </a:xfrm>
        </p:spPr>
        <p:txBody>
          <a:bodyPr/>
          <a:lstStyle/>
          <a:p>
            <a:r>
              <a:rPr lang="ru-RU" dirty="0"/>
              <a:t>Для </a:t>
            </a:r>
            <a:r>
              <a:rPr lang="en-US" dirty="0"/>
              <a:t>Frontend: HTML, CSS, JS, Bootstrap 5.2. </a:t>
            </a:r>
          </a:p>
          <a:p>
            <a:r>
              <a:rPr lang="ru-RU" dirty="0"/>
              <a:t>Для </a:t>
            </a:r>
            <a:r>
              <a:rPr lang="en-US" dirty="0"/>
              <a:t>Backend: SQL pgAdmin4, Java framework Spring(Boot, Security Validation, JPA, </a:t>
            </a:r>
            <a:r>
              <a:rPr lang="en-US" dirty="0" err="1"/>
              <a:t>Thymeleaf</a:t>
            </a:r>
            <a:r>
              <a:rPr lang="en-US" dirty="0"/>
              <a:t>, Maven, Hibernate, </a:t>
            </a:r>
          </a:p>
          <a:p>
            <a:r>
              <a:rPr lang="ru-RU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Используемая среда разработки (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IDE):</a:t>
            </a:r>
            <a:endParaRPr lang="en-US" dirty="0"/>
          </a:p>
          <a:p>
            <a:r>
              <a:rPr lang="en-US" dirty="0"/>
              <a:t>IntelliJ IDEA — </a:t>
            </a:r>
            <a:r>
              <a:rPr lang="ru-RU" dirty="0"/>
              <a:t>интегрированная среда разработки программного обеспечения для многих языков программирования)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ABE9F6-96D1-E488-91C6-EAA5C2A0A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15" y="2135124"/>
            <a:ext cx="3626704" cy="1412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A0D091-A640-380D-1288-12D847ABE42F}"/>
              </a:ext>
            </a:extLst>
          </p:cNvPr>
          <p:cNvSpPr txBox="1"/>
          <p:nvPr/>
        </p:nvSpPr>
        <p:spPr>
          <a:xfrm>
            <a:off x="1325880" y="2002536"/>
            <a:ext cx="373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HTML     CSS       JS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CD9A58-02CC-C4AF-258A-BCDFFEC46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73" y="2224224"/>
            <a:ext cx="1727727" cy="173259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F91513-0B54-815C-9A3F-0E2D60B55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07" y="4793553"/>
            <a:ext cx="1252728" cy="12923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A3A8D1E-2BB2-9AE8-4112-27D130A3E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426" y="4255626"/>
            <a:ext cx="2002537" cy="200253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CBC3D5D-09EE-F70A-6952-439D4C210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54" y="3524301"/>
            <a:ext cx="2598891" cy="173259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51EF3A-DC7D-6142-9A11-5D4B77112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212" y="5083817"/>
            <a:ext cx="1371847" cy="137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9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2F1BD6-962A-557B-1350-F734634F2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6" y="1673525"/>
            <a:ext cx="9875182" cy="5056507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772D6D0D-93D4-0441-C7EB-0E16652889A3}"/>
              </a:ext>
            </a:extLst>
          </p:cNvPr>
          <p:cNvCxnSpPr>
            <a:cxnSpLocks/>
          </p:cNvCxnSpPr>
          <p:nvPr/>
        </p:nvCxnSpPr>
        <p:spPr>
          <a:xfrm flipV="1">
            <a:off x="5658366" y="2557418"/>
            <a:ext cx="120811" cy="299108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99395B7D-8A46-8487-B955-8151D6432A1C}"/>
              </a:ext>
            </a:extLst>
          </p:cNvPr>
          <p:cNvCxnSpPr>
            <a:cxnSpLocks/>
          </p:cNvCxnSpPr>
          <p:nvPr/>
        </p:nvCxnSpPr>
        <p:spPr>
          <a:xfrm flipV="1">
            <a:off x="2255860" y="2557244"/>
            <a:ext cx="120811" cy="299108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0DCE3BA9-C4FD-07D8-A413-70C98BDD5925}"/>
              </a:ext>
            </a:extLst>
          </p:cNvPr>
          <p:cNvCxnSpPr>
            <a:cxnSpLocks/>
          </p:cNvCxnSpPr>
          <p:nvPr/>
        </p:nvCxnSpPr>
        <p:spPr>
          <a:xfrm flipV="1">
            <a:off x="8753441" y="2557244"/>
            <a:ext cx="120811" cy="299108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FA175B-8B42-1E7A-3324-82C61CC1F530}"/>
              </a:ext>
            </a:extLst>
          </p:cNvPr>
          <p:cNvSpPr txBox="1"/>
          <p:nvPr/>
        </p:nvSpPr>
        <p:spPr>
          <a:xfrm>
            <a:off x="1007364" y="641004"/>
            <a:ext cx="101772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ГЛАВНАЯ СТРАНИЦА МАГАЗИНА </a:t>
            </a:r>
          </a:p>
        </p:txBody>
      </p:sp>
    </p:spTree>
    <p:extLst>
      <p:ext uri="{BB962C8B-B14F-4D97-AF65-F5344CB8AC3E}">
        <p14:creationId xmlns:p14="http://schemas.microsoft.com/office/powerpoint/2010/main" val="197318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F04876-78B9-74FD-AA7A-7761A77BB8E0}"/>
              </a:ext>
            </a:extLst>
          </p:cNvPr>
          <p:cNvSpPr txBox="1"/>
          <p:nvPr/>
        </p:nvSpPr>
        <p:spPr>
          <a:xfrm>
            <a:off x="505841" y="1382767"/>
            <a:ext cx="6068696" cy="5122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98500">
              <a:lnSpc>
                <a:spcPts val="3020"/>
              </a:lnSpc>
              <a:spcBef>
                <a:spcPts val="480"/>
              </a:spcBef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Интернет</a:t>
            </a:r>
            <a:r>
              <a:rPr lang="ru-RU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магазин канцелярских товаров «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 LOVE HUE TOO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» представляет собой интернет-магазин электронной торговли, отображающий информацию о продукте третьих лиц (производителей или поставщиков).</a:t>
            </a:r>
          </a:p>
          <a:p>
            <a:pPr marL="12700" marR="698500" indent="457200">
              <a:lnSpc>
                <a:spcPts val="3020"/>
              </a:lnSpc>
              <a:spcBef>
                <a:spcPts val="480"/>
              </a:spcBef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 «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 LOVE HUE TOO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» представлены канцелярские товары различных </a:t>
            </a:r>
            <a:r>
              <a:rPr lang="ru-RU" spc="-105" dirty="0">
                <a:latin typeface="Calibri Light" panose="020F0302020204030204" pitchFamily="34" charset="0"/>
                <a:cs typeface="Calibri Light" panose="020F0302020204030204" pitchFamily="34" charset="0"/>
              </a:rPr>
              <a:t>категорий и поставщиков</a:t>
            </a:r>
            <a:r>
              <a:rPr lang="en-US" spc="-105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ru-RU" dirty="0"/>
              <a:t> Интернет-магазин (маркетплейс) платформа электронной торговли, которая выступает посредником между покупателями и продавцами и представляет информацию о продукте третьих лиц. В интернет-магазине представлены товары разных продавцов и разных категорий. </a:t>
            </a:r>
            <a:endParaRPr lang="ru-RU" spc="-10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C9C4C8-68B7-699E-55D2-6C884EF14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1507"/>
            <a:ext cx="5827516" cy="3044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32A88B-5DFC-3B7F-EA3B-2AE75A4177C9}"/>
              </a:ext>
            </a:extLst>
          </p:cNvPr>
          <p:cNvSpPr txBox="1"/>
          <p:nvPr/>
        </p:nvSpPr>
        <p:spPr>
          <a:xfrm>
            <a:off x="1876426" y="514350"/>
            <a:ext cx="66579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Arial Black" panose="020B0A04020102020204" pitchFamily="34" charset="0"/>
              </a:rPr>
              <a:t>Предметная область </a:t>
            </a:r>
          </a:p>
        </p:txBody>
      </p:sp>
    </p:spTree>
    <p:extLst>
      <p:ext uri="{BB962C8B-B14F-4D97-AF65-F5344CB8AC3E}">
        <p14:creationId xmlns:p14="http://schemas.microsoft.com/office/powerpoint/2010/main" val="187613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62DBE6-B5F2-F909-F168-DA20AE9AB8B2}"/>
              </a:ext>
            </a:extLst>
          </p:cNvPr>
          <p:cNvSpPr txBox="1"/>
          <p:nvPr/>
        </p:nvSpPr>
        <p:spPr>
          <a:xfrm>
            <a:off x="7952752" y="338943"/>
            <a:ext cx="3590925" cy="88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ts val="3190"/>
              </a:lnSpc>
              <a:spcBef>
                <a:spcPts val="95"/>
              </a:spcBef>
            </a:pPr>
            <a:endParaRPr lang="en-US" sz="1800" spc="-2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ctr">
              <a:lnSpc>
                <a:spcPts val="3190"/>
              </a:lnSpc>
              <a:spcBef>
                <a:spcPts val="95"/>
              </a:spcBef>
            </a:pPr>
            <a:endParaRPr lang="en-US" sz="1800" spc="-2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C2B2A8-F673-2EBB-3653-4FE4A14E7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6" y="286834"/>
            <a:ext cx="5720134" cy="6353749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B148530-C130-B7EC-8DA0-FD896D40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4" y="338943"/>
            <a:ext cx="3383280" cy="710571"/>
          </a:xfrm>
        </p:spPr>
        <p:txBody>
          <a:bodyPr/>
          <a:lstStyle/>
          <a:p>
            <a:pPr algn="ctr"/>
            <a:r>
              <a:rPr lang="en-US" dirty="0"/>
              <a:t>ER model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90642C3-20FB-2DF4-F167-914820BB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24775" y="1139628"/>
            <a:ext cx="4267199" cy="4975421"/>
          </a:xfrm>
        </p:spPr>
        <p:txBody>
          <a:bodyPr>
            <a:normAutofit fontScale="85000" lnSpcReduction="10000"/>
          </a:bodyPr>
          <a:lstStyle/>
          <a:p>
            <a:pPr marL="12700" algn="ctr">
              <a:lnSpc>
                <a:spcPts val="3190"/>
              </a:lnSpc>
              <a:spcBef>
                <a:spcPts val="95"/>
              </a:spcBef>
            </a:pPr>
            <a:r>
              <a:rPr lang="en-US" b="1" i="0" dirty="0">
                <a:effectLst/>
                <a:latin typeface="Lato" panose="020F0502020204030203" pitchFamily="34" charset="0"/>
              </a:rPr>
              <a:t>Entity-relationship model</a:t>
            </a:r>
            <a:endParaRPr lang="en-US" spc="-2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ctr">
              <a:lnSpc>
                <a:spcPts val="3190"/>
              </a:lnSpc>
              <a:spcBef>
                <a:spcPts val="95"/>
              </a:spcBef>
            </a:pPr>
            <a:r>
              <a:rPr lang="ru-RU" sz="1800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Логическая </a:t>
            </a:r>
            <a:r>
              <a:rPr lang="ru-RU" sz="1800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модель базы данных состоит из таблиц:</a:t>
            </a:r>
          </a:p>
          <a:p>
            <a:pPr marL="469900" indent="-457200" algn="l">
              <a:lnSpc>
                <a:spcPts val="319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product</a:t>
            </a:r>
            <a:r>
              <a:rPr lang="ru-RU" dirty="0"/>
              <a:t> - хранит информацию о всех товарах. </a:t>
            </a:r>
            <a:endParaRPr lang="en-US" dirty="0"/>
          </a:p>
          <a:p>
            <a:pPr marL="469900" indent="-457200" algn="l">
              <a:lnSpc>
                <a:spcPts val="319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orders</a:t>
            </a:r>
            <a:r>
              <a:rPr lang="ru-RU" dirty="0"/>
              <a:t> – данные о заказах и его статусе.</a:t>
            </a:r>
            <a:endParaRPr lang="en-US" dirty="0"/>
          </a:p>
          <a:p>
            <a:pPr marL="469900" indent="-457200" algn="l">
              <a:lnSpc>
                <a:spcPts val="319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product_cart</a:t>
            </a:r>
            <a:r>
              <a:rPr lang="ru-RU" dirty="0"/>
              <a:t> – данные товаров в корзине пользователя.</a:t>
            </a:r>
            <a:endParaRPr lang="en-US" dirty="0"/>
          </a:p>
          <a:p>
            <a:pPr marL="469900" indent="-457200" algn="l">
              <a:lnSpc>
                <a:spcPts val="319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person</a:t>
            </a:r>
            <a:r>
              <a:rPr lang="ru-RU" dirty="0"/>
              <a:t> – хранит информацию о всех пользователях и ролях.</a:t>
            </a:r>
            <a:endParaRPr lang="en-US" dirty="0"/>
          </a:p>
          <a:p>
            <a:pPr marL="469900" indent="-457200" algn="l">
              <a:lnSpc>
                <a:spcPts val="319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image</a:t>
            </a:r>
            <a:r>
              <a:rPr lang="ru-RU" dirty="0"/>
              <a:t> – хранит данные фотографий товаров.</a:t>
            </a:r>
            <a:endParaRPr lang="en-US" dirty="0"/>
          </a:p>
          <a:p>
            <a:pPr marL="469900" indent="-457200" algn="l">
              <a:lnSpc>
                <a:spcPts val="319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category</a:t>
            </a:r>
            <a:r>
              <a:rPr lang="ru-RU" dirty="0"/>
              <a:t> – данные о категориях товара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58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076737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245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 Light</vt:lpstr>
      <vt:lpstr>Lato</vt:lpstr>
      <vt:lpstr>Метрополия</vt:lpstr>
      <vt:lpstr>ФГБОУ ВО «Российский экономический университет им. Г.В. Плеханова» </vt:lpstr>
      <vt:lpstr>           Магазин канцтоваров</vt:lpstr>
      <vt:lpstr>Презентация PowerPoint</vt:lpstr>
      <vt:lpstr>Презентация PowerPoint</vt:lpstr>
      <vt:lpstr>Презентация PowerPoint</vt:lpstr>
      <vt:lpstr>ER model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«Российский экономический университет им. Г.В. Плеханова»</dc:title>
  <dc:creator>Анастасия Гарист</dc:creator>
  <cp:lastModifiedBy>Анастасия Гарист</cp:lastModifiedBy>
  <cp:revision>2</cp:revision>
  <dcterms:created xsi:type="dcterms:W3CDTF">2023-06-05T23:32:41Z</dcterms:created>
  <dcterms:modified xsi:type="dcterms:W3CDTF">2023-06-06T20:57:27Z</dcterms:modified>
</cp:coreProperties>
</file>