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4"/>
  </p:sldMasterIdLst>
  <p:notesMasterIdLst>
    <p:notesMasterId r:id="rId11"/>
  </p:notesMasterIdLst>
  <p:sldIdLst>
    <p:sldId id="2159" r:id="rId5"/>
    <p:sldId id="2139" r:id="rId6"/>
    <p:sldId id="2161" r:id="rId7"/>
    <p:sldId id="2158" r:id="rId8"/>
    <p:sldId id="2160" r:id="rId9"/>
    <p:sldId id="2162" r:id="rId10"/>
  </p:sldIdLst>
  <p:sldSz cx="17340263" cy="9753600"/>
  <p:notesSz cx="6797675" cy="992822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egoe UI Black"/>
        <a:ea typeface="Segoe UI Black"/>
        <a:cs typeface="Segoe UI Black"/>
        <a:sym typeface="Segoe UI Black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egoe UI Black"/>
        <a:ea typeface="Segoe UI Black"/>
        <a:cs typeface="Segoe UI Black"/>
        <a:sym typeface="Segoe UI Black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egoe UI Black"/>
        <a:ea typeface="Segoe UI Black"/>
        <a:cs typeface="Segoe UI Black"/>
        <a:sym typeface="Segoe UI Black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egoe UI Black"/>
        <a:ea typeface="Segoe UI Black"/>
        <a:cs typeface="Segoe UI Black"/>
        <a:sym typeface="Segoe UI Black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egoe UI Black"/>
        <a:ea typeface="Segoe UI Black"/>
        <a:cs typeface="Segoe UI Black"/>
        <a:sym typeface="Segoe UI Black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egoe UI Black"/>
        <a:ea typeface="Segoe UI Black"/>
        <a:cs typeface="Segoe UI Black"/>
        <a:sym typeface="Segoe UI Black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egoe UI Black"/>
        <a:ea typeface="Segoe UI Black"/>
        <a:cs typeface="Segoe UI Black"/>
        <a:sym typeface="Segoe UI Black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egoe UI Black"/>
        <a:ea typeface="Segoe UI Black"/>
        <a:cs typeface="Segoe UI Black"/>
        <a:sym typeface="Segoe UI Black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egoe UI Black"/>
        <a:ea typeface="Segoe UI Black"/>
        <a:cs typeface="Segoe UI Black"/>
        <a:sym typeface="Segoe UI Black"/>
      </a:defRPr>
    </a:lvl9pPr>
  </p:defaultTextStyle>
  <p:extLst>
    <p:ext uri="{EFAFB233-063F-42B5-8137-9DF3F51BA10A}">
      <p15:sldGuideLst xmlns:p15="http://schemas.microsoft.com/office/powerpoint/2012/main">
        <p15:guide id="2" pos="6852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pos="260" userDrawn="1">
          <p15:clr>
            <a:srgbClr val="A4A3A4"/>
          </p15:clr>
        </p15:guide>
        <p15:guide id="7" orient="horz" pos="1462" userDrawn="1">
          <p15:clr>
            <a:srgbClr val="A4A3A4"/>
          </p15:clr>
        </p15:guide>
        <p15:guide id="8" pos="5462" userDrawn="1">
          <p15:clr>
            <a:srgbClr val="A4A3A4"/>
          </p15:clr>
        </p15:guide>
        <p15:guide id="10" pos="7971" userDrawn="1">
          <p15:clr>
            <a:srgbClr val="A4A3A4"/>
          </p15:clr>
        </p15:guide>
        <p15:guide id="11" orient="horz" pos="5998" userDrawn="1">
          <p15:clr>
            <a:srgbClr val="A4A3A4"/>
          </p15:clr>
        </p15:guide>
        <p15:guide id="12" orient="horz" pos="4909" userDrawn="1">
          <p15:clr>
            <a:srgbClr val="A4A3A4"/>
          </p15:clr>
        </p15:guide>
        <p15:guide id="13" orient="horz" pos="4977" userDrawn="1">
          <p15:clr>
            <a:srgbClr val="A4A3A4"/>
          </p15:clr>
        </p15:guide>
        <p15:guide id="14" pos="10632" userDrawn="1">
          <p15:clr>
            <a:srgbClr val="A4A3A4"/>
          </p15:clr>
        </p15:guide>
        <p15:guide id="15" pos="1288" userDrawn="1">
          <p15:clr>
            <a:srgbClr val="A4A3A4"/>
          </p15:clr>
        </p15:guide>
        <p15:guide id="16" pos="9664" userDrawn="1">
          <p15:clr>
            <a:srgbClr val="A4A3A4"/>
          </p15:clr>
        </p15:guide>
        <p15:guide id="17" orient="horz" pos="1031" userDrawn="1">
          <p15:clr>
            <a:srgbClr val="A4A3A4"/>
          </p15:clr>
        </p15:guide>
        <p15:guide id="18" orient="horz" pos="47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ina MUSTAKHIM" initials="MM" lastIdx="1" clrIdx="0">
    <p:extLst>
      <p:ext uri="{19B8F6BF-5375-455C-9EA6-DF929625EA0E}">
        <p15:presenceInfo xmlns:p15="http://schemas.microsoft.com/office/powerpoint/2012/main" userId="S-1-5-21-2149974814-3204265643-3896497254-12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3E7"/>
    <a:srgbClr val="0C508A"/>
    <a:srgbClr val="FFFFFF"/>
    <a:srgbClr val="FDECE7"/>
    <a:srgbClr val="E6E6E6"/>
    <a:srgbClr val="EE5527"/>
    <a:srgbClr val="1E9A9A"/>
    <a:srgbClr val="DCC205"/>
    <a:srgbClr val="D8B178"/>
    <a:srgbClr val="434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66" autoAdjust="0"/>
    <p:restoredTop sz="96374" autoAdjust="0"/>
  </p:normalViewPr>
  <p:slideViewPr>
    <p:cSldViewPr snapToGrid="0">
      <p:cViewPr varScale="1">
        <p:scale>
          <a:sx n="81" d="100"/>
          <a:sy n="81" d="100"/>
        </p:scale>
        <p:origin x="504" y="90"/>
      </p:cViewPr>
      <p:guideLst>
        <p:guide pos="6852"/>
        <p:guide orient="horz" pos="2664"/>
        <p:guide pos="260"/>
        <p:guide orient="horz" pos="1462"/>
        <p:guide pos="5462"/>
        <p:guide pos="7971"/>
        <p:guide orient="horz" pos="5998"/>
        <p:guide orient="horz" pos="4909"/>
        <p:guide orient="horz" pos="4977"/>
        <p:guide pos="10632"/>
        <p:guide pos="1288"/>
        <p:guide pos="9664"/>
        <p:guide orient="horz" pos="1031"/>
        <p:guide orient="horz" pos="47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868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7.19\all\Temp\Bloomberg\&#1044;&#1050;&#1060;\BRENT%20pri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7.19\all\Temp\Bloomberg\&#1044;&#1050;&#1060;\BRENT%20pri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.kaldybek\Desktop\sup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2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3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Brent долл. США/барр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Sheet1!$A$2:$A$30</c:f>
              <c:strCache>
                <c:ptCount val="29"/>
                <c:pt idx="0">
                  <c:v>1 кв 2016</c:v>
                </c:pt>
                <c:pt idx="1">
                  <c:v>2 кв 2016</c:v>
                </c:pt>
                <c:pt idx="2">
                  <c:v>3 кв 2016</c:v>
                </c:pt>
                <c:pt idx="3">
                  <c:v>4 кв 2016</c:v>
                </c:pt>
                <c:pt idx="4">
                  <c:v>1 кв 2017</c:v>
                </c:pt>
                <c:pt idx="5">
                  <c:v>2 кв 2017</c:v>
                </c:pt>
                <c:pt idx="6">
                  <c:v>3 кв 2017</c:v>
                </c:pt>
                <c:pt idx="7">
                  <c:v>4 кв 2017</c:v>
                </c:pt>
                <c:pt idx="8">
                  <c:v>1 кв 2018</c:v>
                </c:pt>
                <c:pt idx="9">
                  <c:v>2 кв 2018</c:v>
                </c:pt>
                <c:pt idx="10">
                  <c:v>3 кв 2018</c:v>
                </c:pt>
                <c:pt idx="11">
                  <c:v>4 кв 2018</c:v>
                </c:pt>
                <c:pt idx="12">
                  <c:v>1 кв 2019</c:v>
                </c:pt>
                <c:pt idx="13">
                  <c:v>2 кв 2019</c:v>
                </c:pt>
                <c:pt idx="14">
                  <c:v>3 кв 2019</c:v>
                </c:pt>
                <c:pt idx="15">
                  <c:v>4 кв 2019</c:v>
                </c:pt>
                <c:pt idx="16">
                  <c:v>1 кв 2020</c:v>
                </c:pt>
                <c:pt idx="17">
                  <c:v>2 кв 2020</c:v>
                </c:pt>
                <c:pt idx="18">
                  <c:v>3 кв 2020</c:v>
                </c:pt>
                <c:pt idx="19">
                  <c:v>4 кв 2020</c:v>
                </c:pt>
                <c:pt idx="20">
                  <c:v>1 кв 2021</c:v>
                </c:pt>
                <c:pt idx="21">
                  <c:v>2 кв 2021</c:v>
                </c:pt>
                <c:pt idx="22">
                  <c:v>3 кв 2021</c:v>
                </c:pt>
                <c:pt idx="23">
                  <c:v>4 кв 2021</c:v>
                </c:pt>
                <c:pt idx="24">
                  <c:v>1 кв 2022</c:v>
                </c:pt>
                <c:pt idx="25">
                  <c:v>2 кв 2022</c:v>
                </c:pt>
                <c:pt idx="26">
                  <c:v>3 кв 2022</c:v>
                </c:pt>
                <c:pt idx="27">
                  <c:v>4 кв 2022</c:v>
                </c:pt>
                <c:pt idx="28">
                  <c:v>1 кв 2023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39.6</c:v>
                </c:pt>
                <c:pt idx="1">
                  <c:v>49.68</c:v>
                </c:pt>
                <c:pt idx="2">
                  <c:v>49.06</c:v>
                </c:pt>
                <c:pt idx="3">
                  <c:v>56.82</c:v>
                </c:pt>
                <c:pt idx="4">
                  <c:v>52.83</c:v>
                </c:pt>
                <c:pt idx="5">
                  <c:v>47.92</c:v>
                </c:pt>
                <c:pt idx="6">
                  <c:v>57.54</c:v>
                </c:pt>
                <c:pt idx="7">
                  <c:v>66.87</c:v>
                </c:pt>
                <c:pt idx="8">
                  <c:v>70.27</c:v>
                </c:pt>
                <c:pt idx="9">
                  <c:v>79.44</c:v>
                </c:pt>
                <c:pt idx="10">
                  <c:v>82.72</c:v>
                </c:pt>
                <c:pt idx="11">
                  <c:v>53.8</c:v>
                </c:pt>
                <c:pt idx="12">
                  <c:v>68.39</c:v>
                </c:pt>
                <c:pt idx="13">
                  <c:v>66.55</c:v>
                </c:pt>
                <c:pt idx="14">
                  <c:v>60.78</c:v>
                </c:pt>
                <c:pt idx="15">
                  <c:v>66</c:v>
                </c:pt>
                <c:pt idx="16">
                  <c:v>22.74</c:v>
                </c:pt>
                <c:pt idx="17">
                  <c:v>41.15</c:v>
                </c:pt>
                <c:pt idx="18">
                  <c:v>40.950000000000003</c:v>
                </c:pt>
                <c:pt idx="19">
                  <c:v>51.8</c:v>
                </c:pt>
                <c:pt idx="20">
                  <c:v>63.54</c:v>
                </c:pt>
                <c:pt idx="21">
                  <c:v>75.13</c:v>
                </c:pt>
                <c:pt idx="22">
                  <c:v>78.52</c:v>
                </c:pt>
                <c:pt idx="23">
                  <c:v>77.78</c:v>
                </c:pt>
                <c:pt idx="24">
                  <c:v>107.91</c:v>
                </c:pt>
                <c:pt idx="25">
                  <c:v>112.14</c:v>
                </c:pt>
                <c:pt idx="26">
                  <c:v>87.96</c:v>
                </c:pt>
                <c:pt idx="27">
                  <c:v>85.91</c:v>
                </c:pt>
                <c:pt idx="28">
                  <c:v>74.989999999999995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D48-4675-B671-109631AF8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8454816"/>
        <c:axId val="1008460640"/>
      </c:lineChart>
      <c:scatterChart>
        <c:scatterStyle val="smooth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Долл. США/тенге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Sheet1!$A$2:$A$30</c:f>
              <c:strCache>
                <c:ptCount val="29"/>
                <c:pt idx="0">
                  <c:v>1 кв 2016</c:v>
                </c:pt>
                <c:pt idx="1">
                  <c:v>2 кв 2016</c:v>
                </c:pt>
                <c:pt idx="2">
                  <c:v>3 кв 2016</c:v>
                </c:pt>
                <c:pt idx="3">
                  <c:v>4 кв 2016</c:v>
                </c:pt>
                <c:pt idx="4">
                  <c:v>1 кв 2017</c:v>
                </c:pt>
                <c:pt idx="5">
                  <c:v>2 кв 2017</c:v>
                </c:pt>
                <c:pt idx="6">
                  <c:v>3 кв 2017</c:v>
                </c:pt>
                <c:pt idx="7">
                  <c:v>4 кв 2017</c:v>
                </c:pt>
                <c:pt idx="8">
                  <c:v>1 кв 2018</c:v>
                </c:pt>
                <c:pt idx="9">
                  <c:v>2 кв 2018</c:v>
                </c:pt>
                <c:pt idx="10">
                  <c:v>3 кв 2018</c:v>
                </c:pt>
                <c:pt idx="11">
                  <c:v>4 кв 2018</c:v>
                </c:pt>
                <c:pt idx="12">
                  <c:v>1 кв 2019</c:v>
                </c:pt>
                <c:pt idx="13">
                  <c:v>2 кв 2019</c:v>
                </c:pt>
                <c:pt idx="14">
                  <c:v>3 кв 2019</c:v>
                </c:pt>
                <c:pt idx="15">
                  <c:v>4 кв 2019</c:v>
                </c:pt>
                <c:pt idx="16">
                  <c:v>1 кв 2020</c:v>
                </c:pt>
                <c:pt idx="17">
                  <c:v>2 кв 2020</c:v>
                </c:pt>
                <c:pt idx="18">
                  <c:v>3 кв 2020</c:v>
                </c:pt>
                <c:pt idx="19">
                  <c:v>4 кв 2020</c:v>
                </c:pt>
                <c:pt idx="20">
                  <c:v>1 кв 2021</c:v>
                </c:pt>
                <c:pt idx="21">
                  <c:v>2 кв 2021</c:v>
                </c:pt>
                <c:pt idx="22">
                  <c:v>3 кв 2021</c:v>
                </c:pt>
                <c:pt idx="23">
                  <c:v>4 кв 2021</c:v>
                </c:pt>
                <c:pt idx="24">
                  <c:v>1 кв 2022</c:v>
                </c:pt>
                <c:pt idx="25">
                  <c:v>2 кв 2022</c:v>
                </c:pt>
                <c:pt idx="26">
                  <c:v>3 кв 2022</c:v>
                </c:pt>
                <c:pt idx="27">
                  <c:v>4 кв 2022</c:v>
                </c:pt>
                <c:pt idx="28">
                  <c:v>1 кв 2023</c:v>
                </c:pt>
              </c:strCache>
            </c:strRef>
          </c:xVal>
          <c:yVal>
            <c:numRef>
              <c:f>Sheet1!$C$2:$C$30</c:f>
              <c:numCache>
                <c:formatCode>0%</c:formatCode>
                <c:ptCount val="29"/>
                <c:pt idx="0">
                  <c:v>4.5386665104976132E-3</c:v>
                </c:pt>
                <c:pt idx="1">
                  <c:v>-1.2213606949221689E-2</c:v>
                </c:pt>
                <c:pt idx="2">
                  <c:v>-2.3698478400279832E-2</c:v>
                </c:pt>
                <c:pt idx="3">
                  <c:v>-4.8965455468306107E-3</c:v>
                </c:pt>
                <c:pt idx="4">
                  <c:v>-5.5507215938071952E-2</c:v>
                </c:pt>
                <c:pt idx="5">
                  <c:v>2.1188728993932315E-2</c:v>
                </c:pt>
                <c:pt idx="6">
                  <c:v>6.1376220991725239E-2</c:v>
                </c:pt>
                <c:pt idx="7">
                  <c:v>-2.5967935754271809E-2</c:v>
                </c:pt>
                <c:pt idx="8">
                  <c:v>-4.2186982818282925E-2</c:v>
                </c:pt>
                <c:pt idx="9">
                  <c:v>7.153403914423051E-2</c:v>
                </c:pt>
                <c:pt idx="10">
                  <c:v>6.4471678198663174E-2</c:v>
                </c:pt>
                <c:pt idx="11">
                  <c:v>5.8198143608670483E-2</c:v>
                </c:pt>
                <c:pt idx="12">
                  <c:v>-1.0827693909422065E-2</c:v>
                </c:pt>
                <c:pt idx="13">
                  <c:v>1.2893379644247638E-3</c:v>
                </c:pt>
                <c:pt idx="14">
                  <c:v>1.8658187265130355E-2</c:v>
                </c:pt>
                <c:pt idx="15">
                  <c:v>-1.663957897995505E-2</c:v>
                </c:pt>
                <c:pt idx="16">
                  <c:v>0.17532399391363662</c:v>
                </c:pt>
                <c:pt idx="17">
                  <c:v>-9.8613870226111011E-2</c:v>
                </c:pt>
                <c:pt idx="18">
                  <c:v>6.3591115073174276E-2</c:v>
                </c:pt>
                <c:pt idx="19">
                  <c:v>-2.0488463598053674E-2</c:v>
                </c:pt>
                <c:pt idx="20">
                  <c:v>8.6282712557343988E-3</c:v>
                </c:pt>
                <c:pt idx="21">
                  <c:v>8.1302728943772884E-3</c:v>
                </c:pt>
                <c:pt idx="22">
                  <c:v>-4.9557025643423014E-3</c:v>
                </c:pt>
                <c:pt idx="23">
                  <c:v>1.4095426034251846E-2</c:v>
                </c:pt>
                <c:pt idx="24">
                  <c:v>6.1458984872703626E-2</c:v>
                </c:pt>
                <c:pt idx="25">
                  <c:v>0.03</c:v>
                </c:pt>
                <c:pt idx="26">
                  <c:v>1.3099415204678388E-2</c:v>
                </c:pt>
                <c:pt idx="27">
                  <c:v>-2.8672781847568274E-2</c:v>
                </c:pt>
                <c:pt idx="28">
                  <c:v>-6.2668827660723458E-3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D48-4675-B671-109631AF8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448576"/>
        <c:axId val="1008451488"/>
      </c:scatterChart>
      <c:catAx>
        <c:axId val="100845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00" b="0" i="0" u="none" strike="noStrike" kern="1200" baseline="0">
                <a:solidFill>
                  <a:srgbClr val="43414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pPr>
            <a:endParaRPr lang="ru-RU"/>
          </a:p>
        </c:txPr>
        <c:crossAx val="1008460640"/>
        <c:crosses val="autoZero"/>
        <c:auto val="1"/>
        <c:lblAlgn val="ctr"/>
        <c:lblOffset val="100"/>
        <c:noMultiLvlLbl val="0"/>
      </c:catAx>
      <c:valAx>
        <c:axId val="100846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00" b="0" i="0" u="none" strike="noStrike" kern="1200" baseline="0">
                <a:solidFill>
                  <a:srgbClr val="43414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pPr>
            <a:endParaRPr lang="ru-RU"/>
          </a:p>
        </c:txPr>
        <c:crossAx val="1008454816"/>
        <c:crosses val="autoZero"/>
        <c:crossBetween val="between"/>
      </c:valAx>
      <c:valAx>
        <c:axId val="100845148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00" b="0" i="0" u="none" strike="noStrike" kern="1200" baseline="0">
                <a:solidFill>
                  <a:srgbClr val="43414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pPr>
            <a:endParaRPr lang="ru-RU"/>
          </a:p>
        </c:txPr>
        <c:crossAx val="1008448576"/>
        <c:crosses val="max"/>
        <c:crossBetween val="midCat"/>
      </c:valAx>
      <c:valAx>
        <c:axId val="1008448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08451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000" b="0" i="0" u="none" strike="noStrike" kern="1200" baseline="0">
              <a:solidFill>
                <a:srgbClr val="434140"/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CPI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2"/>
                </a:solidFill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87-4299-8E58-CAB63B16DC2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6,6%</a:t>
                    </a:r>
                    <a:endParaRPr lang="en-US" dirty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687-4299-8E58-CAB63B16DC2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14,7%</a:t>
                    </a:r>
                    <a:endParaRPr lang="en-US" dirty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687-4299-8E58-CAB63B16DC2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7,4%</a:t>
                    </a:r>
                    <a:endParaRPr lang="en-US" dirty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687-4299-8E58-CAB63B16DC2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5,2%</a:t>
                    </a:r>
                    <a:endParaRPr lang="en-US" dirty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687-4299-8E58-CAB63B16DC2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6,8%</a:t>
                    </a:r>
                    <a:endParaRPr lang="en-US" dirty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7687-4299-8E58-CAB63B16DC2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10,4%</a:t>
                    </a:r>
                    <a:endParaRPr lang="en-US" dirty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7687-4299-8E58-CAB63B16DC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0" i="0" u="none" strike="noStrike" kern="1200" baseline="0">
                    <a:solidFill>
                      <a:srgbClr val="434140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pPr>
                <a:endParaRPr lang="ru-RU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Sheet1!$B$2:$K$2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Sheet1!$B$3:$K$3</c:f>
              <c:numCache>
                <c:formatCode>0.00%</c:formatCode>
                <c:ptCount val="10"/>
                <c:pt idx="0">
                  <c:v>6.6000000000000003E-2</c:v>
                </c:pt>
                <c:pt idx="1">
                  <c:v>0.14699999999999999</c:v>
                </c:pt>
                <c:pt idx="2">
                  <c:v>7.3999999999999996E-2</c:v>
                </c:pt>
                <c:pt idx="3" formatCode="0%">
                  <c:v>0.06</c:v>
                </c:pt>
                <c:pt idx="4">
                  <c:v>5.1999999999999998E-2</c:v>
                </c:pt>
                <c:pt idx="5">
                  <c:v>6.8000000000000005E-2</c:v>
                </c:pt>
                <c:pt idx="6" formatCode="0%">
                  <c:v>0.08</c:v>
                </c:pt>
                <c:pt idx="7">
                  <c:v>0.104</c:v>
                </c:pt>
                <c:pt idx="8" formatCode="0%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7-4299-8E58-CAB63B16DC21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6030576"/>
        <c:axId val="796030992"/>
      </c:lineChart>
      <c:catAx>
        <c:axId val="79603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00" b="0" i="0" u="none" strike="noStrike" kern="1200" baseline="0">
                <a:solidFill>
                  <a:srgbClr val="43414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pPr>
            <a:endParaRPr lang="ru-RU"/>
          </a:p>
        </c:txPr>
        <c:crossAx val="796030992"/>
        <c:crosses val="autoZero"/>
        <c:auto val="1"/>
        <c:lblAlgn val="ctr"/>
        <c:lblOffset val="100"/>
        <c:noMultiLvlLbl val="0"/>
      </c:catAx>
      <c:valAx>
        <c:axId val="7960309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79603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GDP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2"/>
                </a:solidFill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D-4912-AB8D-377CE6B28AF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/>
                </a:solidFill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D-4912-AB8D-377CE6B28AF2}"/>
              </c:ext>
            </c:extLst>
          </c:dPt>
          <c:dLbls>
            <c:dLbl>
              <c:idx val="5"/>
              <c:layout>
                <c:manualLayout>
                  <c:x val="2.6178915135608048E-3"/>
                  <c:y val="-2.25335734032521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BD-4912-AB8D-377CE6B28A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0" i="0" u="none" strike="noStrike" kern="1200" baseline="0">
                    <a:solidFill>
                      <a:srgbClr val="434140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Sheet1!$B$22:$K$22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cat>
          <c:val>
            <c:numRef>
              <c:f>Sheet1!$B$23:$K$23</c:f>
              <c:numCache>
                <c:formatCode>0.0%</c:formatCode>
                <c:ptCount val="10"/>
                <c:pt idx="0">
                  <c:v>1.2E-2</c:v>
                </c:pt>
                <c:pt idx="1">
                  <c:v>1.0999999999999999E-2</c:v>
                </c:pt>
                <c:pt idx="2">
                  <c:v>4.1000000000000002E-2</c:v>
                </c:pt>
                <c:pt idx="3">
                  <c:v>4.1000000000000002E-2</c:v>
                </c:pt>
                <c:pt idx="4">
                  <c:v>4.4999999999999998E-2</c:v>
                </c:pt>
                <c:pt idx="5">
                  <c:v>-2.7E-2</c:v>
                </c:pt>
                <c:pt idx="6">
                  <c:v>3.6999999999999998E-2</c:v>
                </c:pt>
                <c:pt idx="7">
                  <c:v>3.5000000000000003E-2</c:v>
                </c:pt>
                <c:pt idx="8">
                  <c:v>3.7999999999999999E-2</c:v>
                </c:pt>
                <c:pt idx="9">
                  <c:v>3.9E-2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EBD-4912-AB8D-377CE6B28AF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34485056"/>
        <c:axId val="1834487552"/>
      </c:lineChart>
      <c:catAx>
        <c:axId val="183448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00" b="0" i="0" u="none" strike="noStrike" kern="1200" baseline="0">
                <a:solidFill>
                  <a:srgbClr val="43414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pPr>
            <a:endParaRPr lang="ru-RU"/>
          </a:p>
        </c:txPr>
        <c:crossAx val="1834487552"/>
        <c:crosses val="autoZero"/>
        <c:auto val="1"/>
        <c:lblAlgn val="ctr"/>
        <c:lblOffset val="100"/>
        <c:noMultiLvlLbl val="0"/>
      </c:catAx>
      <c:valAx>
        <c:axId val="18344875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183448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Лист4!$T$102</c:f>
              <c:strCache>
                <c:ptCount val="1"/>
                <c:pt idx="0">
                  <c:v>Ставка ФРС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C9-44E8-A994-DF1E4FA9F9F8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C9-44E8-A994-DF1E4FA9F9F8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C9-44E8-A994-DF1E4FA9F9F8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C9-44E8-A994-DF1E4FA9F9F8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C9-44E8-A994-DF1E4FA9F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Лист4!$S$103:$S$135</c:f>
              <c:numCache>
                <c:formatCode>m/d/yyyy</c:formatCode>
                <c:ptCount val="33"/>
                <c:pt idx="0">
                  <c:v>43101</c:v>
                </c:pt>
                <c:pt idx="1">
                  <c:v>43160</c:v>
                </c:pt>
                <c:pt idx="2">
                  <c:v>43221</c:v>
                </c:pt>
                <c:pt idx="3">
                  <c:v>43282</c:v>
                </c:pt>
                <c:pt idx="4">
                  <c:v>43344</c:v>
                </c:pt>
                <c:pt idx="5">
                  <c:v>43405</c:v>
                </c:pt>
                <c:pt idx="6">
                  <c:v>43466</c:v>
                </c:pt>
                <c:pt idx="7">
                  <c:v>43525</c:v>
                </c:pt>
                <c:pt idx="8">
                  <c:v>43586</c:v>
                </c:pt>
                <c:pt idx="9">
                  <c:v>43647</c:v>
                </c:pt>
                <c:pt idx="10">
                  <c:v>43709</c:v>
                </c:pt>
                <c:pt idx="11">
                  <c:v>43770</c:v>
                </c:pt>
                <c:pt idx="12">
                  <c:v>43831</c:v>
                </c:pt>
                <c:pt idx="13">
                  <c:v>43891</c:v>
                </c:pt>
                <c:pt idx="14">
                  <c:v>43952</c:v>
                </c:pt>
                <c:pt idx="15">
                  <c:v>44013</c:v>
                </c:pt>
                <c:pt idx="16">
                  <c:v>44075</c:v>
                </c:pt>
                <c:pt idx="17">
                  <c:v>44136</c:v>
                </c:pt>
                <c:pt idx="18">
                  <c:v>44197</c:v>
                </c:pt>
                <c:pt idx="19">
                  <c:v>44256</c:v>
                </c:pt>
                <c:pt idx="20">
                  <c:v>44317</c:v>
                </c:pt>
                <c:pt idx="21">
                  <c:v>44378</c:v>
                </c:pt>
                <c:pt idx="22">
                  <c:v>44440</c:v>
                </c:pt>
                <c:pt idx="23">
                  <c:v>44501</c:v>
                </c:pt>
                <c:pt idx="24">
                  <c:v>44562</c:v>
                </c:pt>
                <c:pt idx="25">
                  <c:v>44621</c:v>
                </c:pt>
                <c:pt idx="26">
                  <c:v>44682</c:v>
                </c:pt>
                <c:pt idx="27">
                  <c:v>44743</c:v>
                </c:pt>
                <c:pt idx="28">
                  <c:v>44805</c:v>
                </c:pt>
                <c:pt idx="29">
                  <c:v>44866</c:v>
                </c:pt>
                <c:pt idx="30">
                  <c:v>44927</c:v>
                </c:pt>
                <c:pt idx="31">
                  <c:v>44986</c:v>
                </c:pt>
                <c:pt idx="32">
                  <c:v>45012</c:v>
                </c:pt>
              </c:numCache>
            </c:numRef>
          </c:cat>
          <c:val>
            <c:numRef>
              <c:f>Лист4!$T$103:$T$135</c:f>
              <c:numCache>
                <c:formatCode>General</c:formatCode>
                <c:ptCount val="33"/>
                <c:pt idx="0">
                  <c:v>1.5</c:v>
                </c:pt>
                <c:pt idx="1">
                  <c:v>1.5</c:v>
                </c:pt>
                <c:pt idx="2">
                  <c:v>1.75</c:v>
                </c:pt>
                <c:pt idx="3">
                  <c:v>2</c:v>
                </c:pt>
                <c:pt idx="4">
                  <c:v>2</c:v>
                </c:pt>
                <c:pt idx="5">
                  <c:v>2.25</c:v>
                </c:pt>
                <c:pt idx="6">
                  <c:v>2.5</c:v>
                </c:pt>
                <c:pt idx="7">
                  <c:v>2.5</c:v>
                </c:pt>
                <c:pt idx="8">
                  <c:v>2.5</c:v>
                </c:pt>
                <c:pt idx="9">
                  <c:v>2.5</c:v>
                </c:pt>
                <c:pt idx="10">
                  <c:v>2</c:v>
                </c:pt>
                <c:pt idx="11">
                  <c:v>2</c:v>
                </c:pt>
                <c:pt idx="12">
                  <c:v>1.75</c:v>
                </c:pt>
                <c:pt idx="13">
                  <c:v>1.75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0.25</c:v>
                </c:pt>
                <c:pt idx="23">
                  <c:v>0.25</c:v>
                </c:pt>
                <c:pt idx="24">
                  <c:v>0.25</c:v>
                </c:pt>
                <c:pt idx="25">
                  <c:v>0.25</c:v>
                </c:pt>
                <c:pt idx="26">
                  <c:v>0.5</c:v>
                </c:pt>
                <c:pt idx="27">
                  <c:v>1.75</c:v>
                </c:pt>
                <c:pt idx="28">
                  <c:v>2.5</c:v>
                </c:pt>
                <c:pt idx="29">
                  <c:v>3.25</c:v>
                </c:pt>
                <c:pt idx="30">
                  <c:v>4</c:v>
                </c:pt>
                <c:pt idx="31">
                  <c:v>4.5</c:v>
                </c:pt>
                <c:pt idx="3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C9-44E8-A994-DF1E4FA9F9F8}"/>
            </c:ext>
          </c:extLst>
        </c:ser>
        <c:ser>
          <c:idx val="2"/>
          <c:order val="2"/>
          <c:tx>
            <c:strRef>
              <c:f>Лист4!$V$102</c:f>
              <c:strCache>
                <c:ptCount val="1"/>
                <c:pt idx="0">
                  <c:v>Ключевая ставка ЦБ России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3C9-44E8-A994-DF1E4FA9F9F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3C9-44E8-A994-DF1E4FA9F9F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3C9-44E8-A994-DF1E4FA9F9F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3C9-44E8-A994-DF1E4FA9F9F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3C9-44E8-A994-DF1E4FA9F9F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3C9-44E8-A994-DF1E4FA9F9F8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3C9-44E8-A994-DF1E4FA9F9F8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3C9-44E8-A994-DF1E4FA9F9F8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B3C9-44E8-A994-DF1E4FA9F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Лист4!$S$103:$S$135</c:f>
              <c:numCache>
                <c:formatCode>m/d/yyyy</c:formatCode>
                <c:ptCount val="33"/>
                <c:pt idx="0">
                  <c:v>43101</c:v>
                </c:pt>
                <c:pt idx="1">
                  <c:v>43160</c:v>
                </c:pt>
                <c:pt idx="2">
                  <c:v>43221</c:v>
                </c:pt>
                <c:pt idx="3">
                  <c:v>43282</c:v>
                </c:pt>
                <c:pt idx="4">
                  <c:v>43344</c:v>
                </c:pt>
                <c:pt idx="5">
                  <c:v>43405</c:v>
                </c:pt>
                <c:pt idx="6">
                  <c:v>43466</c:v>
                </c:pt>
                <c:pt idx="7">
                  <c:v>43525</c:v>
                </c:pt>
                <c:pt idx="8">
                  <c:v>43586</c:v>
                </c:pt>
                <c:pt idx="9">
                  <c:v>43647</c:v>
                </c:pt>
                <c:pt idx="10">
                  <c:v>43709</c:v>
                </c:pt>
                <c:pt idx="11">
                  <c:v>43770</c:v>
                </c:pt>
                <c:pt idx="12">
                  <c:v>43831</c:v>
                </c:pt>
                <c:pt idx="13">
                  <c:v>43891</c:v>
                </c:pt>
                <c:pt idx="14">
                  <c:v>43952</c:v>
                </c:pt>
                <c:pt idx="15">
                  <c:v>44013</c:v>
                </c:pt>
                <c:pt idx="16">
                  <c:v>44075</c:v>
                </c:pt>
                <c:pt idx="17">
                  <c:v>44136</c:v>
                </c:pt>
                <c:pt idx="18">
                  <c:v>44197</c:v>
                </c:pt>
                <c:pt idx="19">
                  <c:v>44256</c:v>
                </c:pt>
                <c:pt idx="20">
                  <c:v>44317</c:v>
                </c:pt>
                <c:pt idx="21">
                  <c:v>44378</c:v>
                </c:pt>
                <c:pt idx="22">
                  <c:v>44440</c:v>
                </c:pt>
                <c:pt idx="23">
                  <c:v>44501</c:v>
                </c:pt>
                <c:pt idx="24">
                  <c:v>44562</c:v>
                </c:pt>
                <c:pt idx="25">
                  <c:v>44621</c:v>
                </c:pt>
                <c:pt idx="26">
                  <c:v>44682</c:v>
                </c:pt>
                <c:pt idx="27">
                  <c:v>44743</c:v>
                </c:pt>
                <c:pt idx="28">
                  <c:v>44805</c:v>
                </c:pt>
                <c:pt idx="29">
                  <c:v>44866</c:v>
                </c:pt>
                <c:pt idx="30">
                  <c:v>44927</c:v>
                </c:pt>
                <c:pt idx="31">
                  <c:v>44986</c:v>
                </c:pt>
                <c:pt idx="32">
                  <c:v>45012</c:v>
                </c:pt>
              </c:numCache>
            </c:numRef>
          </c:cat>
          <c:val>
            <c:numRef>
              <c:f>Лист4!$V$103:$V$135</c:f>
              <c:numCache>
                <c:formatCode>General</c:formatCode>
                <c:ptCount val="33"/>
                <c:pt idx="0">
                  <c:v>7.75</c:v>
                </c:pt>
                <c:pt idx="1">
                  <c:v>7.75</c:v>
                </c:pt>
                <c:pt idx="2">
                  <c:v>7.25</c:v>
                </c:pt>
                <c:pt idx="3">
                  <c:v>7.25</c:v>
                </c:pt>
                <c:pt idx="4">
                  <c:v>7.25</c:v>
                </c:pt>
                <c:pt idx="5">
                  <c:v>7.75</c:v>
                </c:pt>
                <c:pt idx="6">
                  <c:v>7.75</c:v>
                </c:pt>
                <c:pt idx="7">
                  <c:v>7.75</c:v>
                </c:pt>
                <c:pt idx="8">
                  <c:v>7.75</c:v>
                </c:pt>
                <c:pt idx="9">
                  <c:v>7.5</c:v>
                </c:pt>
                <c:pt idx="10">
                  <c:v>7.5</c:v>
                </c:pt>
                <c:pt idx="11">
                  <c:v>7</c:v>
                </c:pt>
                <c:pt idx="12">
                  <c:v>6.25</c:v>
                </c:pt>
                <c:pt idx="13">
                  <c:v>6.25</c:v>
                </c:pt>
                <c:pt idx="14">
                  <c:v>6</c:v>
                </c:pt>
                <c:pt idx="15">
                  <c:v>4.5</c:v>
                </c:pt>
                <c:pt idx="16">
                  <c:v>4.5</c:v>
                </c:pt>
                <c:pt idx="17">
                  <c:v>4.25</c:v>
                </c:pt>
                <c:pt idx="18">
                  <c:v>4.25</c:v>
                </c:pt>
                <c:pt idx="19">
                  <c:v>4.25</c:v>
                </c:pt>
                <c:pt idx="20">
                  <c:v>4.5</c:v>
                </c:pt>
                <c:pt idx="21">
                  <c:v>5.5</c:v>
                </c:pt>
                <c:pt idx="22">
                  <c:v>5.5</c:v>
                </c:pt>
                <c:pt idx="23">
                  <c:v>6.75</c:v>
                </c:pt>
                <c:pt idx="24">
                  <c:v>8.5</c:v>
                </c:pt>
                <c:pt idx="25">
                  <c:v>17</c:v>
                </c:pt>
                <c:pt idx="26">
                  <c:v>11</c:v>
                </c:pt>
                <c:pt idx="27">
                  <c:v>9.5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3C9-44E8-A994-DF1E4FA9F9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4140880"/>
        <c:axId val="324129808"/>
      </c:lineChart>
      <c:scatterChart>
        <c:scatterStyle val="lineMarker"/>
        <c:varyColors val="0"/>
        <c:ser>
          <c:idx val="1"/>
          <c:order val="1"/>
          <c:tx>
            <c:strRef>
              <c:f>Лист4!$U$102</c:f>
              <c:strCache>
                <c:ptCount val="1"/>
                <c:pt idx="0">
                  <c:v>Базовая ставка НБК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3C9-44E8-A994-DF1E4FA9F9F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3C9-44E8-A994-DF1E4FA9F9F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3C9-44E8-A994-DF1E4FA9F9F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3C9-44E8-A994-DF1E4FA9F9F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3C9-44E8-A994-DF1E4FA9F9F8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3C9-44E8-A994-DF1E4FA9F9F8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3C9-44E8-A994-DF1E4FA9F9F8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B3C9-44E8-A994-DF1E4FA9F9F8}"/>
                </c:ext>
              </c:extLst>
            </c:dLbl>
            <c:dLbl>
              <c:idx val="32"/>
              <c:layout>
                <c:manualLayout>
                  <c:x val="0"/>
                  <c:y val="-2.82290599278491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3C9-44E8-A994-DF1E4FA9F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Лист4!$S$103:$S$135</c:f>
              <c:numCache>
                <c:formatCode>m/d/yyyy</c:formatCode>
                <c:ptCount val="33"/>
                <c:pt idx="0">
                  <c:v>43101</c:v>
                </c:pt>
                <c:pt idx="1">
                  <c:v>43160</c:v>
                </c:pt>
                <c:pt idx="2">
                  <c:v>43221</c:v>
                </c:pt>
                <c:pt idx="3">
                  <c:v>43282</c:v>
                </c:pt>
                <c:pt idx="4">
                  <c:v>43344</c:v>
                </c:pt>
                <c:pt idx="5">
                  <c:v>43405</c:v>
                </c:pt>
                <c:pt idx="6">
                  <c:v>43466</c:v>
                </c:pt>
                <c:pt idx="7">
                  <c:v>43525</c:v>
                </c:pt>
                <c:pt idx="8">
                  <c:v>43586</c:v>
                </c:pt>
                <c:pt idx="9">
                  <c:v>43647</c:v>
                </c:pt>
                <c:pt idx="10">
                  <c:v>43709</c:v>
                </c:pt>
                <c:pt idx="11">
                  <c:v>43770</c:v>
                </c:pt>
                <c:pt idx="12">
                  <c:v>43831</c:v>
                </c:pt>
                <c:pt idx="13">
                  <c:v>43891</c:v>
                </c:pt>
                <c:pt idx="14">
                  <c:v>43952</c:v>
                </c:pt>
                <c:pt idx="15">
                  <c:v>44013</c:v>
                </c:pt>
                <c:pt idx="16">
                  <c:v>44075</c:v>
                </c:pt>
                <c:pt idx="17">
                  <c:v>44136</c:v>
                </c:pt>
                <c:pt idx="18">
                  <c:v>44197</c:v>
                </c:pt>
                <c:pt idx="19">
                  <c:v>44256</c:v>
                </c:pt>
                <c:pt idx="20">
                  <c:v>44317</c:v>
                </c:pt>
                <c:pt idx="21">
                  <c:v>44378</c:v>
                </c:pt>
                <c:pt idx="22">
                  <c:v>44440</c:v>
                </c:pt>
                <c:pt idx="23">
                  <c:v>44501</c:v>
                </c:pt>
                <c:pt idx="24">
                  <c:v>44562</c:v>
                </c:pt>
                <c:pt idx="25">
                  <c:v>44621</c:v>
                </c:pt>
                <c:pt idx="26">
                  <c:v>44682</c:v>
                </c:pt>
                <c:pt idx="27">
                  <c:v>44743</c:v>
                </c:pt>
                <c:pt idx="28">
                  <c:v>44805</c:v>
                </c:pt>
                <c:pt idx="29">
                  <c:v>44866</c:v>
                </c:pt>
                <c:pt idx="30">
                  <c:v>44927</c:v>
                </c:pt>
                <c:pt idx="31">
                  <c:v>44986</c:v>
                </c:pt>
                <c:pt idx="32">
                  <c:v>45012</c:v>
                </c:pt>
              </c:numCache>
            </c:numRef>
          </c:xVal>
          <c:yVal>
            <c:numRef>
              <c:f>Лист4!$U$103:$U$135</c:f>
              <c:numCache>
                <c:formatCode>General</c:formatCode>
                <c:ptCount val="33"/>
                <c:pt idx="0">
                  <c:v>10.25</c:v>
                </c:pt>
                <c:pt idx="1">
                  <c:v>10.25</c:v>
                </c:pt>
                <c:pt idx="2">
                  <c:v>9.5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9.25</c:v>
                </c:pt>
                <c:pt idx="7">
                  <c:v>9.25</c:v>
                </c:pt>
                <c:pt idx="8">
                  <c:v>9.25</c:v>
                </c:pt>
                <c:pt idx="9">
                  <c:v>9</c:v>
                </c:pt>
                <c:pt idx="10">
                  <c:v>9</c:v>
                </c:pt>
                <c:pt idx="11">
                  <c:v>9.25</c:v>
                </c:pt>
                <c:pt idx="12">
                  <c:v>9.25</c:v>
                </c:pt>
                <c:pt idx="13">
                  <c:v>12</c:v>
                </c:pt>
                <c:pt idx="14">
                  <c:v>12</c:v>
                </c:pt>
                <c:pt idx="15">
                  <c:v>9.5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9.5</c:v>
                </c:pt>
                <c:pt idx="23">
                  <c:v>9.5</c:v>
                </c:pt>
                <c:pt idx="24">
                  <c:v>9.75</c:v>
                </c:pt>
                <c:pt idx="25">
                  <c:v>13.5</c:v>
                </c:pt>
                <c:pt idx="26">
                  <c:v>13.5</c:v>
                </c:pt>
                <c:pt idx="27">
                  <c:v>14</c:v>
                </c:pt>
                <c:pt idx="28">
                  <c:v>14.5</c:v>
                </c:pt>
                <c:pt idx="29">
                  <c:v>16</c:v>
                </c:pt>
                <c:pt idx="30">
                  <c:v>16.75</c:v>
                </c:pt>
                <c:pt idx="31">
                  <c:v>16.75</c:v>
                </c:pt>
                <c:pt idx="32">
                  <c:v>16.75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B3C9-44E8-A994-DF1E4FA9F9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24140880"/>
        <c:axId val="324129808"/>
      </c:scatterChart>
      <c:dateAx>
        <c:axId val="32414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4129808"/>
        <c:crosses val="autoZero"/>
        <c:auto val="1"/>
        <c:lblOffset val="100"/>
        <c:baseTimeUnit val="days"/>
      </c:dateAx>
      <c:valAx>
        <c:axId val="32412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414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660-4589-A1D5-F5CCE3929D8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60-4589-A1D5-F5CCE3929D8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660-4589-A1D5-F5CCE3929D8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60-4589-A1D5-F5CCE3929D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Segoe UI Semilight" panose="020B0402040204020203" pitchFamily="34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Лист1!$C$2:$C$11</c:f>
              <c:numCache>
                <c:formatCode>General</c:formatCode>
                <c:ptCount val="10"/>
                <c:pt idx="0">
                  <c:v>26</c:v>
                </c:pt>
                <c:pt idx="1">
                  <c:v>27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</c:numCache>
            </c:numRef>
          </c:xVal>
          <c:yVal>
            <c:numRef>
              <c:f>Лист1!$D$2:$D$11</c:f>
              <c:numCache>
                <c:formatCode>0.0</c:formatCode>
                <c:ptCount val="10"/>
                <c:pt idx="0">
                  <c:v>16.7287</c:v>
                </c:pt>
                <c:pt idx="1">
                  <c:v>16.7379</c:v>
                </c:pt>
                <c:pt idx="2">
                  <c:v>16.741599999999998</c:v>
                </c:pt>
                <c:pt idx="3">
                  <c:v>16.738900000000001</c:v>
                </c:pt>
                <c:pt idx="4">
                  <c:v>16.732199999999999</c:v>
                </c:pt>
                <c:pt idx="5">
                  <c:v>16.705500000000001</c:v>
                </c:pt>
                <c:pt idx="6">
                  <c:v>15.9878</c:v>
                </c:pt>
                <c:pt idx="7">
                  <c:v>15.9811</c:v>
                </c:pt>
                <c:pt idx="8">
                  <c:v>16.733899999999998</c:v>
                </c:pt>
                <c:pt idx="9">
                  <c:v>16.733499999999999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660-4589-A1D5-F5CCE3929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238800"/>
        <c:axId val="1621384576"/>
      </c:scatterChart>
      <c:valAx>
        <c:axId val="3162388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pPr>
            <a:endParaRPr lang="ru-RU"/>
          </a:p>
        </c:txPr>
        <c:crossAx val="1621384576"/>
        <c:crosses val="autoZero"/>
        <c:crossBetween val="midCat"/>
      </c:valAx>
      <c:valAx>
        <c:axId val="1621384576"/>
        <c:scaling>
          <c:orientation val="minMax"/>
          <c:max val="18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pPr>
            <a:endParaRPr lang="ru-RU"/>
          </a:p>
        </c:txPr>
        <c:crossAx val="316238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latin typeface="+mn-lt"/>
          <a:cs typeface="Segoe UI Semilight" panose="020B0402040204020203" pitchFamily="34" charset="0"/>
        </a:defRPr>
      </a:pPr>
      <a:endParaRPr lang="ru-RU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7325288167817817E-2"/>
          <c:y val="5.0925925925925923E-2"/>
          <c:w val="0.91741910407298277"/>
          <c:h val="0.841674686497521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Segoe UI Semilight" panose="020B0402040204020203" pitchFamily="34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Лист4!$K$103:$K$113</c:f>
              <c:numCache>
                <c:formatCode>0</c:formatCode>
                <c:ptCount val="11"/>
                <c:pt idx="0">
                  <c:v>1.8465753424657534</c:v>
                </c:pt>
                <c:pt idx="1">
                  <c:v>3.3068493150684932</c:v>
                </c:pt>
                <c:pt idx="2">
                  <c:v>4.087671232876712</c:v>
                </c:pt>
                <c:pt idx="3">
                  <c:v>5.506849315068493</c:v>
                </c:pt>
                <c:pt idx="4">
                  <c:v>4.9890410958904106</c:v>
                </c:pt>
                <c:pt idx="5">
                  <c:v>10.972602739726028</c:v>
                </c:pt>
                <c:pt idx="6">
                  <c:v>13.158904109589042</c:v>
                </c:pt>
                <c:pt idx="7">
                  <c:v>13.646575342465754</c:v>
                </c:pt>
                <c:pt idx="8">
                  <c:v>15.515068493150684</c:v>
                </c:pt>
                <c:pt idx="9">
                  <c:v>16.682191780821917</c:v>
                </c:pt>
                <c:pt idx="10">
                  <c:v>21.202739726027396</c:v>
                </c:pt>
              </c:numCache>
            </c:numRef>
          </c:xVal>
          <c:yVal>
            <c:numRef>
              <c:f>Лист4!$L$103:$L$113</c:f>
              <c:numCache>
                <c:formatCode>General</c:formatCode>
                <c:ptCount val="11"/>
                <c:pt idx="0">
                  <c:v>16.2</c:v>
                </c:pt>
                <c:pt idx="1">
                  <c:v>14</c:v>
                </c:pt>
                <c:pt idx="2">
                  <c:v>11.3</c:v>
                </c:pt>
                <c:pt idx="3">
                  <c:v>11.7</c:v>
                </c:pt>
                <c:pt idx="4">
                  <c:v>9.9</c:v>
                </c:pt>
                <c:pt idx="5">
                  <c:v>12.2</c:v>
                </c:pt>
                <c:pt idx="6">
                  <c:v>9.6999999999999993</c:v>
                </c:pt>
                <c:pt idx="7">
                  <c:v>10.4</c:v>
                </c:pt>
                <c:pt idx="8">
                  <c:v>11.5</c:v>
                </c:pt>
                <c:pt idx="9">
                  <c:v>10.5</c:v>
                </c:pt>
                <c:pt idx="10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12-48C6-AEF8-A732C5B1258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00962320"/>
        <c:axId val="2062713936"/>
      </c:scatterChart>
      <c:valAx>
        <c:axId val="300962320"/>
        <c:scaling>
          <c:orientation val="minMax"/>
          <c:max val="22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pPr>
            <a:endParaRPr lang="ru-RU"/>
          </a:p>
        </c:txPr>
        <c:crossAx val="2062713936"/>
        <c:crosses val="autoZero"/>
        <c:crossBetween val="midCat"/>
        <c:majorUnit val="2"/>
      </c:valAx>
      <c:valAx>
        <c:axId val="206271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pPr>
            <a:endParaRPr lang="ru-RU"/>
          </a:p>
        </c:txPr>
        <c:crossAx val="300962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latin typeface="+mj-lt"/>
          <a:cs typeface="Segoe UI Semilight" panose="020B0402040204020203" pitchFamily="34" charset="0"/>
        </a:defRPr>
      </a:pPr>
      <a:endParaRPr lang="ru-RU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437516092017129E-2"/>
          <c:y val="2.1648896953091093E-2"/>
          <c:w val="0.9145499161522862"/>
          <c:h val="0.92904509670195212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A6-42A4-B3E9-11687662EE50}"/>
                </c:ext>
              </c:extLst>
            </c:dLbl>
            <c:dLbl>
              <c:idx val="3"/>
              <c:layout>
                <c:manualLayout>
                  <c:x val="-5.6997391933722216E-3"/>
                  <c:y val="-1.29816889656466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A6-42A4-B3E9-11687662EE5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A6-42A4-B3E9-11687662EE5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A6-42A4-B3E9-11687662EE50}"/>
                </c:ext>
              </c:extLst>
            </c:dLbl>
            <c:dLbl>
              <c:idx val="11"/>
              <c:layout>
                <c:manualLayout>
                  <c:x val="-3.4930488753576031E-2"/>
                  <c:y val="-2.77055145249014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A6-42A4-B3E9-11687662EE50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A6-42A4-B3E9-11687662EE50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A6-42A4-B3E9-11687662EE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Лист2!$C$4:$C$21</c:f>
              <c:numCache>
                <c:formatCode>_-* #\ ##0.0_-;\-* #\ ##0.0_-;_-* "-"??_-;_-@_-</c:formatCode>
                <c:ptCount val="18"/>
                <c:pt idx="0">
                  <c:v>1</c:v>
                </c:pt>
                <c:pt idx="1">
                  <c:v>1</c:v>
                </c:pt>
                <c:pt idx="2" formatCode="_-* #\ ##0.0\ _₽_-;\-* #\ ##0.0\ _₽_-;_-* &quot;-&quot;?\ _₽_-;_-@_-">
                  <c:v>1</c:v>
                </c:pt>
                <c:pt idx="3">
                  <c:v>1.0027397260273974</c:v>
                </c:pt>
                <c:pt idx="4" formatCode="_-* #\ ##0.0\ _₽_-;\-* #\ ##0.0\ _₽_-;_-* &quot;-&quot;?\ _₽_-;_-@_-">
                  <c:v>2.0027397260273974</c:v>
                </c:pt>
                <c:pt idx="5">
                  <c:v>3.0027397260273974</c:v>
                </c:pt>
                <c:pt idx="6">
                  <c:v>3.0027397260273974</c:v>
                </c:pt>
                <c:pt idx="7" formatCode="_-* #\ ##0.0\ _₽_-;\-* #\ ##0.0\ _₽_-;_-* &quot;-&quot;?\ _₽_-;_-@_-">
                  <c:v>3.0027397260273974</c:v>
                </c:pt>
                <c:pt idx="8">
                  <c:v>5.0027397260273974</c:v>
                </c:pt>
                <c:pt idx="9">
                  <c:v>5.0027397260273974</c:v>
                </c:pt>
                <c:pt idx="10" formatCode="_-* #\ ##0.0\ _₽_-;\-* #\ ##0.0\ _₽_-;_-* &quot;-&quot;?\ _₽_-;_-@_-">
                  <c:v>5.0027397260273974</c:v>
                </c:pt>
                <c:pt idx="11" formatCode="_-* #\ ##0.0\ _₽_-;\-* #\ ##0.0\ _₽_-;_-* &quot;-&quot;?\ _₽_-;_-@_-">
                  <c:v>5.0027397260273974</c:v>
                </c:pt>
                <c:pt idx="12">
                  <c:v>7.0054794520547947</c:v>
                </c:pt>
                <c:pt idx="13">
                  <c:v>7.0054794520547947</c:v>
                </c:pt>
                <c:pt idx="14">
                  <c:v>7.0054794520547947</c:v>
                </c:pt>
                <c:pt idx="15">
                  <c:v>10.008219178082191</c:v>
                </c:pt>
                <c:pt idx="16">
                  <c:v>10.008219178082191</c:v>
                </c:pt>
                <c:pt idx="17">
                  <c:v>12.008219178082191</c:v>
                </c:pt>
              </c:numCache>
            </c:numRef>
          </c:xVal>
          <c:yVal>
            <c:numRef>
              <c:f>Лист2!$D$4:$D$21</c:f>
              <c:numCache>
                <c:formatCode>0.0</c:formatCode>
                <c:ptCount val="18"/>
                <c:pt idx="0">
                  <c:v>16.73</c:v>
                </c:pt>
                <c:pt idx="1">
                  <c:v>16.98</c:v>
                </c:pt>
                <c:pt idx="2">
                  <c:v>20</c:v>
                </c:pt>
                <c:pt idx="3">
                  <c:v>16</c:v>
                </c:pt>
                <c:pt idx="4">
                  <c:v>17</c:v>
                </c:pt>
                <c:pt idx="5">
                  <c:v>22.5</c:v>
                </c:pt>
                <c:pt idx="6">
                  <c:v>22.75</c:v>
                </c:pt>
                <c:pt idx="7">
                  <c:v>4</c:v>
                </c:pt>
                <c:pt idx="8">
                  <c:v>18.3</c:v>
                </c:pt>
                <c:pt idx="9">
                  <c:v>18.32</c:v>
                </c:pt>
                <c:pt idx="10">
                  <c:v>6.5</c:v>
                </c:pt>
                <c:pt idx="11">
                  <c:v>15</c:v>
                </c:pt>
                <c:pt idx="12">
                  <c:v>18.760000000000002</c:v>
                </c:pt>
                <c:pt idx="13">
                  <c:v>30</c:v>
                </c:pt>
                <c:pt idx="14">
                  <c:v>18.59</c:v>
                </c:pt>
                <c:pt idx="15">
                  <c:v>18.25</c:v>
                </c:pt>
                <c:pt idx="16">
                  <c:v>18.25</c:v>
                </c:pt>
                <c:pt idx="17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3A6-42A4-B3E9-11687662EE5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00963248"/>
        <c:axId val="2062715376"/>
      </c:scatterChart>
      <c:valAx>
        <c:axId val="3009632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-* #\ ##0.0_-;\-* #\ ##0.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2715376"/>
        <c:crosses val="autoZero"/>
        <c:crossBetween val="midCat"/>
      </c:valAx>
      <c:valAx>
        <c:axId val="206271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0963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/>
      </a:pPr>
      <a:endParaRPr lang="ru-RU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759798398161862E-2"/>
          <c:y val="2.1285947997815326E-2"/>
          <c:w val="0.9273322786178344"/>
          <c:h val="0.76426005337996117"/>
        </c:manualLayout>
      </c:layout>
      <c:lineChart>
        <c:grouping val="standard"/>
        <c:varyColors val="0"/>
        <c:ser>
          <c:idx val="0"/>
          <c:order val="0"/>
          <c:tx>
            <c:strRef>
              <c:f>Default!$C$3</c:f>
              <c:strCache>
                <c:ptCount val="1"/>
                <c:pt idx="0">
                  <c:v>долл.США/тенге</c:v>
                </c:pt>
              </c:strCache>
            </c:strRef>
          </c:tx>
          <c:spPr>
            <a:ln w="12700" cap="rnd">
              <a:solidFill>
                <a:srgbClr val="434140"/>
              </a:solidFill>
              <a:round/>
            </a:ln>
            <a:effectLst/>
          </c:spPr>
          <c:marker>
            <c:symbol val="none"/>
          </c:marker>
          <c:dPt>
            <c:idx val="14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4B-442E-8BF4-E9BA20E5FD17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4B-442E-8BF4-E9BA20E5FD17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4B-442E-8BF4-E9BA20E5FD17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4B-442E-8BF4-E9BA20E5FD17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24B-442E-8BF4-E9BA20E5FD17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F24B-442E-8BF4-E9BA20E5FD17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F24B-442E-8BF4-E9BA20E5FD17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345-41F5-9B60-C45E4B0024D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345-41F5-9B60-C45E4B0024D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8345-41F5-9B60-C45E4B0024D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24B-442E-8BF4-E9BA20E5FD1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8345-41F5-9B60-C45E4B0024D2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8345-41F5-9B60-C45E4B0024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50" b="0" i="0" u="none" strike="noStrike" kern="1200" baseline="0">
                    <a:solidFill>
                      <a:srgbClr val="434140"/>
                    </a:solidFill>
                    <a:latin typeface="+mn-lt"/>
                    <a:ea typeface="+mn-ea"/>
                    <a:cs typeface="Segoe UI Semilight" panose="020B0402040204020203" pitchFamily="34" charset="0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Default!$F$1:$T$1</c:f>
              <c:strCach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strCache>
            </c:strRef>
          </c:cat>
          <c:val>
            <c:numRef>
              <c:f>Default!$F$3:$T$3</c:f>
              <c:numCache>
                <c:formatCode>#,##0.00</c:formatCode>
                <c:ptCount val="15"/>
                <c:pt idx="0">
                  <c:v>147.5</c:v>
                </c:pt>
                <c:pt idx="1">
                  <c:v>147.36000000000001</c:v>
                </c:pt>
                <c:pt idx="2">
                  <c:v>146.62</c:v>
                </c:pt>
                <c:pt idx="3">
                  <c:v>149.11000000000001</c:v>
                </c:pt>
                <c:pt idx="4">
                  <c:v>152.13</c:v>
                </c:pt>
                <c:pt idx="5">
                  <c:v>179.19</c:v>
                </c:pt>
                <c:pt idx="6">
                  <c:v>221.73</c:v>
                </c:pt>
                <c:pt idx="7">
                  <c:v>342.16</c:v>
                </c:pt>
                <c:pt idx="8">
                  <c:v>326</c:v>
                </c:pt>
                <c:pt idx="9">
                  <c:v>344.71</c:v>
                </c:pt>
                <c:pt idx="10">
                  <c:v>382.75</c:v>
                </c:pt>
                <c:pt idx="11">
                  <c:v>411.39800000000002</c:v>
                </c:pt>
                <c:pt idx="12">
                  <c:v>425.87099999999998</c:v>
                </c:pt>
                <c:pt idx="13">
                  <c:v>462.75</c:v>
                </c:pt>
                <c:pt idx="14">
                  <c:v>459.48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24B-442E-8BF4-E9BA20E5FD17}"/>
            </c:ext>
          </c:extLst>
        </c:ser>
        <c:ser>
          <c:idx val="1"/>
          <c:order val="1"/>
          <c:tx>
            <c:strRef>
              <c:f>Default!$C$4</c:f>
              <c:strCache>
                <c:ptCount val="1"/>
                <c:pt idx="0">
                  <c:v>евро/тенге</c:v>
                </c:pt>
              </c:strCache>
            </c:strRef>
          </c:tx>
          <c:spPr>
            <a:ln w="12700" cap="rnd">
              <a:solidFill>
                <a:srgbClr val="0C508A"/>
              </a:solidFill>
              <a:round/>
            </a:ln>
            <a:effectLst/>
          </c:spPr>
          <c:marker>
            <c:symbol val="none"/>
          </c:marker>
          <c:dPt>
            <c:idx val="14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F24B-442E-8BF4-E9BA20E5FD17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F24B-442E-8BF4-E9BA20E5FD17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F24B-442E-8BF4-E9BA20E5FD17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F24B-442E-8BF4-E9BA20E5FD17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F24B-442E-8BF4-E9BA20E5FD17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F24B-442E-8BF4-E9BA20E5FD17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0-F24B-442E-8BF4-E9BA20E5FD17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345-41F5-9B60-C45E4B0024D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8345-41F5-9B60-C45E4B0024D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345-41F5-9B60-C45E4B0024D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F24B-442E-8BF4-E9BA20E5FD1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8345-41F5-9B60-C45E4B0024D2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8345-41F5-9B60-C45E4B0024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50" b="0" i="0" u="none" strike="noStrike" kern="1200" baseline="0">
                    <a:solidFill>
                      <a:srgbClr val="434140"/>
                    </a:solidFill>
                    <a:latin typeface="+mn-lt"/>
                    <a:ea typeface="+mn-ea"/>
                    <a:cs typeface="Segoe UI Semilight" panose="020B0402040204020203" pitchFamily="34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Default!$F$1:$T$1</c:f>
              <c:strCach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strCache>
            </c:strRef>
          </c:cat>
          <c:val>
            <c:numRef>
              <c:f>Default!$F$4:$T$4</c:f>
              <c:numCache>
                <c:formatCode>#,##0.00</c:formatCode>
                <c:ptCount val="15"/>
                <c:pt idx="0">
                  <c:v>205.55199999999999</c:v>
                </c:pt>
                <c:pt idx="1">
                  <c:v>195.38900000000001</c:v>
                </c:pt>
                <c:pt idx="2">
                  <c:v>204.09200000000001</c:v>
                </c:pt>
                <c:pt idx="3">
                  <c:v>191.57599999999999</c:v>
                </c:pt>
                <c:pt idx="4">
                  <c:v>202.029</c:v>
                </c:pt>
                <c:pt idx="5">
                  <c:v>238.14699999999999</c:v>
                </c:pt>
                <c:pt idx="6">
                  <c:v>246.02799999999999</c:v>
                </c:pt>
                <c:pt idx="7">
                  <c:v>378.608</c:v>
                </c:pt>
                <c:pt idx="8">
                  <c:v>368.262</c:v>
                </c:pt>
                <c:pt idx="9">
                  <c:v>407.19</c:v>
                </c:pt>
                <c:pt idx="10">
                  <c:v>428.53800000000001</c:v>
                </c:pt>
                <c:pt idx="11">
                  <c:v>469.59800000000001</c:v>
                </c:pt>
                <c:pt idx="12">
                  <c:v>524.26599999999996</c:v>
                </c:pt>
                <c:pt idx="13">
                  <c:v>495.61</c:v>
                </c:pt>
                <c:pt idx="14">
                  <c:v>494.3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F24B-442E-8BF4-E9BA20E5FD1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64725728"/>
        <c:axId val="2064729888"/>
      </c:lineChart>
      <c:catAx>
        <c:axId val="206472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0" i="0" u="none" strike="noStrike" kern="1200" baseline="0">
                <a:solidFill>
                  <a:srgbClr val="434140"/>
                </a:solidFill>
                <a:latin typeface="+mn-lt"/>
                <a:ea typeface="+mn-ea"/>
                <a:cs typeface="Segoe UI Semilight" panose="020B0402040204020203" pitchFamily="34" charset="0"/>
              </a:defRPr>
            </a:pPr>
            <a:endParaRPr lang="ru-RU"/>
          </a:p>
        </c:txPr>
        <c:crossAx val="2064729888"/>
        <c:crosses val="autoZero"/>
        <c:auto val="1"/>
        <c:lblAlgn val="ctr"/>
        <c:lblOffset val="100"/>
        <c:noMultiLvlLbl val="0"/>
      </c:catAx>
      <c:valAx>
        <c:axId val="20647298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0" i="0" u="none" strike="noStrike" kern="1200" baseline="0">
                <a:solidFill>
                  <a:srgbClr val="434140"/>
                </a:solidFill>
                <a:latin typeface="+mn-lt"/>
                <a:ea typeface="+mn-ea"/>
                <a:cs typeface="Segoe UI Semilight" panose="020B0402040204020203" pitchFamily="34" charset="0"/>
              </a:defRPr>
            </a:pPr>
            <a:endParaRPr lang="ru-RU"/>
          </a:p>
        </c:txPr>
        <c:crossAx val="206472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50" b="0" i="0" u="none" strike="noStrike" kern="1200" baseline="0">
              <a:solidFill>
                <a:srgbClr val="434140"/>
              </a:solidFill>
              <a:latin typeface="+mn-lt"/>
              <a:ea typeface="+mn-ea"/>
              <a:cs typeface="Segoe UI Semilight" panose="020B0402040204020203" pitchFamily="34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sz="1050" b="0" i="0" u="none" strike="noStrike" kern="1200" baseline="0">
          <a:solidFill>
            <a:srgbClr val="434140"/>
          </a:solidFill>
          <a:latin typeface="+mn-lt"/>
          <a:ea typeface="+mn-ea"/>
          <a:cs typeface="Segoe UI Semilight" panose="020B0402040204020203" pitchFamily="34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1">
            <a:extLst>
              <a:ext uri="{FF2B5EF4-FFF2-40B4-BE49-F238E27FC236}">
                <a16:creationId xmlns:a16="http://schemas.microsoft.com/office/drawing/2014/main" id="{1100D74F-407E-494D-B836-2297D603EB55}"/>
              </a:ext>
            </a:extLst>
          </p:cNvPr>
          <p:cNvSpPr/>
          <p:nvPr userDrawn="1"/>
        </p:nvSpPr>
        <p:spPr>
          <a:xfrm>
            <a:off x="16442554" y="566193"/>
            <a:ext cx="897709" cy="522378"/>
          </a:xfrm>
          <a:prstGeom prst="rect">
            <a:avLst/>
          </a:prstGeom>
          <a:solidFill>
            <a:srgbClr val="FE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0" cap="none" spc="0" normalizeH="0" baseline="0" noProof="0">
              <a:ln>
                <a:noFill/>
              </a:ln>
              <a:solidFill>
                <a:srgbClr val="340053"/>
              </a:solidFill>
              <a:effectLst/>
              <a:uLnTx/>
              <a:uFillTx/>
              <a:latin typeface="Gill Sans Light"/>
              <a:sym typeface="Gill Sans Light"/>
            </a:endParaRPr>
          </a:p>
        </p:txBody>
      </p:sp>
      <p:pic>
        <p:nvPicPr>
          <p:cNvPr id="18" name="Рисунок 13">
            <a:extLst>
              <a:ext uri="{FF2B5EF4-FFF2-40B4-BE49-F238E27FC236}">
                <a16:creationId xmlns:a16="http://schemas.microsoft.com/office/drawing/2014/main" id="{F5695DDA-438E-407C-818E-766FD3FE7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214" y="622873"/>
            <a:ext cx="257415" cy="412258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2E31672-8319-40E3-9782-F5E78D11A9CA}"/>
              </a:ext>
            </a:extLst>
          </p:cNvPr>
          <p:cNvSpPr txBox="1">
            <a:spLocks/>
          </p:cNvSpPr>
          <p:nvPr userDrawn="1"/>
        </p:nvSpPr>
        <p:spPr>
          <a:xfrm>
            <a:off x="16630639" y="9049434"/>
            <a:ext cx="3302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1800">
                <a:solidFill>
                  <a:srgbClr val="FE5000"/>
                </a:solidFill>
              </a:rPr>
              <a:t>I</a:t>
            </a:r>
            <a:r>
              <a:rPr lang="en-US" sz="180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fld id="{86CB4B4D-7CA3-9044-876B-883B54F8677D}" type="slidenum">
              <a:rPr sz="18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pPr/>
              <a:t>‹#›</a:t>
            </a:fld>
            <a:endParaRPr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3576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1">
            <a:extLst>
              <a:ext uri="{FF2B5EF4-FFF2-40B4-BE49-F238E27FC236}">
                <a16:creationId xmlns:a16="http://schemas.microsoft.com/office/drawing/2014/main" id="{1100D74F-407E-494D-B836-2297D603EB55}"/>
              </a:ext>
            </a:extLst>
          </p:cNvPr>
          <p:cNvSpPr/>
          <p:nvPr userDrawn="1"/>
        </p:nvSpPr>
        <p:spPr>
          <a:xfrm>
            <a:off x="16442554" y="566193"/>
            <a:ext cx="897709" cy="522378"/>
          </a:xfrm>
          <a:prstGeom prst="rect">
            <a:avLst/>
          </a:prstGeom>
          <a:solidFill>
            <a:srgbClr val="FE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0" cap="none" spc="0" normalizeH="0" baseline="0" noProof="0">
              <a:ln>
                <a:noFill/>
              </a:ln>
              <a:solidFill>
                <a:srgbClr val="340053"/>
              </a:solidFill>
              <a:effectLst/>
              <a:uLnTx/>
              <a:uFillTx/>
              <a:latin typeface="Gill Sans Light"/>
              <a:sym typeface="Gill Sans Light"/>
            </a:endParaRPr>
          </a:p>
        </p:txBody>
      </p:sp>
      <p:pic>
        <p:nvPicPr>
          <p:cNvPr id="18" name="Рисунок 13">
            <a:extLst>
              <a:ext uri="{FF2B5EF4-FFF2-40B4-BE49-F238E27FC236}">
                <a16:creationId xmlns:a16="http://schemas.microsoft.com/office/drawing/2014/main" id="{F5695DDA-438E-407C-818E-766FD3FE7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214" y="622873"/>
            <a:ext cx="257415" cy="412258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2E31672-8319-40E3-9782-F5E78D11A9CA}"/>
              </a:ext>
            </a:extLst>
          </p:cNvPr>
          <p:cNvSpPr txBox="1">
            <a:spLocks/>
          </p:cNvSpPr>
          <p:nvPr userDrawn="1"/>
        </p:nvSpPr>
        <p:spPr>
          <a:xfrm>
            <a:off x="16630639" y="9049434"/>
            <a:ext cx="3302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1800">
                <a:solidFill>
                  <a:srgbClr val="FE5000"/>
                </a:solidFill>
              </a:rPr>
              <a:t>I</a:t>
            </a:r>
            <a:r>
              <a:rPr lang="en-US" sz="180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fld id="{86CB4B4D-7CA3-9044-876B-883B54F8677D}" type="slidenum">
              <a:rPr sz="18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pPr/>
              <a:t>‹#›</a:t>
            </a:fld>
            <a:endParaRPr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079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3352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4" r:id="rId3"/>
  </p:sldLayoutIdLst>
  <p:transition spd="med"/>
  <p:hf hdr="0" ftr="0" dt="0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75762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51524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27286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03048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878811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454573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30335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06097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181859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304815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609630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914446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1219261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524076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828891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2133707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2438522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евраль 2021">
            <a:extLst>
              <a:ext uri="{FF2B5EF4-FFF2-40B4-BE49-F238E27FC236}">
                <a16:creationId xmlns:a16="http://schemas.microsoft.com/office/drawing/2014/main" id="{A10D2E81-B215-4349-BEAE-33A146E5070B}"/>
              </a:ext>
            </a:extLst>
          </p:cNvPr>
          <p:cNvSpPr txBox="1">
            <a:spLocks/>
          </p:cNvSpPr>
          <p:nvPr/>
        </p:nvSpPr>
        <p:spPr>
          <a:xfrm>
            <a:off x="7692375" y="9059886"/>
            <a:ext cx="2495184" cy="3557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575762" marR="0" indent="-575762" algn="l" defTabSz="778972" rtl="0" latinLnBrk="0">
              <a:lnSpc>
                <a:spcPct val="100000"/>
              </a:lnSpc>
              <a:spcBef>
                <a:spcPts val="5067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067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151524" marR="0" indent="-575762" algn="l" defTabSz="778972" rtl="0" latinLnBrk="0">
              <a:lnSpc>
                <a:spcPct val="100000"/>
              </a:lnSpc>
              <a:spcBef>
                <a:spcPts val="5067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067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727286" marR="0" indent="-575762" algn="l" defTabSz="778972" rtl="0" latinLnBrk="0">
              <a:lnSpc>
                <a:spcPct val="100000"/>
              </a:lnSpc>
              <a:spcBef>
                <a:spcPts val="5067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067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303048" marR="0" indent="-575762" algn="l" defTabSz="778972" rtl="0" latinLnBrk="0">
              <a:lnSpc>
                <a:spcPct val="100000"/>
              </a:lnSpc>
              <a:spcBef>
                <a:spcPts val="5067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067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2878811" marR="0" indent="-575762" algn="l" defTabSz="778972" rtl="0" latinLnBrk="0">
              <a:lnSpc>
                <a:spcPct val="100000"/>
              </a:lnSpc>
              <a:spcBef>
                <a:spcPts val="5067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067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454573" marR="0" indent="-575762" algn="l" defTabSz="778972" rtl="0" latinLnBrk="0">
              <a:lnSpc>
                <a:spcPct val="100000"/>
              </a:lnSpc>
              <a:spcBef>
                <a:spcPts val="5067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067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30335" marR="0" indent="-575762" algn="l" defTabSz="778972" rtl="0" latinLnBrk="0">
              <a:lnSpc>
                <a:spcPct val="100000"/>
              </a:lnSpc>
              <a:spcBef>
                <a:spcPts val="5067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067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06097" marR="0" indent="-575762" algn="l" defTabSz="778972" rtl="0" latinLnBrk="0">
              <a:lnSpc>
                <a:spcPct val="100000"/>
              </a:lnSpc>
              <a:spcBef>
                <a:spcPts val="5067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067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181859" marR="0" indent="-575762" algn="l" defTabSz="778972" rtl="0" latinLnBrk="0">
              <a:lnSpc>
                <a:spcPct val="100000"/>
              </a:lnSpc>
              <a:spcBef>
                <a:spcPts val="5067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067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 algn="just" hangingPunct="1">
              <a:buNone/>
            </a:pPr>
            <a:r>
              <a:rPr lang="ru-RU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Март</a:t>
            </a:r>
            <a:r>
              <a:rPr lang="ru-KZ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202</a:t>
            </a:r>
            <a:r>
              <a:rPr lang="ru-RU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ru-KZ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Рекомендации по выпуску облигаций">
            <a:extLst>
              <a:ext uri="{FF2B5EF4-FFF2-40B4-BE49-F238E27FC236}">
                <a16:creationId xmlns:a16="http://schemas.microsoft.com/office/drawing/2014/main" id="{AD73A2FC-19A3-40C5-9895-F90222897C3D}"/>
              </a:ext>
            </a:extLst>
          </p:cNvPr>
          <p:cNvSpPr txBox="1">
            <a:spLocks/>
          </p:cNvSpPr>
          <p:nvPr/>
        </p:nvSpPr>
        <p:spPr>
          <a:xfrm>
            <a:off x="662697" y="3710937"/>
            <a:ext cx="15821025" cy="160049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1734017" hangingPunct="1">
              <a:lnSpc>
                <a:spcPct val="80000"/>
              </a:lnSpc>
              <a:defRPr sz="4000" spc="-119">
                <a:solidFill>
                  <a:schemeClr val="tx1">
                    <a:lumMod val="95000"/>
                    <a:lumOff val="5000"/>
                  </a:schemeClr>
                </a:solidFill>
                <a:latin typeface="Gill Sans Nova" panose="020B0602020104020203" pitchFamily="34" charset="0"/>
                <a:ea typeface="+mn-ea"/>
                <a:cs typeface="Segoe UI Semilight" panose="020B0402040204020203" pitchFamily="34" charset="0"/>
              </a:defRPr>
            </a:lvl1pPr>
            <a:lvl2pPr indent="457223" defTabSz="1734017">
              <a:lnSpc>
                <a:spcPct val="80000"/>
              </a:lnSpc>
              <a:defRPr sz="6000" b="1" spc="-119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</a:defRPr>
            </a:lvl2pPr>
            <a:lvl3pPr indent="914446" defTabSz="1734017">
              <a:lnSpc>
                <a:spcPct val="80000"/>
              </a:lnSpc>
              <a:defRPr sz="6000" b="1" spc="-119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</a:defRPr>
            </a:lvl3pPr>
            <a:lvl4pPr indent="1371668" defTabSz="1734017">
              <a:lnSpc>
                <a:spcPct val="80000"/>
              </a:lnSpc>
              <a:defRPr sz="6000" b="1" spc="-119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</a:defRPr>
            </a:lvl4pPr>
            <a:lvl5pPr indent="1828892" defTabSz="1734017">
              <a:lnSpc>
                <a:spcPct val="80000"/>
              </a:lnSpc>
              <a:defRPr sz="6000" b="1" spc="-119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</a:defRPr>
            </a:lvl5pPr>
            <a:lvl6pPr indent="2286114" defTabSz="1734017">
              <a:lnSpc>
                <a:spcPct val="80000"/>
              </a:lnSpc>
              <a:defRPr sz="6000" b="1" spc="-119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</a:defRPr>
            </a:lvl6pPr>
            <a:lvl7pPr indent="2743337" defTabSz="1734017">
              <a:lnSpc>
                <a:spcPct val="80000"/>
              </a:lnSpc>
              <a:defRPr sz="6000" b="1" spc="-119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</a:defRPr>
            </a:lvl7pPr>
            <a:lvl8pPr indent="3200560" defTabSz="1734017">
              <a:lnSpc>
                <a:spcPct val="80000"/>
              </a:lnSpc>
              <a:defRPr sz="6000" b="1" spc="-119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</a:defRPr>
            </a:lvl8pPr>
            <a:lvl9pPr indent="3657783" defTabSz="1734017">
              <a:lnSpc>
                <a:spcPct val="80000"/>
              </a:lnSpc>
              <a:defRPr sz="6000" b="1" spc="-119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7200" dirty="0"/>
              <a:t>Е</a:t>
            </a:r>
            <a:r>
              <a:rPr lang="ru-KZ" sz="7200" dirty="0"/>
              <a:t>женедельный обзор </a:t>
            </a:r>
            <a:br>
              <a:rPr lang="ru-KZ" sz="7200" dirty="0"/>
            </a:br>
            <a:r>
              <a:rPr lang="ru-KZ" sz="7200" dirty="0"/>
              <a:t>долгового рынка капитала</a:t>
            </a:r>
            <a:endParaRPr lang="ru-RU" sz="5400" dirty="0"/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C5D64A75-88D1-4845-9408-33BFEFBEA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029" y="392915"/>
            <a:ext cx="1671693" cy="475685"/>
          </a:xfrm>
          <a:prstGeom prst="rect">
            <a:avLst/>
          </a:prstGeom>
        </p:spPr>
      </p:pic>
      <p:pic>
        <p:nvPicPr>
          <p:cNvPr id="12" name="Picture 11" descr="Calendar&#10;&#10;Description automatically generated">
            <a:extLst>
              <a:ext uri="{FF2B5EF4-FFF2-40B4-BE49-F238E27FC236}">
                <a16:creationId xmlns:a16="http://schemas.microsoft.com/office/drawing/2014/main" id="{51991916-16F8-47CC-AAB5-DEC64E146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36" y="2577540"/>
            <a:ext cx="5144430" cy="51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08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CF781DE6-AA73-4B35-85CB-ED48292C8B98}"/>
              </a:ext>
            </a:extLst>
          </p:cNvPr>
          <p:cNvSpPr/>
          <p:nvPr/>
        </p:nvSpPr>
        <p:spPr>
          <a:xfrm>
            <a:off x="5624544" y="6615633"/>
            <a:ext cx="1647844" cy="533479"/>
          </a:xfrm>
          <a:prstGeom prst="rect">
            <a:avLst/>
          </a:prstGeom>
          <a:solidFill>
            <a:srgbClr val="E8EEF4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29"/>
            <a:endParaRPr lang="en-US" sz="28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72570C5-E8BB-405E-8630-837E93780971}"/>
              </a:ext>
            </a:extLst>
          </p:cNvPr>
          <p:cNvSpPr/>
          <p:nvPr/>
        </p:nvSpPr>
        <p:spPr>
          <a:xfrm>
            <a:off x="5648885" y="2722442"/>
            <a:ext cx="1647844" cy="533479"/>
          </a:xfrm>
          <a:prstGeom prst="rect">
            <a:avLst/>
          </a:prstGeom>
          <a:solidFill>
            <a:srgbClr val="E8EEF4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29"/>
            <a:endParaRPr lang="en-US" sz="28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AutoShape 8" descr="ÐÐ°ÑÑÐ¸Ð½ÐºÐ¸ Ð¿Ð¾ Ð·Ð°Ð¿ÑÐ¾ÑÑ pLAY telecom logo png"/>
          <p:cNvSpPr>
            <a:spLocks noChangeAspect="1" noChangeArrowheads="1"/>
          </p:cNvSpPr>
          <p:nvPr/>
        </p:nvSpPr>
        <p:spPr bwMode="auto">
          <a:xfrm>
            <a:off x="2371973" y="185486"/>
            <a:ext cx="400148" cy="4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0044" tIns="60022" rIns="120044" bIns="60022" numCol="1" anchor="t" anchorCtr="0" compatLnSpc="1">
            <a:prstTxWarp prst="textNoShape">
              <a:avLst/>
            </a:prstTxWarp>
          </a:bodyPr>
          <a:lstStyle/>
          <a:p>
            <a:endParaRPr lang="ru-RU" sz="1838"/>
          </a:p>
        </p:txBody>
      </p:sp>
      <p:sp>
        <p:nvSpPr>
          <p:cNvPr id="20" name="object 38">
            <a:extLst>
              <a:ext uri="{FF2B5EF4-FFF2-40B4-BE49-F238E27FC236}">
                <a16:creationId xmlns:a16="http://schemas.microsoft.com/office/drawing/2014/main" id="{797D9775-8293-4E3C-82A3-515D4ED9DE46}"/>
              </a:ext>
            </a:extLst>
          </p:cNvPr>
          <p:cNvSpPr txBox="1"/>
          <p:nvPr/>
        </p:nvSpPr>
        <p:spPr>
          <a:xfrm>
            <a:off x="756024" y="1115016"/>
            <a:ext cx="4655341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ru-KZ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Индекс потребительских цен, среднегодовой</a:t>
            </a:r>
            <a:endParaRPr lang="ru-RU" sz="1800" i="1" dirty="0">
              <a:solidFill>
                <a:schemeClr val="tx1"/>
              </a:solidFill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2" name="object 38">
            <a:extLst>
              <a:ext uri="{FF2B5EF4-FFF2-40B4-BE49-F238E27FC236}">
                <a16:creationId xmlns:a16="http://schemas.microsoft.com/office/drawing/2014/main" id="{DEECCCD3-1950-425B-AB9D-17697B4DA87F}"/>
              </a:ext>
            </a:extLst>
          </p:cNvPr>
          <p:cNvSpPr txBox="1"/>
          <p:nvPr/>
        </p:nvSpPr>
        <p:spPr>
          <a:xfrm>
            <a:off x="756024" y="5338310"/>
            <a:ext cx="4655341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ru-KZ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Темпы роста реального ВВП</a:t>
            </a:r>
            <a:endParaRPr lang="ru-RU" sz="1800" i="1" dirty="0">
              <a:solidFill>
                <a:schemeClr val="tx1"/>
              </a:solidFill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7" name="object 38">
            <a:extLst>
              <a:ext uri="{FF2B5EF4-FFF2-40B4-BE49-F238E27FC236}">
                <a16:creationId xmlns:a16="http://schemas.microsoft.com/office/drawing/2014/main" id="{70A7B0CA-1F36-458A-978F-7C99F8930755}"/>
              </a:ext>
            </a:extLst>
          </p:cNvPr>
          <p:cNvSpPr txBox="1"/>
          <p:nvPr/>
        </p:nvSpPr>
        <p:spPr>
          <a:xfrm>
            <a:off x="6314354" y="1115016"/>
            <a:ext cx="6692677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Индексы изменения курсов валют и цены на нефть марки Brent</a:t>
            </a:r>
          </a:p>
        </p:txBody>
      </p:sp>
      <p:sp>
        <p:nvSpPr>
          <p:cNvPr id="265" name="object 4">
            <a:extLst>
              <a:ext uri="{FF2B5EF4-FFF2-40B4-BE49-F238E27FC236}">
                <a16:creationId xmlns:a16="http://schemas.microsoft.com/office/drawing/2014/main" id="{90C9C63F-2434-4070-AC8F-86F105E83F54}"/>
              </a:ext>
            </a:extLst>
          </p:cNvPr>
          <p:cNvSpPr txBox="1"/>
          <p:nvPr/>
        </p:nvSpPr>
        <p:spPr>
          <a:xfrm>
            <a:off x="4575843" y="9007297"/>
            <a:ext cx="49702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just" defTabSz="457223" hangingPunct="1">
              <a:defRPr/>
            </a:pPr>
            <a:r>
              <a:rPr lang="ru-KZ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Bloomberg</a:t>
            </a:r>
            <a:endParaRPr lang="ru-KZ" sz="11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3" name="ЧТО МЫ ПРЕДЛАГАЕМ | УСЛУГИ">
            <a:extLst>
              <a:ext uri="{FF2B5EF4-FFF2-40B4-BE49-F238E27FC236}">
                <a16:creationId xmlns:a16="http://schemas.microsoft.com/office/drawing/2014/main" id="{22E866FA-FDB3-47AF-8B6D-F20E5226C707}"/>
              </a:ext>
            </a:extLst>
          </p:cNvPr>
          <p:cNvSpPr txBox="1"/>
          <p:nvPr/>
        </p:nvSpPr>
        <p:spPr>
          <a:xfrm>
            <a:off x="692573" y="488709"/>
            <a:ext cx="1236097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29">
              <a:defRPr sz="1600" b="1">
                <a:solidFill>
                  <a:srgbClr val="C0C0C0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pP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Макроэкономический обзор</a:t>
            </a:r>
            <a:r>
              <a:rPr lang="ru-KZ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Казахстан</a:t>
            </a:r>
            <a:r>
              <a:rPr lang="ru-KZ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а</a:t>
            </a:r>
            <a:endParaRPr lang="ru-RU" sz="2400" dirty="0">
              <a:solidFill>
                <a:srgbClr val="1E1E24"/>
              </a:solidFill>
              <a:latin typeface="Gill Sans Nova" panose="020B06020201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7" name="object 38">
            <a:extLst>
              <a:ext uri="{FF2B5EF4-FFF2-40B4-BE49-F238E27FC236}">
                <a16:creationId xmlns:a16="http://schemas.microsoft.com/office/drawing/2014/main" id="{966D28A7-49CE-4F6B-AFCD-EB2723EF6798}"/>
              </a:ext>
            </a:extLst>
          </p:cNvPr>
          <p:cNvSpPr txBox="1"/>
          <p:nvPr/>
        </p:nvSpPr>
        <p:spPr>
          <a:xfrm>
            <a:off x="6314354" y="5338310"/>
            <a:ext cx="9467231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Динамика изменений ключевой ставки ФРС, базовой ставки НБК</a:t>
            </a:r>
            <a:r>
              <a:rPr lang="en-US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 </a:t>
            </a: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и ЦБ России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F3C9D34-878B-4233-8D4A-41970100F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212306"/>
              </p:ext>
            </p:extLst>
          </p:nvPr>
        </p:nvGraphicFramePr>
        <p:xfrm>
          <a:off x="6314355" y="1519006"/>
          <a:ext cx="10023822" cy="3725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5B1B892A-69CB-4A38-93D8-0FE6330863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251352"/>
              </p:ext>
            </p:extLst>
          </p:nvPr>
        </p:nvGraphicFramePr>
        <p:xfrm>
          <a:off x="756024" y="1519006"/>
          <a:ext cx="5438829" cy="3289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9" name="object 76">
            <a:extLst>
              <a:ext uri="{FF2B5EF4-FFF2-40B4-BE49-F238E27FC236}">
                <a16:creationId xmlns:a16="http://schemas.microsoft.com/office/drawing/2014/main" id="{FD38A8E9-E0BB-4B1F-9A00-AF1081E3BDB7}"/>
              </a:ext>
            </a:extLst>
          </p:cNvPr>
          <p:cNvSpPr txBox="1"/>
          <p:nvPr/>
        </p:nvSpPr>
        <p:spPr>
          <a:xfrm>
            <a:off x="2568888" y="3679411"/>
            <a:ext cx="1394460" cy="351378"/>
          </a:xfrm>
          <a:prstGeom prst="rect">
            <a:avLst/>
          </a:prstGeom>
          <a:ln w="6096">
            <a:noFill/>
          </a:ln>
        </p:spPr>
        <p:txBody>
          <a:bodyPr vert="horz" wrap="square" lIns="0" tIns="27940" rIns="0" bIns="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59393" marR="120020" indent="-33657">
              <a:spcBef>
                <a:spcPts val="220"/>
              </a:spcBef>
              <a:defRPr sz="1050" spc="-5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defRPr>
            </a:lvl1pPr>
          </a:lstStyle>
          <a:p>
            <a:r>
              <a:rPr dirty="0"/>
              <a:t>Увеличение НДС с 18%  до 20%</a:t>
            </a:r>
          </a:p>
        </p:txBody>
      </p:sp>
      <p:sp>
        <p:nvSpPr>
          <p:cNvPr id="100" name="object 74">
            <a:extLst>
              <a:ext uri="{FF2B5EF4-FFF2-40B4-BE49-F238E27FC236}">
                <a16:creationId xmlns:a16="http://schemas.microsoft.com/office/drawing/2014/main" id="{FE53DDAD-DE63-4A0D-A251-EE83EF5D01A1}"/>
              </a:ext>
            </a:extLst>
          </p:cNvPr>
          <p:cNvSpPr txBox="1"/>
          <p:nvPr/>
        </p:nvSpPr>
        <p:spPr>
          <a:xfrm>
            <a:off x="1980590" y="1476400"/>
            <a:ext cx="2058516" cy="351378"/>
          </a:xfrm>
          <a:prstGeom prst="rect">
            <a:avLst/>
          </a:prstGeom>
          <a:ln w="6096">
            <a:noFill/>
          </a:ln>
        </p:spPr>
        <p:txBody>
          <a:bodyPr vert="horz" wrap="square" lIns="0" tIns="27940" rIns="0" bIns="0" rtlCol="0">
            <a:spAutoFit/>
          </a:bodyPr>
          <a:lstStyle/>
          <a:p>
            <a:pPr marL="159393" marR="120020" indent="-33657">
              <a:spcBef>
                <a:spcPts val="220"/>
              </a:spcBef>
            </a:pPr>
            <a:r>
              <a:rPr sz="1050" kern="1200" dirty="0" err="1">
                <a:solidFill>
                  <a:srgbClr val="434140"/>
                </a:solidFill>
                <a:latin typeface="+mn-lt"/>
                <a:ea typeface="+mn-ea"/>
                <a:cs typeface="Segoe UI Semilight" panose="020B0402040204020203" pitchFamily="34" charset="0"/>
              </a:rPr>
              <a:t>Переход</a:t>
            </a:r>
            <a:r>
              <a:rPr sz="1050" kern="1200" dirty="0">
                <a:solidFill>
                  <a:srgbClr val="434140"/>
                </a:solidFill>
                <a:latin typeface="+mn-lt"/>
                <a:ea typeface="+mn-ea"/>
                <a:cs typeface="Segoe UI Semilight" panose="020B0402040204020203" pitchFamily="34" charset="0"/>
              </a:rPr>
              <a:t> к </a:t>
            </a:r>
            <a:r>
              <a:rPr sz="1050" kern="1200" dirty="0" err="1">
                <a:solidFill>
                  <a:srgbClr val="434140"/>
                </a:solidFill>
                <a:latin typeface="+mn-lt"/>
                <a:ea typeface="+mn-ea"/>
                <a:cs typeface="Segoe UI Semilight" panose="020B0402040204020203" pitchFamily="34" charset="0"/>
              </a:rPr>
              <a:t>свободно</a:t>
            </a:r>
            <a:r>
              <a:rPr sz="1050" kern="1200" dirty="0">
                <a:solidFill>
                  <a:srgbClr val="434140"/>
                </a:solidFill>
                <a:latin typeface="+mn-lt"/>
                <a:ea typeface="+mn-ea"/>
                <a:cs typeface="Segoe UI Semilight" panose="020B0402040204020203" pitchFamily="34" charset="0"/>
              </a:rPr>
              <a:t>  </a:t>
            </a:r>
            <a:r>
              <a:rPr sz="1050" kern="1200" dirty="0" err="1">
                <a:solidFill>
                  <a:srgbClr val="434140"/>
                </a:solidFill>
                <a:latin typeface="+mn-lt"/>
                <a:ea typeface="+mn-ea"/>
                <a:cs typeface="Segoe UI Semilight" panose="020B0402040204020203" pitchFamily="34" charset="0"/>
              </a:rPr>
              <a:t>плавающему</a:t>
            </a:r>
            <a:r>
              <a:rPr sz="1050" spc="-55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 </a:t>
            </a:r>
            <a:r>
              <a:rPr sz="1050" kern="1200" dirty="0">
                <a:solidFill>
                  <a:srgbClr val="434140"/>
                </a:solidFill>
                <a:latin typeface="+mn-lt"/>
                <a:ea typeface="+mn-ea"/>
                <a:cs typeface="Segoe UI Semilight" panose="020B0402040204020203" pitchFamily="34" charset="0"/>
              </a:rPr>
              <a:t>курсу</a:t>
            </a:r>
          </a:p>
        </p:txBody>
      </p:sp>
      <p:graphicFrame>
        <p:nvGraphicFramePr>
          <p:cNvPr id="101" name="Chart 100">
            <a:extLst>
              <a:ext uri="{FF2B5EF4-FFF2-40B4-BE49-F238E27FC236}">
                <a16:creationId xmlns:a16="http://schemas.microsoft.com/office/drawing/2014/main" id="{F165E928-9DB3-452D-95E6-A144EA12A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695239"/>
              </p:ext>
            </p:extLst>
          </p:nvPr>
        </p:nvGraphicFramePr>
        <p:xfrm>
          <a:off x="756024" y="5915432"/>
          <a:ext cx="5233703" cy="3053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4" name="object 80">
            <a:extLst>
              <a:ext uri="{FF2B5EF4-FFF2-40B4-BE49-F238E27FC236}">
                <a16:creationId xmlns:a16="http://schemas.microsoft.com/office/drawing/2014/main" id="{C2FFD2A1-13AC-4936-974C-124B25F99F2D}"/>
              </a:ext>
            </a:extLst>
          </p:cNvPr>
          <p:cNvSpPr txBox="1"/>
          <p:nvPr/>
        </p:nvSpPr>
        <p:spPr>
          <a:xfrm>
            <a:off x="1916983" y="6714067"/>
            <a:ext cx="1303810" cy="351378"/>
          </a:xfrm>
          <a:prstGeom prst="rect">
            <a:avLst/>
          </a:prstGeom>
          <a:ln w="6096">
            <a:noFill/>
          </a:ln>
        </p:spPr>
        <p:txBody>
          <a:bodyPr vert="horz" wrap="square" lIns="0" tIns="27940" rIns="0" bIns="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02309" marR="56518" indent="-438172">
              <a:spcBef>
                <a:spcPts val="220"/>
              </a:spcBef>
              <a:defRPr sz="1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sz="1050" dirty="0">
                <a:latin typeface="+mn-lt"/>
              </a:rPr>
              <a:t>Увеличение НДС  с 18% до 20%</a:t>
            </a:r>
          </a:p>
        </p:txBody>
      </p:sp>
      <p:sp>
        <p:nvSpPr>
          <p:cNvPr id="105" name="object 78">
            <a:extLst>
              <a:ext uri="{FF2B5EF4-FFF2-40B4-BE49-F238E27FC236}">
                <a16:creationId xmlns:a16="http://schemas.microsoft.com/office/drawing/2014/main" id="{E0579A7A-34D1-4A31-AD91-54106BBAD81F}"/>
              </a:ext>
            </a:extLst>
          </p:cNvPr>
          <p:cNvSpPr txBox="1"/>
          <p:nvPr/>
        </p:nvSpPr>
        <p:spPr>
          <a:xfrm>
            <a:off x="4039106" y="8078975"/>
            <a:ext cx="1468942" cy="361637"/>
          </a:xfrm>
          <a:prstGeom prst="rect">
            <a:avLst/>
          </a:prstGeom>
          <a:ln w="6096">
            <a:noFill/>
          </a:ln>
        </p:spPr>
        <p:txBody>
          <a:bodyPr vert="horz" wrap="square" lIns="0" tIns="27940" rIns="0" bIns="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02309" marR="56518" indent="-438172">
              <a:spcBef>
                <a:spcPts val="220"/>
              </a:spcBef>
              <a:defRPr sz="1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dirty="0"/>
              <a:t>Пандемия  COVID-19</a:t>
            </a:r>
          </a:p>
          <a:p>
            <a:endParaRPr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FA8B31-B686-4621-B309-6F42DDAEAC0A}"/>
              </a:ext>
            </a:extLst>
          </p:cNvPr>
          <p:cNvCxnSpPr>
            <a:cxnSpLocks/>
            <a:stCxn id="100" idx="1"/>
          </p:cNvCxnSpPr>
          <p:nvPr/>
        </p:nvCxnSpPr>
        <p:spPr>
          <a:xfrm flipH="1">
            <a:off x="1689760" y="1652089"/>
            <a:ext cx="290830" cy="173951"/>
          </a:xfrm>
          <a:prstGeom prst="straightConnector1">
            <a:avLst/>
          </a:prstGeom>
          <a:noFill/>
          <a:ln w="635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18DA5BD-7876-4CD2-B1E6-5CCE5EBA5D55}"/>
              </a:ext>
            </a:extLst>
          </p:cNvPr>
          <p:cNvCxnSpPr>
            <a:cxnSpLocks/>
          </p:cNvCxnSpPr>
          <p:nvPr/>
        </p:nvCxnSpPr>
        <p:spPr>
          <a:xfrm>
            <a:off x="2646730" y="7221997"/>
            <a:ext cx="365820" cy="0"/>
          </a:xfrm>
          <a:prstGeom prst="straightConnector1">
            <a:avLst/>
          </a:prstGeom>
          <a:noFill/>
          <a:ln w="635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2F5E332-D83C-44E8-BC47-E943324E8311}"/>
              </a:ext>
            </a:extLst>
          </p:cNvPr>
          <p:cNvCxnSpPr>
            <a:cxnSpLocks/>
          </p:cNvCxnSpPr>
          <p:nvPr/>
        </p:nvCxnSpPr>
        <p:spPr>
          <a:xfrm flipH="1">
            <a:off x="3686792" y="8184482"/>
            <a:ext cx="290830" cy="0"/>
          </a:xfrm>
          <a:prstGeom prst="straightConnector1">
            <a:avLst/>
          </a:prstGeom>
          <a:noFill/>
          <a:ln w="635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object 4">
            <a:extLst>
              <a:ext uri="{FF2B5EF4-FFF2-40B4-BE49-F238E27FC236}">
                <a16:creationId xmlns:a16="http://schemas.microsoft.com/office/drawing/2014/main" id="{FF6819AA-B9B1-486A-BA6A-81091645D622}"/>
              </a:ext>
            </a:extLst>
          </p:cNvPr>
          <p:cNvSpPr txBox="1"/>
          <p:nvPr/>
        </p:nvSpPr>
        <p:spPr>
          <a:xfrm>
            <a:off x="4575844" y="4900040"/>
            <a:ext cx="49702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just" defTabSz="457223" hangingPunct="1">
              <a:defRPr/>
            </a:pPr>
            <a:r>
              <a:rPr lang="ru-KZ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Bloomberg</a:t>
            </a:r>
            <a:endParaRPr lang="ru-KZ" sz="11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92AD0648-B7C8-41FD-8D79-688111284306}"/>
              </a:ext>
            </a:extLst>
          </p:cNvPr>
          <p:cNvSpPr txBox="1"/>
          <p:nvPr/>
        </p:nvSpPr>
        <p:spPr>
          <a:xfrm>
            <a:off x="15045426" y="9007297"/>
            <a:ext cx="178874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just" defTabSz="457223" hangingPunct="1">
              <a:defRPr/>
            </a:pPr>
            <a:r>
              <a:rPr lang="ru-KZ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Bloomberg</a:t>
            </a:r>
            <a:endParaRPr lang="ru-KZ" sz="11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F593238F-EF3E-4EE4-A462-73DD976CE890}"/>
              </a:ext>
            </a:extLst>
          </p:cNvPr>
          <p:cNvSpPr txBox="1"/>
          <p:nvPr/>
        </p:nvSpPr>
        <p:spPr>
          <a:xfrm>
            <a:off x="15045426" y="4981271"/>
            <a:ext cx="178874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just" defTabSz="457223" hangingPunct="1">
              <a:defRPr/>
            </a:pPr>
            <a:r>
              <a:rPr lang="ru-KZ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Bloomberg</a:t>
            </a:r>
            <a:endParaRPr lang="ru-KZ" sz="11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81CF71A0-28B3-6A97-3C0A-291686FDF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27671"/>
              </p:ext>
            </p:extLst>
          </p:nvPr>
        </p:nvGraphicFramePr>
        <p:xfrm>
          <a:off x="6314354" y="5665763"/>
          <a:ext cx="10023823" cy="3599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69927843"/>
      </p:ext>
    </p:extLst>
  </p:cSld>
  <p:clrMapOvr>
    <a:masterClrMapping/>
  </p:clrMapOvr>
  <p:transition spd="med" advTm="533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ÐÐ°ÑÑÐ¸Ð½ÐºÐ¸ Ð¿Ð¾ Ð·Ð°Ð¿ÑÐ¾ÑÑ pLAY telecom logo png"/>
          <p:cNvSpPr>
            <a:spLocks noChangeAspect="1" noChangeArrowheads="1"/>
          </p:cNvSpPr>
          <p:nvPr/>
        </p:nvSpPr>
        <p:spPr bwMode="auto">
          <a:xfrm>
            <a:off x="2371973" y="185486"/>
            <a:ext cx="400148" cy="4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0044" tIns="60022" rIns="120044" bIns="60022" numCol="1" anchor="t" anchorCtr="0" compatLnSpc="1">
            <a:prstTxWarp prst="textNoShape">
              <a:avLst/>
            </a:prstTxWarp>
          </a:bodyPr>
          <a:lstStyle/>
          <a:p>
            <a:endParaRPr lang="ru-RU" sz="1838"/>
          </a:p>
        </p:txBody>
      </p:sp>
      <p:sp>
        <p:nvSpPr>
          <p:cNvPr id="42" name="ЧТО МЫ ПРЕДЛАГАЕМ | УСЛУГИ">
            <a:extLst>
              <a:ext uri="{FF2B5EF4-FFF2-40B4-BE49-F238E27FC236}">
                <a16:creationId xmlns:a16="http://schemas.microsoft.com/office/drawing/2014/main" id="{12190625-6AAA-4710-96A9-62B4F71859B6}"/>
              </a:ext>
            </a:extLst>
          </p:cNvPr>
          <p:cNvSpPr txBox="1"/>
          <p:nvPr/>
        </p:nvSpPr>
        <p:spPr>
          <a:xfrm>
            <a:off x="692573" y="488709"/>
            <a:ext cx="134402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29">
              <a:defRPr sz="1600" b="1">
                <a:solidFill>
                  <a:srgbClr val="C0C0C0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pP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Выпуск </a:t>
            </a:r>
            <a:r>
              <a:rPr lang="ru-KZ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гос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ударственных</a:t>
            </a:r>
            <a:r>
              <a:rPr lang="ru-KZ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казахстанских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облигаций в </a:t>
            </a:r>
            <a:r>
              <a:rPr lang="ru-KZ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национальной 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валюте (</a:t>
            </a:r>
            <a:r>
              <a:rPr lang="en-US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KZT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10" name="object 38">
            <a:extLst>
              <a:ext uri="{FF2B5EF4-FFF2-40B4-BE49-F238E27FC236}">
                <a16:creationId xmlns:a16="http://schemas.microsoft.com/office/drawing/2014/main" id="{887EF22F-4A9F-45A3-8E1E-559F05D0A55B}"/>
              </a:ext>
            </a:extLst>
          </p:cNvPr>
          <p:cNvSpPr txBox="1"/>
          <p:nvPr/>
        </p:nvSpPr>
        <p:spPr>
          <a:xfrm>
            <a:off x="692573" y="1120260"/>
            <a:ext cx="564211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Ноты НБРК</a:t>
            </a:r>
            <a:r>
              <a:rPr lang="en-US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 </a:t>
            </a: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в валюте </a:t>
            </a:r>
            <a:r>
              <a:rPr lang="en-US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KZT</a:t>
            </a: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 на 27.03.2023 (по дюрации), % </a:t>
            </a:r>
            <a:endParaRPr lang="ru-RU" sz="1800" i="1" dirty="0">
              <a:solidFill>
                <a:schemeClr val="tx1"/>
              </a:solidFill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object 38">
            <a:extLst>
              <a:ext uri="{FF2B5EF4-FFF2-40B4-BE49-F238E27FC236}">
                <a16:creationId xmlns:a16="http://schemas.microsoft.com/office/drawing/2014/main" id="{E71E4CD0-DC8B-4D2D-AD50-14B65349B072}"/>
              </a:ext>
            </a:extLst>
          </p:cNvPr>
          <p:cNvSpPr txBox="1"/>
          <p:nvPr/>
        </p:nvSpPr>
        <p:spPr>
          <a:xfrm>
            <a:off x="692573" y="4786518"/>
            <a:ext cx="656976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Облигаци</a:t>
            </a:r>
            <a:r>
              <a:rPr lang="kk-KZ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и</a:t>
            </a: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 Министерства финансов РК в валюте </a:t>
            </a:r>
            <a:r>
              <a:rPr lang="en-US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KZT</a:t>
            </a:r>
            <a:r>
              <a:rPr lang="kk-KZ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 на </a:t>
            </a: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27.03.2023 (по дюрации), %</a:t>
            </a:r>
            <a:endParaRPr lang="ru-RU" sz="1800" i="1" dirty="0">
              <a:solidFill>
                <a:schemeClr val="tx1"/>
              </a:solidFill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A3B410-69CA-4186-B4D6-3D5DF0517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01585"/>
              </p:ext>
            </p:extLst>
          </p:nvPr>
        </p:nvGraphicFramePr>
        <p:xfrm>
          <a:off x="8670130" y="1532259"/>
          <a:ext cx="7734300" cy="2759965"/>
        </p:xfrm>
        <a:graphic>
          <a:graphicData uri="http://schemas.openxmlformats.org/drawingml/2006/table">
            <a:tbl>
              <a:tblPr/>
              <a:tblGrid>
                <a:gridCol w="1227943">
                  <a:extLst>
                    <a:ext uri="{9D8B030D-6E8A-4147-A177-3AD203B41FA5}">
                      <a16:colId xmlns:a16="http://schemas.microsoft.com/office/drawing/2014/main" val="4217123746"/>
                    </a:ext>
                  </a:extLst>
                </a:gridCol>
                <a:gridCol w="1975895">
                  <a:extLst>
                    <a:ext uri="{9D8B030D-6E8A-4147-A177-3AD203B41FA5}">
                      <a16:colId xmlns:a16="http://schemas.microsoft.com/office/drawing/2014/main" val="4198000305"/>
                    </a:ext>
                  </a:extLst>
                </a:gridCol>
                <a:gridCol w="1102411">
                  <a:extLst>
                    <a:ext uri="{9D8B030D-6E8A-4147-A177-3AD203B41FA5}">
                      <a16:colId xmlns:a16="http://schemas.microsoft.com/office/drawing/2014/main" val="2355421718"/>
                    </a:ext>
                  </a:extLst>
                </a:gridCol>
                <a:gridCol w="1298063">
                  <a:extLst>
                    <a:ext uri="{9D8B030D-6E8A-4147-A177-3AD203B41FA5}">
                      <a16:colId xmlns:a16="http://schemas.microsoft.com/office/drawing/2014/main" val="571415538"/>
                    </a:ext>
                  </a:extLst>
                </a:gridCol>
                <a:gridCol w="1051880">
                  <a:extLst>
                    <a:ext uri="{9D8B030D-6E8A-4147-A177-3AD203B41FA5}">
                      <a16:colId xmlns:a16="http://schemas.microsoft.com/office/drawing/2014/main" val="2682825899"/>
                    </a:ext>
                  </a:extLst>
                </a:gridCol>
                <a:gridCol w="1078108">
                  <a:extLst>
                    <a:ext uri="{9D8B030D-6E8A-4147-A177-3AD203B41FA5}">
                      <a16:colId xmlns:a16="http://schemas.microsoft.com/office/drawing/2014/main" val="507445574"/>
                    </a:ext>
                  </a:extLst>
                </a:gridCol>
              </a:tblGrid>
              <a:tr h="3013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Эмитент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ISIN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Дата размещения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Дата погашения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Дюрация (день)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Доходность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65339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Ноты НБРК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KZW100013892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20.03.2023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15.04.2023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16,7287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614199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Ноты НБРК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KZW100013884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06.03.2023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02.04.2023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27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16,7379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347529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Ноты НБРК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KZW100013876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20.02.2023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22.03.2023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30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16,7335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021643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Ноты НБРК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KZW100013850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06.02.2023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07.03.2023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16,7339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605807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kk-K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Ноты НБКР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KZW100013843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23.01.2023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20.02.2023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16,7416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42331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kk-K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Ноты НБКР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KZW100013835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09.01.2023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06.02.2023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16,7389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283319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k-KZ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Ноты НБКР</a:t>
                      </a:r>
                      <a:endParaRPr kumimoji="0" lang="ru-RU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KZW100013827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26.12.2022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23.01.2023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16,7322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133573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k-KZ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Ноты НБКР</a:t>
                      </a:r>
                      <a:endParaRPr kumimoji="0" lang="ru-RU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KZW100013819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12.12.2022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09.01.2023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16,7055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704368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k-KZ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Ноты НБКР</a:t>
                      </a:r>
                      <a:endParaRPr kumimoji="0" lang="ru-RU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KZW100013801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28.11.2022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26.12.2022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15,9878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83118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k-KZ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Ноты НБКР</a:t>
                      </a:r>
                      <a:endParaRPr kumimoji="0" lang="ru-RU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KZW100013793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14.11.2022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12.12.2022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15,9811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04928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AD26533-F727-4330-961B-BF197A2AC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68153"/>
              </p:ext>
            </p:extLst>
          </p:nvPr>
        </p:nvGraphicFramePr>
        <p:xfrm>
          <a:off x="8670133" y="5248981"/>
          <a:ext cx="7734298" cy="3390670"/>
        </p:xfrm>
        <a:graphic>
          <a:graphicData uri="http://schemas.openxmlformats.org/drawingml/2006/table">
            <a:tbl>
              <a:tblPr/>
              <a:tblGrid>
                <a:gridCol w="1839865">
                  <a:extLst>
                    <a:ext uri="{9D8B030D-6E8A-4147-A177-3AD203B41FA5}">
                      <a16:colId xmlns:a16="http://schemas.microsoft.com/office/drawing/2014/main" val="2416027018"/>
                    </a:ext>
                  </a:extLst>
                </a:gridCol>
                <a:gridCol w="1350308">
                  <a:extLst>
                    <a:ext uri="{9D8B030D-6E8A-4147-A177-3AD203B41FA5}">
                      <a16:colId xmlns:a16="http://schemas.microsoft.com/office/drawing/2014/main" val="1766784511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302553115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983121389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461115666"/>
                    </a:ext>
                  </a:extLst>
                </a:gridCol>
                <a:gridCol w="940313">
                  <a:extLst>
                    <a:ext uri="{9D8B030D-6E8A-4147-A177-3AD203B41FA5}">
                      <a16:colId xmlns:a16="http://schemas.microsoft.com/office/drawing/2014/main" val="2325818370"/>
                    </a:ext>
                  </a:extLst>
                </a:gridCol>
              </a:tblGrid>
              <a:tr h="3395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Эмитент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ISIN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Дата размещения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Дата погашения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Дюрация (день)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Доходность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62750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marL="0" marR="0" indent="0" algn="l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Министерство Финансов РК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KZK200000695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11.02.2022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11.02.2025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903165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marL="0" marR="0" indent="0" algn="l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Министерство Финансов РК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KZK200000679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04.08.2021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04.08.2026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14,0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9622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marL="0" marR="0" indent="0" algn="l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Министерство Финансов РК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KZKD00001145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19.05.2021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19.05.2027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11,3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734846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marL="0" marR="0" indent="0" algn="l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Министерство Финансов РК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KZKD00001095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27.10.2020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27.10.2028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11,7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166166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marL="0" marR="0" indent="0" algn="l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Министерство Финансов РК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KZKD00000543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18.04.2012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18.04.2028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1821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9,9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970585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marL="0" marR="0" indent="0" algn="l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Министерство Финансов РК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KZKD00000741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12.05.2014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12.05.2034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4005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12,2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563016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marL="0" marR="0" indent="0" algn="l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Министерство Финансов РК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KZKD00001111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10.03.2021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10.03.2035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4803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9,7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735862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marL="0" marR="0" indent="0" algn="l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Министерство Финансов РК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KZKD00001194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28.01.2022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28.01.2037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4981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10,4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309098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marL="0" marR="0" indent="0" algn="l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Министерство Финансов РК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KZKD00000725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20.12.2013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20.12.2038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5663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11,5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19730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marL="0" marR="0" indent="0" algn="l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Министерство Финансов РК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KZKD00000857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26.02.2015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26.02.2040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6089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10,5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97206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marL="0" marR="0" indent="0" algn="l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Министерство Финансов РК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KZKD00000824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26.09.2014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26.09.2044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7739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11,0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45890"/>
                  </a:ext>
                </a:extLst>
              </a:tr>
            </a:tbl>
          </a:graphicData>
        </a:graphic>
      </p:graphicFrame>
      <p:sp>
        <p:nvSpPr>
          <p:cNvPr id="23" name="object 4">
            <a:extLst>
              <a:ext uri="{FF2B5EF4-FFF2-40B4-BE49-F238E27FC236}">
                <a16:creationId xmlns:a16="http://schemas.microsoft.com/office/drawing/2014/main" id="{FA0F9BA8-2426-409B-AD9B-D60D4E507B81}"/>
              </a:ext>
            </a:extLst>
          </p:cNvPr>
          <p:cNvSpPr txBox="1"/>
          <p:nvPr/>
        </p:nvSpPr>
        <p:spPr>
          <a:xfrm>
            <a:off x="11434208" y="4474163"/>
            <a:ext cx="49702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KZ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Nationalbank.kz</a:t>
            </a:r>
            <a:endParaRPr lang="ru-KZ" sz="11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6AD0B91A-6BD0-4BCA-8D61-3F96A6CC54FC}"/>
              </a:ext>
            </a:extLst>
          </p:cNvPr>
          <p:cNvSpPr txBox="1"/>
          <p:nvPr/>
        </p:nvSpPr>
        <p:spPr>
          <a:xfrm>
            <a:off x="11434205" y="9041151"/>
            <a:ext cx="49702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KZ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Kase.kz</a:t>
            </a:r>
            <a:endParaRPr lang="ru-KZ" sz="11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8D63989E-7ACA-4891-B12A-623022750101}"/>
              </a:ext>
            </a:extLst>
          </p:cNvPr>
          <p:cNvSpPr txBox="1"/>
          <p:nvPr/>
        </p:nvSpPr>
        <p:spPr>
          <a:xfrm>
            <a:off x="2442489" y="4474163"/>
            <a:ext cx="49702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KZ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Nationalbank.kz</a:t>
            </a:r>
            <a:endParaRPr lang="ru-KZ" sz="11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DA8CF420-A5B4-4E43-A7CE-AB79960C2698}"/>
              </a:ext>
            </a:extLst>
          </p:cNvPr>
          <p:cNvSpPr txBox="1"/>
          <p:nvPr/>
        </p:nvSpPr>
        <p:spPr>
          <a:xfrm>
            <a:off x="2371973" y="9006086"/>
            <a:ext cx="49702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KZ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Kase.kz</a:t>
            </a:r>
            <a:endParaRPr lang="ru-KZ" sz="11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object 38">
            <a:extLst>
              <a:ext uri="{FF2B5EF4-FFF2-40B4-BE49-F238E27FC236}">
                <a16:creationId xmlns:a16="http://schemas.microsoft.com/office/drawing/2014/main" id="{F1EB0EE2-B3E4-4CC7-A865-60DBC21E8D5A}"/>
              </a:ext>
            </a:extLst>
          </p:cNvPr>
          <p:cNvSpPr txBox="1"/>
          <p:nvPr/>
        </p:nvSpPr>
        <p:spPr>
          <a:xfrm>
            <a:off x="8670131" y="1092452"/>
            <a:ext cx="564211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Ноты НБРК</a:t>
            </a:r>
            <a:r>
              <a:rPr lang="en-US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 </a:t>
            </a: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в валюте </a:t>
            </a:r>
            <a:r>
              <a:rPr lang="en-US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KZT</a:t>
            </a: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 </a:t>
            </a:r>
            <a:endParaRPr lang="ru-RU" sz="1800" i="1" dirty="0">
              <a:solidFill>
                <a:schemeClr val="tx1"/>
              </a:solidFill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object 38">
            <a:extLst>
              <a:ext uri="{FF2B5EF4-FFF2-40B4-BE49-F238E27FC236}">
                <a16:creationId xmlns:a16="http://schemas.microsoft.com/office/drawing/2014/main" id="{CAF640FA-99A0-47C6-AF7B-8C00989D95F2}"/>
              </a:ext>
            </a:extLst>
          </p:cNvPr>
          <p:cNvSpPr txBox="1"/>
          <p:nvPr/>
        </p:nvSpPr>
        <p:spPr>
          <a:xfrm>
            <a:off x="8670131" y="4786518"/>
            <a:ext cx="6569766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Облигаци</a:t>
            </a:r>
            <a:r>
              <a:rPr lang="kk-KZ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и</a:t>
            </a: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 Министерства финансов РК в валюте </a:t>
            </a:r>
            <a:r>
              <a:rPr lang="en-US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KZT</a:t>
            </a:r>
            <a:endParaRPr lang="ru-RU" sz="1800" i="1" dirty="0">
              <a:solidFill>
                <a:schemeClr val="tx1"/>
              </a:solidFill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B793A125-68E4-D9AC-12BD-A15AC37E0045}"/>
              </a:ext>
            </a:extLst>
          </p:cNvPr>
          <p:cNvSpPr txBox="1"/>
          <p:nvPr/>
        </p:nvSpPr>
        <p:spPr>
          <a:xfrm>
            <a:off x="525103" y="2976406"/>
            <a:ext cx="16747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RU" sz="1000" kern="1200" spc="-5" dirty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%</a:t>
            </a:r>
            <a:endParaRPr lang="ru-KZ" sz="1000" kern="1200" spc="-5" dirty="0">
              <a:solidFill>
                <a:schemeClr val="tx1">
                  <a:lumMod val="50000"/>
                </a:schemeClr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1017ABA3-60C2-D423-2E7A-149218F06BB3}"/>
              </a:ext>
            </a:extLst>
          </p:cNvPr>
          <p:cNvSpPr txBox="1"/>
          <p:nvPr/>
        </p:nvSpPr>
        <p:spPr>
          <a:xfrm>
            <a:off x="525103" y="7256926"/>
            <a:ext cx="16747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RU" sz="1000" kern="1200" spc="-5" dirty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%</a:t>
            </a:r>
            <a:endParaRPr lang="ru-KZ" sz="1000" kern="1200" spc="-5" dirty="0">
              <a:solidFill>
                <a:schemeClr val="tx1">
                  <a:lumMod val="50000"/>
                </a:schemeClr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79A916AE-4C42-7E49-62A4-35545BC32BA7}"/>
              </a:ext>
            </a:extLst>
          </p:cNvPr>
          <p:cNvSpPr txBox="1"/>
          <p:nvPr/>
        </p:nvSpPr>
        <p:spPr>
          <a:xfrm>
            <a:off x="6286941" y="4302594"/>
            <a:ext cx="1125773" cy="1673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RU" sz="1000" kern="1200" spc="-5" dirty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Лет</a:t>
            </a:r>
            <a:endParaRPr lang="ru-KZ" sz="1000" kern="1200" spc="-5" dirty="0">
              <a:solidFill>
                <a:schemeClr val="tx1">
                  <a:lumMod val="50000"/>
                </a:schemeClr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30B3EFF6-82DC-30F9-E973-D38F88805BCD}"/>
              </a:ext>
            </a:extLst>
          </p:cNvPr>
          <p:cNvSpPr txBox="1"/>
          <p:nvPr/>
        </p:nvSpPr>
        <p:spPr>
          <a:xfrm>
            <a:off x="6203905" y="8779980"/>
            <a:ext cx="1125773" cy="1673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RU" sz="1000" kern="1200" spc="-5" dirty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Лет</a:t>
            </a:r>
            <a:endParaRPr lang="ru-KZ" sz="1000" kern="1200" spc="-5" dirty="0">
              <a:solidFill>
                <a:schemeClr val="tx1">
                  <a:lumMod val="50000"/>
                </a:schemeClr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712CB677-78AF-9958-A00B-5E63E8A21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66611"/>
              </p:ext>
            </p:extLst>
          </p:nvPr>
        </p:nvGraphicFramePr>
        <p:xfrm>
          <a:off x="692573" y="1513453"/>
          <a:ext cx="6845122" cy="287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26354D0C-DAD7-C592-8435-2601BC813C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243408"/>
              </p:ext>
            </p:extLst>
          </p:nvPr>
        </p:nvGraphicFramePr>
        <p:xfrm>
          <a:off x="762562" y="5545360"/>
          <a:ext cx="6579636" cy="3318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0803575"/>
      </p:ext>
    </p:extLst>
  </p:cSld>
  <p:clrMapOvr>
    <a:masterClrMapping/>
  </p:clrMapOvr>
  <p:transition spd="med" advTm="533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ÐÐ°ÑÑÐ¸Ð½ÐºÐ¸ Ð¿Ð¾ Ð·Ð°Ð¿ÑÐ¾ÑÑ pLAY telecom logo png"/>
          <p:cNvSpPr>
            <a:spLocks noChangeAspect="1" noChangeArrowheads="1"/>
          </p:cNvSpPr>
          <p:nvPr/>
        </p:nvSpPr>
        <p:spPr bwMode="auto">
          <a:xfrm>
            <a:off x="2371973" y="185486"/>
            <a:ext cx="400148" cy="4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0044" tIns="60022" rIns="120044" bIns="60022" numCol="1" anchor="t" anchorCtr="0" compatLnSpc="1">
            <a:prstTxWarp prst="textNoShape">
              <a:avLst/>
            </a:prstTxWarp>
          </a:bodyPr>
          <a:lstStyle/>
          <a:p>
            <a:endParaRPr lang="ru-RU" sz="1838"/>
          </a:p>
        </p:txBody>
      </p:sp>
      <p:sp>
        <p:nvSpPr>
          <p:cNvPr id="42" name="ЧТО МЫ ПРЕДЛАГАЕМ | УСЛУГИ">
            <a:extLst>
              <a:ext uri="{FF2B5EF4-FFF2-40B4-BE49-F238E27FC236}">
                <a16:creationId xmlns:a16="http://schemas.microsoft.com/office/drawing/2014/main" id="{12190625-6AAA-4710-96A9-62B4F71859B6}"/>
              </a:ext>
            </a:extLst>
          </p:cNvPr>
          <p:cNvSpPr txBox="1"/>
          <p:nvPr/>
        </p:nvSpPr>
        <p:spPr>
          <a:xfrm>
            <a:off x="692573" y="488709"/>
            <a:ext cx="1236097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29">
              <a:defRPr sz="1600" b="1">
                <a:solidFill>
                  <a:srgbClr val="C0C0C0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pP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Выпуск </a:t>
            </a:r>
            <a:r>
              <a:rPr lang="ru-KZ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корп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оративных</a:t>
            </a:r>
            <a:r>
              <a:rPr lang="ru-KZ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казахстанских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облигаций в </a:t>
            </a:r>
            <a:r>
              <a:rPr lang="ru-KZ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национальной 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валюте (</a:t>
            </a:r>
            <a:r>
              <a:rPr lang="en-US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KZT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1C48001-C6AC-42E9-9AF9-5B446DB49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23691"/>
              </p:ext>
            </p:extLst>
          </p:nvPr>
        </p:nvGraphicFramePr>
        <p:xfrm>
          <a:off x="9425684" y="1536562"/>
          <a:ext cx="6952836" cy="35680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73307">
                  <a:extLst>
                    <a:ext uri="{9D8B030D-6E8A-4147-A177-3AD203B41FA5}">
                      <a16:colId xmlns:a16="http://schemas.microsoft.com/office/drawing/2014/main" val="148529901"/>
                    </a:ext>
                  </a:extLst>
                </a:gridCol>
                <a:gridCol w="1388633">
                  <a:extLst>
                    <a:ext uri="{9D8B030D-6E8A-4147-A177-3AD203B41FA5}">
                      <a16:colId xmlns:a16="http://schemas.microsoft.com/office/drawing/2014/main" val="1819524717"/>
                    </a:ext>
                  </a:extLst>
                </a:gridCol>
                <a:gridCol w="1107436">
                  <a:extLst>
                    <a:ext uri="{9D8B030D-6E8A-4147-A177-3AD203B41FA5}">
                      <a16:colId xmlns:a16="http://schemas.microsoft.com/office/drawing/2014/main" val="2318906362"/>
                    </a:ext>
                  </a:extLst>
                </a:gridCol>
                <a:gridCol w="841730">
                  <a:extLst>
                    <a:ext uri="{9D8B030D-6E8A-4147-A177-3AD203B41FA5}">
                      <a16:colId xmlns:a16="http://schemas.microsoft.com/office/drawing/2014/main" val="2575213964"/>
                    </a:ext>
                  </a:extLst>
                </a:gridCol>
                <a:gridCol w="841730">
                  <a:extLst>
                    <a:ext uri="{9D8B030D-6E8A-4147-A177-3AD203B41FA5}">
                      <a16:colId xmlns:a16="http://schemas.microsoft.com/office/drawing/2014/main" val="2423087457"/>
                    </a:ext>
                  </a:extLst>
                </a:gridCol>
              </a:tblGrid>
              <a:tr h="312643">
                <a:tc>
                  <a:txBody>
                    <a:bodyPr/>
                    <a:lstStyle/>
                    <a:p>
                      <a:pPr algn="ctr" fontAlgn="b"/>
                      <a:r>
                        <a:rPr lang="ru-K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Segoe UI Semilight" panose="020B0402040204020203" pitchFamily="34" charset="0"/>
                        </a:rPr>
                        <a:t>Эмитент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K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Segoe UI Semilight" panose="020B0402040204020203" pitchFamily="34" charset="0"/>
                        </a:rPr>
                        <a:t>Дата </a:t>
                      </a:r>
                      <a:r>
                        <a:rPr lang="kk-K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Segoe UI Semilight" panose="020B0402040204020203" pitchFamily="34" charset="0"/>
                        </a:rPr>
                        <a:t>размещения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K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Segoe UI Semilight" panose="020B0402040204020203" pitchFamily="34" charset="0"/>
                        </a:rPr>
                        <a:t>Дата погашения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Segoe UI Semilight" panose="020B0402040204020203" pitchFamily="34" charset="0"/>
                        </a:rPr>
                        <a:t>Купон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K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Segoe UI Semilight" panose="020B0402040204020203" pitchFamily="34" charset="0"/>
                        </a:rPr>
                        <a:t>Доходность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1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50258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Казахстанский фонд устойчивости</a:t>
                      </a:r>
                      <a:endParaRPr kumimoji="0" lang="ru-KZ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20.01.2023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20.01.2030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2,75</a:t>
                      </a:r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+TONIA</a:t>
                      </a:r>
                      <a:endParaRPr kumimoji="0" lang="ru-RU" sz="11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18,76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669860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ТОО "МФО "Swiss Capital (Свисс Капитал)"</a:t>
                      </a:r>
                      <a:endParaRPr kumimoji="0" lang="ru-KZ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05.11.2021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05.11.2024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20,00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22,50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8723745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"АИФН "</a:t>
                      </a: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RETAM"</a:t>
                      </a:r>
                      <a:endParaRPr kumimoji="0" lang="ru-KZ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15.03.2023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15.03.2030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30,00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30,00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07914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Казахстанский фонд устойчивости</a:t>
                      </a:r>
                      <a:endParaRPr kumimoji="0" lang="ru-KZ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20.01.2023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20.01.2030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2,75+</a:t>
                      </a:r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TONIA</a:t>
                      </a:r>
                      <a:endParaRPr kumimoji="0" lang="ru-RU" sz="11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18,59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3831584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Казахстанский фонд устойчивости</a:t>
                      </a:r>
                      <a:endParaRPr kumimoji="0" lang="ru-KZ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03.03.2023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03.03.2024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9,50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</a:t>
                      </a: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</a:t>
                      </a:r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</a:t>
                      </a:r>
                      <a:endParaRPr kumimoji="0" lang="ru-RU" sz="11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802350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k-KZ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Казахстанский фонд устойчивости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20.01.2023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20.01.2028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2,55</a:t>
                      </a:r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+TONIA</a:t>
                      </a:r>
                      <a:endParaRPr kumimoji="0" lang="ru-RU" sz="11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18,30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086315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Bank RBK</a:t>
                      </a:r>
                      <a:endParaRPr kumimoji="0" lang="ru-KZ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17.10.2022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17.10.2032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17,50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18,25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794107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Bank RBK</a:t>
                      </a:r>
                      <a:endParaRPr kumimoji="0" lang="ru-KZ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15.12.2022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15.12.2032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17,50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18,25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4032900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Казахстанский фонд устойчивости</a:t>
                      </a:r>
                      <a:endParaRPr kumimoji="0" lang="ru-KZ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17.02.2023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17.02.2024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9,50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16,73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1179620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Казахстанский фонд устойчивости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20.01.2023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20.01.2028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12,55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18,32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385533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Казахстанский фонд устойчивости</a:t>
                      </a:r>
                      <a:endParaRPr kumimoji="0" lang="ru-KZ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17.02.2023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17.02.2024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9,50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16,98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50715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МФО </a:t>
                      </a:r>
                      <a:r>
                        <a:rPr kumimoji="0" lang="ru-RU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ОнлайнКазФинанс</a:t>
                      </a:r>
                      <a:endParaRPr kumimoji="0" lang="ru-KZ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09.11.2021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09.11.2024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18,00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22,75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1681711"/>
                  </a:ext>
                </a:extLst>
              </a:tr>
              <a:tr h="250415">
                <a:tc>
                  <a:txBody>
                    <a:bodyPr/>
                    <a:lstStyle/>
                    <a:p>
                      <a:pPr marL="0" marR="0" lvl="0" indent="0" algn="l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Gill Sans Light"/>
                        </a:rPr>
                        <a:t>Банк Развития Казахстана</a:t>
                      </a:r>
                      <a:endParaRPr kumimoji="0" lang="ru-KZ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Gill Sans Ligh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15.02.2023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15.02.2035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0,50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0,50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7150084"/>
                  </a:ext>
                </a:extLst>
              </a:tr>
            </a:tbl>
          </a:graphicData>
        </a:graphic>
      </p:graphicFrame>
      <p:sp>
        <p:nvSpPr>
          <p:cNvPr id="20" name="object 38">
            <a:extLst>
              <a:ext uri="{FF2B5EF4-FFF2-40B4-BE49-F238E27FC236}">
                <a16:creationId xmlns:a16="http://schemas.microsoft.com/office/drawing/2014/main" id="{3EB4B77A-8461-46CB-8515-8276F6274774}"/>
              </a:ext>
            </a:extLst>
          </p:cNvPr>
          <p:cNvSpPr txBox="1"/>
          <p:nvPr/>
        </p:nvSpPr>
        <p:spPr>
          <a:xfrm>
            <a:off x="9425684" y="1091814"/>
            <a:ext cx="6754281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lang="kk-KZ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Последние размещения</a:t>
            </a:r>
            <a:r>
              <a:rPr lang="en-US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 KASE</a:t>
            </a:r>
            <a:r>
              <a:rPr lang="kk-KZ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, корпоративные облигации  </a:t>
            </a:r>
            <a:endParaRPr lang="ru-RU" sz="1800" i="1" dirty="0">
              <a:solidFill>
                <a:schemeClr val="tx1"/>
              </a:solidFill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object 38">
            <a:extLst>
              <a:ext uri="{FF2B5EF4-FFF2-40B4-BE49-F238E27FC236}">
                <a16:creationId xmlns:a16="http://schemas.microsoft.com/office/drawing/2014/main" id="{C1B8FFF7-CB97-4B85-AAA8-34EA1A5F1718}"/>
              </a:ext>
            </a:extLst>
          </p:cNvPr>
          <p:cNvSpPr txBox="1"/>
          <p:nvPr/>
        </p:nvSpPr>
        <p:spPr>
          <a:xfrm>
            <a:off x="9425683" y="5871750"/>
            <a:ext cx="6754281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lang="kk-KZ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Последние размещения</a:t>
            </a:r>
            <a:r>
              <a:rPr lang="en-US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 AIX</a:t>
            </a:r>
            <a:r>
              <a:rPr lang="kk-KZ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, корпоративные облигации  </a:t>
            </a:r>
            <a:endParaRPr lang="ru-RU" sz="1800" i="1" dirty="0">
              <a:solidFill>
                <a:schemeClr val="tx1"/>
              </a:solidFill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01F715-9D89-43AC-B5AD-C9DA3FA4D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06837"/>
              </p:ext>
            </p:extLst>
          </p:nvPr>
        </p:nvGraphicFramePr>
        <p:xfrm>
          <a:off x="9425683" y="6354345"/>
          <a:ext cx="6949886" cy="2189969"/>
        </p:xfrm>
        <a:graphic>
          <a:graphicData uri="http://schemas.openxmlformats.org/drawingml/2006/table">
            <a:tbl>
              <a:tblPr/>
              <a:tblGrid>
                <a:gridCol w="2895363">
                  <a:extLst>
                    <a:ext uri="{9D8B030D-6E8A-4147-A177-3AD203B41FA5}">
                      <a16:colId xmlns:a16="http://schemas.microsoft.com/office/drawing/2014/main" val="2322837862"/>
                    </a:ext>
                  </a:extLst>
                </a:gridCol>
                <a:gridCol w="1217368">
                  <a:extLst>
                    <a:ext uri="{9D8B030D-6E8A-4147-A177-3AD203B41FA5}">
                      <a16:colId xmlns:a16="http://schemas.microsoft.com/office/drawing/2014/main" val="348803153"/>
                    </a:ext>
                  </a:extLst>
                </a:gridCol>
                <a:gridCol w="1168014">
                  <a:extLst>
                    <a:ext uri="{9D8B030D-6E8A-4147-A177-3AD203B41FA5}">
                      <a16:colId xmlns:a16="http://schemas.microsoft.com/office/drawing/2014/main" val="2671687485"/>
                    </a:ext>
                  </a:extLst>
                </a:gridCol>
                <a:gridCol w="756743">
                  <a:extLst>
                    <a:ext uri="{9D8B030D-6E8A-4147-A177-3AD203B41FA5}">
                      <a16:colId xmlns:a16="http://schemas.microsoft.com/office/drawing/2014/main" val="951521033"/>
                    </a:ext>
                  </a:extLst>
                </a:gridCol>
                <a:gridCol w="912398">
                  <a:extLst>
                    <a:ext uri="{9D8B030D-6E8A-4147-A177-3AD203B41FA5}">
                      <a16:colId xmlns:a16="http://schemas.microsoft.com/office/drawing/2014/main" val="3081162925"/>
                    </a:ext>
                  </a:extLst>
                </a:gridCol>
              </a:tblGrid>
              <a:tr h="3371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Эмитент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Дата размещения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Дата погашения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Купон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Доходность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79866"/>
                  </a:ext>
                </a:extLst>
              </a:tr>
              <a:tr h="2653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KAZ Minerals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Bozshakol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LLC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27.01.2023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27.01.2028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078051"/>
                  </a:ext>
                </a:extLst>
              </a:tr>
              <a:tr h="290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Bolashaq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Investments LTD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15.12.2022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61710"/>
                  </a:ext>
                </a:extLst>
              </a:tr>
              <a:tr h="335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Qazaqstan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LLP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22.11.2022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22.11.2023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729301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Kaztemirtrans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JSC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10.07.2022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10.07.2024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650831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Microfinance organization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FinBox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LLP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30.06.2022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30.06.2027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9007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Halyk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Bank Georgia JSC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25.05.2022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25.05.2025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67224"/>
                  </a:ext>
                </a:extLst>
              </a:tr>
            </a:tbl>
          </a:graphicData>
        </a:graphic>
      </p:graphicFrame>
      <p:sp>
        <p:nvSpPr>
          <p:cNvPr id="22" name="object 4">
            <a:extLst>
              <a:ext uri="{FF2B5EF4-FFF2-40B4-BE49-F238E27FC236}">
                <a16:creationId xmlns:a16="http://schemas.microsoft.com/office/drawing/2014/main" id="{AAA487ED-9A43-48CE-88E2-ECE294EC99B3}"/>
              </a:ext>
            </a:extLst>
          </p:cNvPr>
          <p:cNvSpPr txBox="1"/>
          <p:nvPr/>
        </p:nvSpPr>
        <p:spPr>
          <a:xfrm>
            <a:off x="7443006" y="8821402"/>
            <a:ext cx="1125773" cy="1673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KZ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Kase.kz</a:t>
            </a:r>
            <a:endParaRPr lang="ru-KZ" sz="10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CE3E37AA-D155-4310-9AEE-3A653FC84DDC}"/>
              </a:ext>
            </a:extLst>
          </p:cNvPr>
          <p:cNvSpPr txBox="1"/>
          <p:nvPr/>
        </p:nvSpPr>
        <p:spPr>
          <a:xfrm>
            <a:off x="11405345" y="5458288"/>
            <a:ext cx="497022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KZ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Kase.kz</a:t>
            </a:r>
            <a:endParaRPr lang="ru-KZ" sz="10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0053B304-F0B3-4F21-BD1A-D5A3F8CB5C75}"/>
              </a:ext>
            </a:extLst>
          </p:cNvPr>
          <p:cNvSpPr txBox="1"/>
          <p:nvPr/>
        </p:nvSpPr>
        <p:spPr>
          <a:xfrm>
            <a:off x="11405344" y="8821402"/>
            <a:ext cx="497022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KZ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Aix.kz</a:t>
            </a:r>
            <a:endParaRPr lang="ru-KZ" sz="10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A0B599F-6417-3535-32DD-BFD7CCA6CA7E}"/>
              </a:ext>
            </a:extLst>
          </p:cNvPr>
          <p:cNvSpPr txBox="1"/>
          <p:nvPr/>
        </p:nvSpPr>
        <p:spPr>
          <a:xfrm>
            <a:off x="7443006" y="8351782"/>
            <a:ext cx="1125773" cy="1673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RU" sz="1000" kern="1200" spc="-5" dirty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Лет</a:t>
            </a:r>
            <a:endParaRPr lang="ru-KZ" sz="1000" kern="1200" spc="-5" dirty="0">
              <a:solidFill>
                <a:schemeClr val="tx1">
                  <a:lumMod val="50000"/>
                </a:schemeClr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D37A7949-14C2-62C8-F3CF-7FC8534E6064}"/>
              </a:ext>
            </a:extLst>
          </p:cNvPr>
          <p:cNvSpPr txBox="1"/>
          <p:nvPr/>
        </p:nvSpPr>
        <p:spPr>
          <a:xfrm>
            <a:off x="-537063" y="4681637"/>
            <a:ext cx="1125773" cy="1673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RU" sz="1000" kern="1200" spc="-5" dirty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%</a:t>
            </a:r>
            <a:endParaRPr lang="ru-KZ" sz="1000" kern="1200" spc="-5" dirty="0">
              <a:solidFill>
                <a:schemeClr val="tx1">
                  <a:lumMod val="50000"/>
                </a:schemeClr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A8F6E-E69E-027F-A924-92ED2CDDA90F}"/>
              </a:ext>
            </a:extLst>
          </p:cNvPr>
          <p:cNvSpPr txBox="1"/>
          <p:nvPr/>
        </p:nvSpPr>
        <p:spPr>
          <a:xfrm>
            <a:off x="180199" y="1008785"/>
            <a:ext cx="61824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rtl="0">
              <a:defRPr kumimoji="0" lang="ru-RU" sz="1800" b="0" i="1" u="none" strike="noStrike" kern="1200" cap="none" spc="-5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FillTx/>
                <a:latin typeface="Gill Sans Nova" panose="020B0602020104020203" pitchFamily="34" charset="0"/>
                <a:ea typeface="Segoe UI Black"/>
                <a:cs typeface="Segoe UI Semilight" panose="020B0402040204020203" pitchFamily="34" charset="0"/>
                <a:sym typeface="Segoe UI Black"/>
              </a:defRPr>
            </a:pPr>
            <a:r>
              <a:rPr lang="ru-RU" sz="1800" i="1" spc="-5" dirty="0">
                <a:solidFill>
                  <a:schemeClr val="tx1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Доходность корпоративных облигаций  (по дюрации), % 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62D0BABA-57FD-704C-14B2-BFD28EA46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033273"/>
              </p:ext>
            </p:extLst>
          </p:nvPr>
        </p:nvGraphicFramePr>
        <p:xfrm>
          <a:off x="692573" y="1658276"/>
          <a:ext cx="7977558" cy="669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5702453"/>
      </p:ext>
    </p:extLst>
  </p:cSld>
  <p:clrMapOvr>
    <a:masterClrMapping/>
  </p:clrMapOvr>
  <p:transition spd="med" advTm="533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52BCA5-2473-4F45-95E2-C1EDB470E32A}"/>
              </a:ext>
            </a:extLst>
          </p:cNvPr>
          <p:cNvSpPr/>
          <p:nvPr/>
        </p:nvSpPr>
        <p:spPr>
          <a:xfrm>
            <a:off x="6128421" y="6401150"/>
            <a:ext cx="2015212" cy="441146"/>
          </a:xfrm>
          <a:prstGeom prst="rect">
            <a:avLst/>
          </a:prstGeom>
          <a:solidFill>
            <a:srgbClr val="E8EEF4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29"/>
            <a:endParaRPr lang="en-US" sz="2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AutoShape 8" descr="ÐÐ°ÑÑÐ¸Ð½ÐºÐ¸ Ð¿Ð¾ Ð·Ð°Ð¿ÑÐ¾ÑÑ pLAY telecom logo png"/>
          <p:cNvSpPr>
            <a:spLocks noChangeAspect="1" noChangeArrowheads="1"/>
          </p:cNvSpPr>
          <p:nvPr/>
        </p:nvSpPr>
        <p:spPr bwMode="auto">
          <a:xfrm>
            <a:off x="2371973" y="185486"/>
            <a:ext cx="400148" cy="4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0044" tIns="60022" rIns="120044" bIns="60022" numCol="1" anchor="t" anchorCtr="0" compatLnSpc="1">
            <a:prstTxWarp prst="textNoShape">
              <a:avLst/>
            </a:prstTxWarp>
          </a:bodyPr>
          <a:lstStyle/>
          <a:p>
            <a:endParaRPr lang="ru-RU" sz="1838"/>
          </a:p>
        </p:txBody>
      </p:sp>
      <p:sp>
        <p:nvSpPr>
          <p:cNvPr id="42" name="ЧТО МЫ ПРЕДЛАГАЕМ | УСЛУГИ">
            <a:extLst>
              <a:ext uri="{FF2B5EF4-FFF2-40B4-BE49-F238E27FC236}">
                <a16:creationId xmlns:a16="http://schemas.microsoft.com/office/drawing/2014/main" id="{12190625-6AAA-4710-96A9-62B4F71859B6}"/>
              </a:ext>
            </a:extLst>
          </p:cNvPr>
          <p:cNvSpPr txBox="1"/>
          <p:nvPr/>
        </p:nvSpPr>
        <p:spPr>
          <a:xfrm>
            <a:off x="2449985" y="314045"/>
            <a:ext cx="1236097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29">
              <a:defRPr sz="1600" b="1">
                <a:solidFill>
                  <a:srgbClr val="C0C0C0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pPr>
            <a:endParaRPr lang="ru-RU" sz="1800" dirty="0">
              <a:solidFill>
                <a:srgbClr val="1E1E24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B0A11FFE-9D20-4333-AF07-53D245735A9B}"/>
              </a:ext>
            </a:extLst>
          </p:cNvPr>
          <p:cNvSpPr txBox="1"/>
          <p:nvPr/>
        </p:nvSpPr>
        <p:spPr>
          <a:xfrm>
            <a:off x="674298" y="4049621"/>
            <a:ext cx="673088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lang="ru-RU" sz="1800" i="1" spc="-5" dirty="0">
                <a:solidFill>
                  <a:srgbClr val="2D2D38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Исторический курс валют</a:t>
            </a:r>
            <a:endParaRPr lang="ru-RU" sz="1800" i="1" dirty="0"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object 38">
            <a:extLst>
              <a:ext uri="{FF2B5EF4-FFF2-40B4-BE49-F238E27FC236}">
                <a16:creationId xmlns:a16="http://schemas.microsoft.com/office/drawing/2014/main" id="{0695AE54-8731-442F-AF41-0B123ED727F2}"/>
              </a:ext>
            </a:extLst>
          </p:cNvPr>
          <p:cNvSpPr txBox="1"/>
          <p:nvPr/>
        </p:nvSpPr>
        <p:spPr>
          <a:xfrm>
            <a:off x="9674627" y="1221652"/>
            <a:ext cx="6754281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lang="ru-RU" sz="1800" i="1" spc="-5" dirty="0">
                <a:solidFill>
                  <a:srgbClr val="2D2D38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Т</a:t>
            </a:r>
            <a:r>
              <a:rPr lang="ru-KZ" sz="1800" i="1" spc="-5" dirty="0">
                <a:solidFill>
                  <a:srgbClr val="2D2D38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екущие доходности казахстанских эмитентов в валюте </a:t>
            </a:r>
            <a:r>
              <a:rPr lang="en-US" sz="1800" i="1" spc="-5" dirty="0">
                <a:solidFill>
                  <a:srgbClr val="2D2D38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USD</a:t>
            </a:r>
            <a:endParaRPr lang="ru-RU" sz="1800" i="1" dirty="0"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5A7F48D-AF7E-4546-AE65-6F6DEA3CC275}"/>
              </a:ext>
            </a:extLst>
          </p:cNvPr>
          <p:cNvSpPr txBox="1"/>
          <p:nvPr/>
        </p:nvSpPr>
        <p:spPr>
          <a:xfrm>
            <a:off x="3173408" y="8896362"/>
            <a:ext cx="49702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KZ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Bloomberg</a:t>
            </a:r>
            <a:endParaRPr lang="ru-KZ" sz="10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5" name="object 38">
            <a:extLst>
              <a:ext uri="{FF2B5EF4-FFF2-40B4-BE49-F238E27FC236}">
                <a16:creationId xmlns:a16="http://schemas.microsoft.com/office/drawing/2014/main" id="{BF137985-857D-4731-BCCB-404467CBB4A7}"/>
              </a:ext>
            </a:extLst>
          </p:cNvPr>
          <p:cNvSpPr txBox="1"/>
          <p:nvPr/>
        </p:nvSpPr>
        <p:spPr>
          <a:xfrm>
            <a:off x="1492674" y="1260580"/>
            <a:ext cx="636271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lang="ru-RU" sz="1800" i="1" spc="-5" dirty="0">
                <a:solidFill>
                  <a:srgbClr val="2D2D38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Т</a:t>
            </a:r>
            <a:r>
              <a:rPr lang="ru-KZ" sz="1800" i="1" spc="-5" dirty="0">
                <a:solidFill>
                  <a:srgbClr val="2D2D38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екущие доходности казахстанских эмитентов в валюте </a:t>
            </a:r>
            <a:r>
              <a:rPr lang="en-US" sz="1800" i="1" spc="-5" dirty="0">
                <a:solidFill>
                  <a:srgbClr val="2D2D38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EUR</a:t>
            </a:r>
            <a:endParaRPr lang="ru-RU" sz="1800" i="1" dirty="0"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F221AA-3762-48AA-AF1C-CE2FE386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19290"/>
              </p:ext>
            </p:extLst>
          </p:nvPr>
        </p:nvGraphicFramePr>
        <p:xfrm>
          <a:off x="674298" y="1639231"/>
          <a:ext cx="7525354" cy="10877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7233">
                  <a:extLst>
                    <a:ext uri="{9D8B030D-6E8A-4147-A177-3AD203B41FA5}">
                      <a16:colId xmlns:a16="http://schemas.microsoft.com/office/drawing/2014/main" val="148529901"/>
                    </a:ext>
                  </a:extLst>
                </a:gridCol>
                <a:gridCol w="1187186">
                  <a:extLst>
                    <a:ext uri="{9D8B030D-6E8A-4147-A177-3AD203B41FA5}">
                      <a16:colId xmlns:a16="http://schemas.microsoft.com/office/drawing/2014/main" val="3566027680"/>
                    </a:ext>
                  </a:extLst>
                </a:gridCol>
                <a:gridCol w="1045268">
                  <a:extLst>
                    <a:ext uri="{9D8B030D-6E8A-4147-A177-3AD203B41FA5}">
                      <a16:colId xmlns:a16="http://schemas.microsoft.com/office/drawing/2014/main" val="1819524717"/>
                    </a:ext>
                  </a:extLst>
                </a:gridCol>
                <a:gridCol w="880201">
                  <a:extLst>
                    <a:ext uri="{9D8B030D-6E8A-4147-A177-3AD203B41FA5}">
                      <a16:colId xmlns:a16="http://schemas.microsoft.com/office/drawing/2014/main" val="2607202104"/>
                    </a:ext>
                  </a:extLst>
                </a:gridCol>
                <a:gridCol w="783732">
                  <a:extLst>
                    <a:ext uri="{9D8B030D-6E8A-4147-A177-3AD203B41FA5}">
                      <a16:colId xmlns:a16="http://schemas.microsoft.com/office/drawing/2014/main" val="82954045"/>
                    </a:ext>
                  </a:extLst>
                </a:gridCol>
                <a:gridCol w="1141734">
                  <a:extLst>
                    <a:ext uri="{9D8B030D-6E8A-4147-A177-3AD203B41FA5}">
                      <a16:colId xmlns:a16="http://schemas.microsoft.com/office/drawing/2014/main" val="2575213964"/>
                    </a:ext>
                  </a:extLst>
                </a:gridCol>
              </a:tblGrid>
              <a:tr h="352964">
                <a:tc>
                  <a:txBody>
                    <a:bodyPr/>
                    <a:lstStyle/>
                    <a:p>
                      <a:pPr algn="ctr" fontAlgn="b"/>
                      <a:r>
                        <a:rPr lang="ru-KZ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Segoe UI Semilight" panose="020B0402040204020203" pitchFamily="34" charset="0"/>
                        </a:rPr>
                        <a:t>Эмитент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8972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Дата размещения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KZ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Segoe UI Semilight" panose="020B0402040204020203" pitchFamily="34" charset="0"/>
                        </a:rPr>
                        <a:t>Дата погашения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KZ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Segoe UI Semilight" panose="020B0402040204020203" pitchFamily="34" charset="0"/>
                        </a:rPr>
                        <a:t>Дюрация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KZ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Segoe UI Semilight" panose="020B0402040204020203" pitchFamily="34" charset="0"/>
                        </a:rPr>
                        <a:t>Купон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KZ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Segoe UI Semilight" panose="020B0402040204020203" pitchFamily="34" charset="0"/>
                        </a:rPr>
                        <a:t>Доходность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1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50258"/>
                  </a:ext>
                </a:extLst>
              </a:tr>
              <a:tr h="244943">
                <a:tc>
                  <a:txBody>
                    <a:bodyPr/>
                    <a:lstStyle/>
                    <a:p>
                      <a:pPr algn="l" fontAlgn="b"/>
                      <a:r>
                        <a:rPr lang="ru-K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09.11.2018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09.11.2023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0,6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1,55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9064180"/>
                  </a:ext>
                </a:extLst>
              </a:tr>
              <a:tr h="244943">
                <a:tc>
                  <a:txBody>
                    <a:bodyPr/>
                    <a:lstStyle/>
                    <a:p>
                      <a:pPr algn="l" fontAlgn="b"/>
                      <a:r>
                        <a:rPr lang="ru-K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30.09.2019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30.09.2026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3,0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0,60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5073360"/>
                  </a:ext>
                </a:extLst>
              </a:tr>
              <a:tr h="244943">
                <a:tc>
                  <a:txBody>
                    <a:bodyPr/>
                    <a:lstStyle/>
                    <a:p>
                      <a:pPr algn="l" fontAlgn="b"/>
                      <a:r>
                        <a:rPr lang="ru-K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09.11.2019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30.09.2034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9,9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1,50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2388967"/>
                  </a:ext>
                </a:extLst>
              </a:tr>
            </a:tbl>
          </a:graphicData>
        </a:graphic>
      </p:graphicFrame>
      <p:sp>
        <p:nvSpPr>
          <p:cNvPr id="17" name="object 4">
            <a:extLst>
              <a:ext uri="{FF2B5EF4-FFF2-40B4-BE49-F238E27FC236}">
                <a16:creationId xmlns:a16="http://schemas.microsoft.com/office/drawing/2014/main" id="{5DE0623A-D70F-41E9-8037-A2CA3CB7A975}"/>
              </a:ext>
            </a:extLst>
          </p:cNvPr>
          <p:cNvSpPr txBox="1"/>
          <p:nvPr/>
        </p:nvSpPr>
        <p:spPr>
          <a:xfrm>
            <a:off x="3229427" y="2833382"/>
            <a:ext cx="49702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KZ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Bloomberg</a:t>
            </a:r>
            <a:endParaRPr lang="ru-KZ" sz="10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3088" name="Picture 16" descr="Флаг Европы — Википедия">
            <a:extLst>
              <a:ext uri="{FF2B5EF4-FFF2-40B4-BE49-F238E27FC236}">
                <a16:creationId xmlns:a16="http://schemas.microsoft.com/office/drawing/2014/main" id="{3BC96C09-60DF-43AA-B6B0-49904BE67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8" y="1189504"/>
            <a:ext cx="490420" cy="3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Flag of the United States - Wikipedia">
            <a:extLst>
              <a:ext uri="{FF2B5EF4-FFF2-40B4-BE49-F238E27FC236}">
                <a16:creationId xmlns:a16="http://schemas.microsoft.com/office/drawing/2014/main" id="{4FBC961D-A4ED-48B3-B1FC-B1B05452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351" y="1221652"/>
            <a:ext cx="490420" cy="33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ЧТО МЫ ПРЕДЛАГАЕМ | УСЛУГИ">
            <a:extLst>
              <a:ext uri="{FF2B5EF4-FFF2-40B4-BE49-F238E27FC236}">
                <a16:creationId xmlns:a16="http://schemas.microsoft.com/office/drawing/2014/main" id="{5F6B7784-2FE3-4741-8AE0-0E0C0AD45B01}"/>
              </a:ext>
            </a:extLst>
          </p:cNvPr>
          <p:cNvSpPr txBox="1"/>
          <p:nvPr/>
        </p:nvSpPr>
        <p:spPr>
          <a:xfrm>
            <a:off x="692573" y="488709"/>
            <a:ext cx="1236097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29">
              <a:defRPr sz="1600" b="1">
                <a:solidFill>
                  <a:srgbClr val="C0C0C0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pP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Выпуск </a:t>
            </a:r>
            <a:r>
              <a:rPr lang="ru-KZ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казахстанских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еврооблигаций в иностранной валюте (EUR</a:t>
            </a:r>
            <a:r>
              <a:rPr lang="ru-KZ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, 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USD</a:t>
            </a:r>
            <a:r>
              <a:rPr lang="ru-KZ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RUB</a:t>
            </a: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22" name="object 38">
            <a:extLst>
              <a:ext uri="{FF2B5EF4-FFF2-40B4-BE49-F238E27FC236}">
                <a16:creationId xmlns:a16="http://schemas.microsoft.com/office/drawing/2014/main" id="{53C1BCB9-8CE6-49FC-9626-75296031FF6F}"/>
              </a:ext>
            </a:extLst>
          </p:cNvPr>
          <p:cNvSpPr txBox="1"/>
          <p:nvPr/>
        </p:nvSpPr>
        <p:spPr>
          <a:xfrm>
            <a:off x="9674627" y="3985308"/>
            <a:ext cx="636271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lang="ru-RU" sz="1800" i="1" spc="-5" dirty="0">
                <a:solidFill>
                  <a:srgbClr val="2D2D38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Т</a:t>
            </a:r>
            <a:r>
              <a:rPr lang="ru-KZ" sz="1800" i="1" spc="-5" dirty="0">
                <a:solidFill>
                  <a:srgbClr val="2D2D38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екущие доходности казахстанских эмитентов в валюте </a:t>
            </a:r>
            <a:r>
              <a:rPr lang="en-US" sz="1800" i="1" spc="-5" dirty="0">
                <a:solidFill>
                  <a:srgbClr val="2D2D38"/>
                </a:solidFill>
                <a:latin typeface="Gill Sans Nova" panose="020B0602020104020203" pitchFamily="34" charset="0"/>
                <a:cs typeface="Segoe UI Semilight" panose="020B0402040204020203" pitchFamily="34" charset="0"/>
              </a:rPr>
              <a:t>RUB</a:t>
            </a:r>
            <a:endParaRPr lang="ru-RU" sz="1800" i="1" dirty="0">
              <a:latin typeface="Gill Sans Nova" panose="020B06020201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1ECE21-7E77-4093-92EF-12839D84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264" y="3961064"/>
            <a:ext cx="506507" cy="33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bject 4">
            <a:extLst>
              <a:ext uri="{FF2B5EF4-FFF2-40B4-BE49-F238E27FC236}">
                <a16:creationId xmlns:a16="http://schemas.microsoft.com/office/drawing/2014/main" id="{DE14C721-6BF1-4B86-A62E-DFD88F6E3DBB}"/>
              </a:ext>
            </a:extLst>
          </p:cNvPr>
          <p:cNvSpPr txBox="1"/>
          <p:nvPr/>
        </p:nvSpPr>
        <p:spPr>
          <a:xfrm>
            <a:off x="11483975" y="6750925"/>
            <a:ext cx="49702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KZ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Bloomberg</a:t>
            </a:r>
            <a:endParaRPr lang="ru-KZ" sz="11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4AE39B8-CD7A-44D7-857F-A75EF6682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80225"/>
              </p:ext>
            </p:extLst>
          </p:nvPr>
        </p:nvGraphicFramePr>
        <p:xfrm>
          <a:off x="8966352" y="1659026"/>
          <a:ext cx="7487849" cy="1292030"/>
        </p:xfrm>
        <a:graphic>
          <a:graphicData uri="http://schemas.openxmlformats.org/drawingml/2006/table">
            <a:tbl>
              <a:tblPr/>
              <a:tblGrid>
                <a:gridCol w="2196217">
                  <a:extLst>
                    <a:ext uri="{9D8B030D-6E8A-4147-A177-3AD203B41FA5}">
                      <a16:colId xmlns:a16="http://schemas.microsoft.com/office/drawing/2014/main" val="2209938979"/>
                    </a:ext>
                  </a:extLst>
                </a:gridCol>
                <a:gridCol w="1198533">
                  <a:extLst>
                    <a:ext uri="{9D8B030D-6E8A-4147-A177-3AD203B41FA5}">
                      <a16:colId xmlns:a16="http://schemas.microsoft.com/office/drawing/2014/main" val="3873427533"/>
                    </a:ext>
                  </a:extLst>
                </a:gridCol>
                <a:gridCol w="1198533">
                  <a:extLst>
                    <a:ext uri="{9D8B030D-6E8A-4147-A177-3AD203B41FA5}">
                      <a16:colId xmlns:a16="http://schemas.microsoft.com/office/drawing/2014/main" val="2423132226"/>
                    </a:ext>
                  </a:extLst>
                </a:gridCol>
                <a:gridCol w="983699">
                  <a:extLst>
                    <a:ext uri="{9D8B030D-6E8A-4147-A177-3AD203B41FA5}">
                      <a16:colId xmlns:a16="http://schemas.microsoft.com/office/drawing/2014/main" val="3799567127"/>
                    </a:ext>
                  </a:extLst>
                </a:gridCol>
                <a:gridCol w="814098">
                  <a:extLst>
                    <a:ext uri="{9D8B030D-6E8A-4147-A177-3AD203B41FA5}">
                      <a16:colId xmlns:a16="http://schemas.microsoft.com/office/drawing/2014/main" val="2764041857"/>
                    </a:ext>
                  </a:extLst>
                </a:gridCol>
                <a:gridCol w="1096769">
                  <a:extLst>
                    <a:ext uri="{9D8B030D-6E8A-4147-A177-3AD203B41FA5}">
                      <a16:colId xmlns:a16="http://schemas.microsoft.com/office/drawing/2014/main" val="3889917526"/>
                    </a:ext>
                  </a:extLst>
                </a:gridCol>
              </a:tblGrid>
              <a:tr h="3520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Эмитент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Дата размещения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Дата погашения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Дюрация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Купон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Доходность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559815"/>
                  </a:ext>
                </a:extLst>
              </a:tr>
              <a:tr h="2350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14.10.2014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14.10.2024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1,5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3,88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1,45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151901"/>
                  </a:ext>
                </a:extLst>
              </a:tr>
              <a:tr h="2350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21.07.2015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21.07.2025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2,2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5,13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3,49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976841"/>
                  </a:ext>
                </a:extLst>
              </a:tr>
              <a:tr h="2350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14.10.2014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14.10.2044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12,4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4,88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5,69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150863"/>
                  </a:ext>
                </a:extLst>
              </a:tr>
              <a:tr h="2350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21.07.2015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21.07.2045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11,8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6,5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6,09</a:t>
                      </a:r>
                    </a:p>
                  </a:txBody>
                  <a:tcPr marL="6347" marR="6347" marT="6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62767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0953697-9B80-4728-84B9-26C3F07A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525509"/>
              </p:ext>
            </p:extLst>
          </p:nvPr>
        </p:nvGraphicFramePr>
        <p:xfrm>
          <a:off x="8966351" y="4473966"/>
          <a:ext cx="7487849" cy="2093816"/>
        </p:xfrm>
        <a:graphic>
          <a:graphicData uri="http://schemas.openxmlformats.org/drawingml/2006/table">
            <a:tbl>
              <a:tblPr/>
              <a:tblGrid>
                <a:gridCol w="2275722">
                  <a:extLst>
                    <a:ext uri="{9D8B030D-6E8A-4147-A177-3AD203B41FA5}">
                      <a16:colId xmlns:a16="http://schemas.microsoft.com/office/drawing/2014/main" val="2385706983"/>
                    </a:ext>
                  </a:extLst>
                </a:gridCol>
                <a:gridCol w="1309345">
                  <a:extLst>
                    <a:ext uri="{9D8B030D-6E8A-4147-A177-3AD203B41FA5}">
                      <a16:colId xmlns:a16="http://schemas.microsoft.com/office/drawing/2014/main" val="3944723624"/>
                    </a:ext>
                  </a:extLst>
                </a:gridCol>
                <a:gridCol w="1309345">
                  <a:extLst>
                    <a:ext uri="{9D8B030D-6E8A-4147-A177-3AD203B41FA5}">
                      <a16:colId xmlns:a16="http://schemas.microsoft.com/office/drawing/2014/main" val="1203348602"/>
                    </a:ext>
                  </a:extLst>
                </a:gridCol>
                <a:gridCol w="734835">
                  <a:extLst>
                    <a:ext uri="{9D8B030D-6E8A-4147-A177-3AD203B41FA5}">
                      <a16:colId xmlns:a16="http://schemas.microsoft.com/office/drawing/2014/main" val="2057494846"/>
                    </a:ext>
                  </a:extLst>
                </a:gridCol>
                <a:gridCol w="973816">
                  <a:extLst>
                    <a:ext uri="{9D8B030D-6E8A-4147-A177-3AD203B41FA5}">
                      <a16:colId xmlns:a16="http://schemas.microsoft.com/office/drawing/2014/main" val="3252389497"/>
                    </a:ext>
                  </a:extLst>
                </a:gridCol>
                <a:gridCol w="884786">
                  <a:extLst>
                    <a:ext uri="{9D8B030D-6E8A-4147-A177-3AD203B41FA5}">
                      <a16:colId xmlns:a16="http://schemas.microsoft.com/office/drawing/2014/main" val="553805297"/>
                    </a:ext>
                  </a:extLst>
                </a:gridCol>
              </a:tblGrid>
              <a:tr h="3478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Эмитент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Дата размещения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Дата погашения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Дюрация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Купон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Доходность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78166"/>
                  </a:ext>
                </a:extLst>
              </a:tr>
              <a:tr h="2366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23.09.2020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20.09.2023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0,4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5,4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21,05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001824"/>
                  </a:ext>
                </a:extLst>
              </a:tr>
              <a:tr h="2366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23.09.2020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15.09.2027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3,6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8,47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138839"/>
                  </a:ext>
                </a:extLst>
              </a:tr>
              <a:tr h="2366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23.09.2020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11.09.2030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5,5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,00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7,1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934735"/>
                  </a:ext>
                </a:extLst>
              </a:tr>
              <a:tr h="2366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28.06.2021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19.06.2028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5,2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7,7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282037"/>
                  </a:ext>
                </a:extLst>
              </a:tr>
              <a:tr h="2366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28.06.2021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16.06.2031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8,2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251649"/>
                  </a:ext>
                </a:extLst>
              </a:tr>
              <a:tr h="2813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28.06.2021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22.06.2026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3,2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104556"/>
                  </a:ext>
                </a:extLst>
              </a:tr>
              <a:tr h="2813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Министерство Финансов РК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28.06.2021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16.06.2031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78972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5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8,2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209884"/>
                  </a:ext>
                </a:extLst>
              </a:tr>
            </a:tbl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7900E9A-B738-46F8-9D33-F12BDA1BC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301449"/>
              </p:ext>
            </p:extLst>
          </p:nvPr>
        </p:nvGraphicFramePr>
        <p:xfrm>
          <a:off x="588971" y="4666004"/>
          <a:ext cx="7525354" cy="41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object 4">
            <a:extLst>
              <a:ext uri="{FF2B5EF4-FFF2-40B4-BE49-F238E27FC236}">
                <a16:creationId xmlns:a16="http://schemas.microsoft.com/office/drawing/2014/main" id="{E728AF1A-08A6-4451-9397-01B99FD0B8AE}"/>
              </a:ext>
            </a:extLst>
          </p:cNvPr>
          <p:cNvSpPr txBox="1"/>
          <p:nvPr/>
        </p:nvSpPr>
        <p:spPr>
          <a:xfrm>
            <a:off x="11483974" y="2959389"/>
            <a:ext cx="49702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 marR="5715" algn="r" defTabSz="457223" hangingPunct="1">
              <a:defRPr/>
            </a:pPr>
            <a:r>
              <a:rPr lang="ru-KZ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Источники</a:t>
            </a:r>
            <a:r>
              <a:rPr lang="en-US" sz="10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: </a:t>
            </a:r>
            <a:r>
              <a:rPr lang="en-US" sz="1100" i="1" kern="1200" spc="-5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rPr>
              <a:t>Bloomberg</a:t>
            </a:r>
            <a:endParaRPr lang="ru-KZ" sz="1000" i="1" kern="1200" spc="-5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71858"/>
      </p:ext>
    </p:extLst>
  </p:cSld>
  <p:clrMapOvr>
    <a:masterClrMapping/>
  </p:clrMapOvr>
  <p:transition spd="med" advTm="533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ÐÐ°ÑÑÐ¸Ð½ÐºÐ¸ Ð¿Ð¾ Ð·Ð°Ð¿ÑÐ¾ÑÑ pLAY telecom logo png"/>
          <p:cNvSpPr>
            <a:spLocks noChangeAspect="1" noChangeArrowheads="1"/>
          </p:cNvSpPr>
          <p:nvPr/>
        </p:nvSpPr>
        <p:spPr bwMode="auto">
          <a:xfrm>
            <a:off x="2371973" y="185486"/>
            <a:ext cx="400148" cy="4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0044" tIns="60022" rIns="120044" bIns="60022" numCol="1" anchor="t" anchorCtr="0" compatLnSpc="1">
            <a:prstTxWarp prst="textNoShape">
              <a:avLst/>
            </a:prstTxWarp>
          </a:bodyPr>
          <a:lstStyle/>
          <a:p>
            <a:endParaRPr lang="ru-RU" sz="1838"/>
          </a:p>
        </p:txBody>
      </p:sp>
      <p:sp>
        <p:nvSpPr>
          <p:cNvPr id="42" name="ЧТО МЫ ПРЕДЛАГАЕМ | УСЛУГИ">
            <a:extLst>
              <a:ext uri="{FF2B5EF4-FFF2-40B4-BE49-F238E27FC236}">
                <a16:creationId xmlns:a16="http://schemas.microsoft.com/office/drawing/2014/main" id="{12190625-6AAA-4710-96A9-62B4F71859B6}"/>
              </a:ext>
            </a:extLst>
          </p:cNvPr>
          <p:cNvSpPr txBox="1"/>
          <p:nvPr/>
        </p:nvSpPr>
        <p:spPr>
          <a:xfrm>
            <a:off x="2449985" y="314045"/>
            <a:ext cx="1236097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29">
              <a:defRPr sz="1600" b="1">
                <a:solidFill>
                  <a:srgbClr val="C0C0C0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pPr>
            <a:endParaRPr lang="ru-RU" sz="1800" dirty="0">
              <a:solidFill>
                <a:srgbClr val="1E1E24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4ED19BF-8F2A-4361-A2A1-2531B7FF89B0}"/>
              </a:ext>
            </a:extLst>
          </p:cNvPr>
          <p:cNvSpPr txBox="1"/>
          <p:nvPr/>
        </p:nvSpPr>
        <p:spPr>
          <a:xfrm>
            <a:off x="5789358" y="1135297"/>
            <a:ext cx="7242684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88"/>
              </a:spcAft>
            </a:pPr>
            <a:r>
              <a:rPr lang="ru-RU" sz="2400" b="1" dirty="0">
                <a:solidFill>
                  <a:srgbClr val="1E1E24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Департамент </a:t>
            </a:r>
            <a:r>
              <a:rPr lang="ru-KZ" sz="2400" b="1" dirty="0">
                <a:solidFill>
                  <a:srgbClr val="1E1E24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Корпоративных Финансов</a:t>
            </a:r>
            <a:endParaRPr lang="en-US" sz="2400" dirty="0">
              <a:solidFill>
                <a:srgbClr val="1E1E24"/>
              </a:solidFill>
              <a:latin typeface="+mn-lt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SzPct val="70000"/>
            </a:pPr>
            <a:r>
              <a:rPr lang="en-US" sz="1800" dirty="0">
                <a:solidFill>
                  <a:srgbClr val="434140"/>
                </a:solidFill>
                <a:latin typeface="+mn-lt"/>
                <a:cs typeface="Segoe UI Semilight" panose="020B0402040204020203" pitchFamily="34" charset="0"/>
              </a:rPr>
              <a:t>T: </a:t>
            </a:r>
            <a:r>
              <a:rPr lang="ru-RU" sz="1800" dirty="0">
                <a:solidFill>
                  <a:srgbClr val="434140"/>
                </a:solidFill>
                <a:latin typeface="+mn-lt"/>
                <a:cs typeface="Segoe UI Semilight" panose="020B0402040204020203" pitchFamily="34" charset="0"/>
              </a:rPr>
              <a:t>+7 7172 644 000</a:t>
            </a:r>
            <a:r>
              <a:rPr lang="en-US" sz="1800" dirty="0">
                <a:solidFill>
                  <a:srgbClr val="434140"/>
                </a:solidFill>
                <a:latin typeface="+mn-lt"/>
                <a:cs typeface="Segoe UI Semilight" panose="020B0402040204020203" pitchFamily="34" charset="0"/>
              </a:rPr>
              <a:t> </a:t>
            </a:r>
            <a:r>
              <a:rPr lang="ru-RU" sz="1800" dirty="0">
                <a:solidFill>
                  <a:srgbClr val="434140"/>
                </a:solidFill>
                <a:latin typeface="+mn-lt"/>
                <a:cs typeface="Segoe UI Semilight" panose="020B0402040204020203" pitchFamily="34" charset="0"/>
              </a:rPr>
              <a:t>(</a:t>
            </a:r>
            <a:r>
              <a:rPr lang="ru-RU" sz="1800" dirty="0" err="1">
                <a:solidFill>
                  <a:srgbClr val="434140"/>
                </a:solidFill>
                <a:latin typeface="+mn-lt"/>
                <a:cs typeface="Segoe UI Semilight" panose="020B0402040204020203" pitchFamily="34" charset="0"/>
              </a:rPr>
              <a:t>вн</a:t>
            </a:r>
            <a:r>
              <a:rPr lang="ru-RU" sz="1800" dirty="0">
                <a:solidFill>
                  <a:srgbClr val="434140"/>
                </a:solidFill>
                <a:latin typeface="+mn-lt"/>
                <a:cs typeface="Segoe UI Semilight" panose="020B0402040204020203" pitchFamily="34" charset="0"/>
              </a:rPr>
              <a:t>. 800)</a:t>
            </a:r>
          </a:p>
          <a:p>
            <a:pPr>
              <a:lnSpc>
                <a:spcPct val="120000"/>
              </a:lnSpc>
              <a:buClr>
                <a:srgbClr val="FF0000"/>
              </a:buClr>
              <a:buSzPct val="70000"/>
            </a:pPr>
            <a:r>
              <a:rPr lang="en-US" sz="1800" dirty="0">
                <a:solidFill>
                  <a:srgbClr val="434140"/>
                </a:solidFill>
                <a:latin typeface="+mn-lt"/>
                <a:cs typeface="Segoe UI Semilight" panose="020B0402040204020203" pitchFamily="34" charset="0"/>
              </a:rPr>
              <a:t>E</a:t>
            </a:r>
            <a:r>
              <a:rPr lang="ru-RU" sz="1800" dirty="0">
                <a:solidFill>
                  <a:srgbClr val="434140"/>
                </a:solidFill>
                <a:latin typeface="+mn-lt"/>
                <a:cs typeface="Segoe UI Semilight" panose="020B0402040204020203" pitchFamily="34" charset="0"/>
              </a:rPr>
              <a:t>:  </a:t>
            </a:r>
            <a:r>
              <a:rPr lang="en-US" sz="1800" dirty="0">
                <a:solidFill>
                  <a:srgbClr val="434140"/>
                </a:solidFill>
                <a:latin typeface="+mn-lt"/>
                <a:cs typeface="Segoe UI Semilight" panose="020B0402040204020203" pitchFamily="34" charset="0"/>
              </a:rPr>
              <a:t>ib@jusaninvest.com</a:t>
            </a:r>
          </a:p>
        </p:txBody>
      </p:sp>
      <p:sp>
        <p:nvSpPr>
          <p:cNvPr id="8" name="ЧТО МЫ ПРЕДЛАГАЕМ | УСЛУГИ">
            <a:extLst>
              <a:ext uri="{FF2B5EF4-FFF2-40B4-BE49-F238E27FC236}">
                <a16:creationId xmlns:a16="http://schemas.microsoft.com/office/drawing/2014/main" id="{8FC7E109-F6C8-4E21-BB7C-D2F19FCC4AD9}"/>
              </a:ext>
            </a:extLst>
          </p:cNvPr>
          <p:cNvSpPr txBox="1"/>
          <p:nvPr/>
        </p:nvSpPr>
        <p:spPr>
          <a:xfrm>
            <a:off x="692573" y="488709"/>
            <a:ext cx="1236097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29">
              <a:defRPr sz="1600" b="1">
                <a:solidFill>
                  <a:srgbClr val="C0C0C0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pPr>
            <a:r>
              <a:rPr lang="ru-RU" sz="2400" dirty="0">
                <a:solidFill>
                  <a:srgbClr val="1E1E24"/>
                </a:solidFill>
                <a:latin typeface="Gill Sans Nova" panose="020B06020201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Важная информация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7B67D-947C-4AF8-9B3B-88625F982520}"/>
              </a:ext>
            </a:extLst>
          </p:cNvPr>
          <p:cNvSpPr/>
          <p:nvPr/>
        </p:nvSpPr>
        <p:spPr>
          <a:xfrm>
            <a:off x="692573" y="2948519"/>
            <a:ext cx="4904488" cy="195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70000"/>
            </a:pPr>
            <a:r>
              <a:rPr lang="ru-RU" altLang="ru-RU" sz="1600" b="1" dirty="0">
                <a:solidFill>
                  <a:srgbClr val="1E1E24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Жанна </a:t>
            </a:r>
            <a:r>
              <a:rPr lang="ru-RU" altLang="ru-RU" sz="1600" b="1" dirty="0" err="1">
                <a:solidFill>
                  <a:srgbClr val="1E1E24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Тулекова</a:t>
            </a:r>
            <a:endParaRPr lang="ru-RU" altLang="ru-RU" sz="1600" b="1" dirty="0">
              <a:solidFill>
                <a:srgbClr val="1E1E24"/>
              </a:solidFill>
              <a:latin typeface="+mn-lt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  <a:spcAft>
                <a:spcPts val="788"/>
              </a:spcAft>
              <a:buClr>
                <a:srgbClr val="FF0000"/>
              </a:buClr>
              <a:buSzPct val="70000"/>
            </a:pPr>
            <a:r>
              <a:rPr lang="kk-KZ" altLang="ru-RU" sz="1600" dirty="0">
                <a:solidFill>
                  <a:srgbClr val="434140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Управляющий директор</a:t>
            </a:r>
            <a:r>
              <a:rPr lang="ru-KZ" altLang="ru-RU" sz="1600" dirty="0">
                <a:solidFill>
                  <a:srgbClr val="434140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, Департамент корпоративных финансов</a:t>
            </a:r>
            <a:endParaRPr lang="en-US" altLang="ru-RU" sz="1600" dirty="0">
              <a:solidFill>
                <a:srgbClr val="434140"/>
              </a:solidFill>
              <a:latin typeface="+mn-lt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SzPct val="70000"/>
            </a:pPr>
            <a:r>
              <a:rPr lang="en-US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T</a:t>
            </a:r>
            <a:r>
              <a:rPr lang="ru-RU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:</a:t>
            </a: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ru-RU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 +7 7172 644 000</a:t>
            </a: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 (</a:t>
            </a:r>
            <a:r>
              <a:rPr lang="ru-RU" sz="1600" kern="1200" dirty="0" err="1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вн</a:t>
            </a: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. 800)</a:t>
            </a:r>
            <a:br>
              <a:rPr lang="ru-RU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M: +7 777 522 3838</a:t>
            </a:r>
          </a:p>
          <a:p>
            <a:pPr>
              <a:lnSpc>
                <a:spcPct val="120000"/>
              </a:lnSpc>
              <a:buClr>
                <a:srgbClr val="FF0000"/>
              </a:buClr>
              <a:buSzPct val="70000"/>
            </a:pP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E</a:t>
            </a:r>
            <a:r>
              <a:rPr lang="ru-RU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:   </a:t>
            </a: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z.tulekova</a:t>
            </a:r>
            <a:r>
              <a:rPr lang="en-US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@jusaninvest.com</a:t>
            </a:r>
            <a:endParaRPr lang="ru-RU" altLang="ru-RU" sz="1600" dirty="0">
              <a:solidFill>
                <a:srgbClr val="434140"/>
              </a:solidFill>
              <a:latin typeface="+mn-lt"/>
              <a:cs typeface="Segoe UI Semilight" panose="020B04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1A0BB-3E48-455C-B9D9-A21A5DCC8DE9}"/>
              </a:ext>
            </a:extLst>
          </p:cNvPr>
          <p:cNvSpPr/>
          <p:nvPr/>
        </p:nvSpPr>
        <p:spPr>
          <a:xfrm>
            <a:off x="5789358" y="2948519"/>
            <a:ext cx="5183476" cy="1654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70000"/>
            </a:pPr>
            <a:r>
              <a:rPr lang="ru-KZ" altLang="ru-RU" sz="1600" b="1" dirty="0">
                <a:solidFill>
                  <a:srgbClr val="1E1E24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Ая Алдабергенова</a:t>
            </a:r>
            <a:endParaRPr lang="ru-RU" altLang="ru-RU" sz="1600" b="1" dirty="0">
              <a:solidFill>
                <a:srgbClr val="1E1E24"/>
              </a:solidFill>
              <a:latin typeface="+mn-lt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  <a:spcAft>
                <a:spcPts val="788"/>
              </a:spcAft>
              <a:buClr>
                <a:srgbClr val="FF0000"/>
              </a:buClr>
              <a:buSzPct val="70000"/>
            </a:pPr>
            <a:r>
              <a:rPr lang="kk-KZ" altLang="ru-RU" sz="1600" dirty="0">
                <a:solidFill>
                  <a:srgbClr val="434140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Директор</a:t>
            </a:r>
            <a:r>
              <a:rPr lang="ru-KZ" altLang="ru-RU" sz="1600" dirty="0">
                <a:solidFill>
                  <a:srgbClr val="434140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, Департамент корпоративных финансов</a:t>
            </a:r>
            <a:endParaRPr lang="en-US" altLang="ru-RU" sz="1600" dirty="0">
              <a:solidFill>
                <a:srgbClr val="434140"/>
              </a:solidFill>
              <a:latin typeface="+mn-lt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SzPct val="70000"/>
            </a:pPr>
            <a:r>
              <a:rPr lang="en-US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T</a:t>
            </a:r>
            <a:r>
              <a:rPr lang="ru-RU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:</a:t>
            </a: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ru-RU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 +7 7172 644 000</a:t>
            </a: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 (</a:t>
            </a:r>
            <a:r>
              <a:rPr lang="ru-RU" sz="1600" kern="1200" dirty="0" err="1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вн</a:t>
            </a: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. 801)</a:t>
            </a:r>
            <a:br>
              <a:rPr lang="ru-RU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M: +7 701 797 5004</a:t>
            </a:r>
          </a:p>
          <a:p>
            <a:pPr>
              <a:lnSpc>
                <a:spcPct val="120000"/>
              </a:lnSpc>
              <a:buClr>
                <a:srgbClr val="FF0000"/>
              </a:buClr>
              <a:buSzPct val="70000"/>
            </a:pP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E</a:t>
            </a:r>
            <a:r>
              <a:rPr lang="ru-RU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:   </a:t>
            </a: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a.aldabergenova</a:t>
            </a:r>
            <a:r>
              <a:rPr lang="en-US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@jusaninvest.com</a:t>
            </a:r>
            <a:endParaRPr lang="ru-RU" altLang="ru-RU" sz="1600" dirty="0">
              <a:solidFill>
                <a:srgbClr val="434140"/>
              </a:solidFill>
              <a:latin typeface="+mn-lt"/>
              <a:cs typeface="Segoe UI Semilight" panose="020B0402040204020203" pitchFamily="34" charset="0"/>
            </a:endParaRPr>
          </a:p>
        </p:txBody>
      </p:sp>
      <p:sp>
        <p:nvSpPr>
          <p:cNvPr id="11" name="Shape 447">
            <a:extLst>
              <a:ext uri="{FF2B5EF4-FFF2-40B4-BE49-F238E27FC236}">
                <a16:creationId xmlns:a16="http://schemas.microsoft.com/office/drawing/2014/main" id="{1ADB215C-7BEC-4D31-BBC7-E5AA9B912477}"/>
              </a:ext>
            </a:extLst>
          </p:cNvPr>
          <p:cNvSpPr/>
          <p:nvPr/>
        </p:nvSpPr>
        <p:spPr>
          <a:xfrm>
            <a:off x="692573" y="6016424"/>
            <a:ext cx="15291594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0021" rIns="60021">
            <a:spAutoFit/>
          </a:bodyPr>
          <a:lstStyle/>
          <a:p>
            <a:pPr algn="just" defTabSz="457223">
              <a:spcAft>
                <a:spcPts val="788"/>
              </a:spcAft>
              <a:defRPr/>
            </a:pP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Настоящий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документ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предназначен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исключительно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для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целей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обсуждения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.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этот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документ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любое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другое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заявление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(</a:t>
            </a: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в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устно</a:t>
            </a: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м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или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письменном виде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),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сделанное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в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любое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время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в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связи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с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настоящим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документом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является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коммерческим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предложением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приглашением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или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рекомендацией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приобрести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или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распорядиться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какими-либо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ценными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бумагами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или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заключать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какие-либо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сделки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.</a:t>
            </a:r>
          </a:p>
          <a:p>
            <a:pPr algn="just" defTabSz="457223">
              <a:spcAft>
                <a:spcPts val="788"/>
              </a:spcAft>
              <a:defRPr/>
            </a:pP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Распространение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данного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документа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обязывает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АО «</a:t>
            </a:r>
            <a:r>
              <a:rPr lang="en-US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Jusan Invest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»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заключить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какую-либо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сделку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.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Любые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условия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изложенные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в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настоящем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документе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подпадают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под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действие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окончательных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условий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изложенных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в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отдельных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договорах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а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также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удовлетворительной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документации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и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рыночных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условий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.</a:t>
            </a:r>
          </a:p>
          <a:p>
            <a:pPr algn="just" defTabSz="457223">
              <a:spcAft>
                <a:spcPts val="788"/>
              </a:spcAft>
              <a:defRPr/>
            </a:pP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Потенциальным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контрагентам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рекомендуется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самостоятельно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оценить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и /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или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получить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независимую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профессиональную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консультацию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сделать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свои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собственные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выводы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в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отношении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экономической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выгоды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и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рисков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этой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сделки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в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отношении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правовых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регуляторных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кредитных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налоговых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и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бухгалтерских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аспектов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в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связи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своими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конкретными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обстоятельствами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. </a:t>
            </a:r>
          </a:p>
          <a:p>
            <a:pPr algn="just" defTabSz="457223">
              <a:spcAft>
                <a:spcPts val="788"/>
              </a:spcAft>
              <a:defRPr/>
            </a:pP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Любые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цены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или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уровни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прогнозы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и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предположения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содержащиеся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в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данном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документе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являются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предварительными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и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ориентировочными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и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представляют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заявки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или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предложения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.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Эти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показатели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предоставляются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исключительно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для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вашего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сведения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и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рассмотрения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могут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измениться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в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любое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время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без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предварительного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уведомления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и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должны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рассматриваться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как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настоятельная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рекомендация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по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отношению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к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покупке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или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продаже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любого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инструмента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. </a:t>
            </a:r>
          </a:p>
          <a:p>
            <a:pPr algn="just" defTabSz="457223">
              <a:defRPr/>
            </a:pP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Настоящий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документ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(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включая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без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ограничения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все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материалы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статьи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графики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рисунки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)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является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собственностью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АО «</a:t>
            </a:r>
            <a:r>
              <a:rPr lang="en-US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Jusan Invest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».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Распространение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или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воспроизведение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данного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документа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любыми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лицами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без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согласия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АО «</a:t>
            </a:r>
            <a:r>
              <a:rPr lang="en-US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Jusan Invest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»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запрещается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.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Любое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несанкционированное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использование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защищенных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авторским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правом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данных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содержащихся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в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презентации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АО «</a:t>
            </a:r>
            <a:r>
              <a:rPr lang="en-US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Jusan Invest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»,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будет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преследоваться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по </a:t>
            </a:r>
            <a:r>
              <a:rPr sz="1100" dirty="0" err="1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закону</a:t>
            </a:r>
            <a:r>
              <a:rPr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75C77-3ECB-4A17-86A2-083E3703229A}"/>
              </a:ext>
            </a:extLst>
          </p:cNvPr>
          <p:cNvSpPr/>
          <p:nvPr/>
        </p:nvSpPr>
        <p:spPr>
          <a:xfrm>
            <a:off x="11310197" y="2948519"/>
            <a:ext cx="5183476" cy="1654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70000"/>
            </a:pPr>
            <a:r>
              <a:rPr lang="ru-RU" altLang="ru-RU" sz="1600" b="1" dirty="0" err="1">
                <a:solidFill>
                  <a:srgbClr val="1E1E24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Жаныл</a:t>
            </a:r>
            <a:r>
              <a:rPr lang="ru-RU" altLang="ru-RU" sz="1600" b="1" dirty="0">
                <a:solidFill>
                  <a:srgbClr val="1E1E24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altLang="ru-RU" sz="1600" b="1" dirty="0" err="1">
                <a:solidFill>
                  <a:srgbClr val="1E1E24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Калдыбек</a:t>
            </a:r>
            <a:endParaRPr lang="ru-RU" altLang="ru-RU" sz="1600" b="1" dirty="0">
              <a:solidFill>
                <a:srgbClr val="1E1E24"/>
              </a:solidFill>
              <a:latin typeface="+mn-lt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  <a:spcAft>
                <a:spcPts val="788"/>
              </a:spcAft>
              <a:buClr>
                <a:srgbClr val="FF0000"/>
              </a:buClr>
              <a:buSzPct val="70000"/>
            </a:pPr>
            <a:r>
              <a:rPr lang="ru-RU" altLang="ru-RU" sz="1600" dirty="0">
                <a:solidFill>
                  <a:srgbClr val="434140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Аналитик</a:t>
            </a:r>
            <a:r>
              <a:rPr lang="ru-KZ" altLang="ru-RU" sz="1600" dirty="0">
                <a:solidFill>
                  <a:srgbClr val="434140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, Департамент корпоративных финансов</a:t>
            </a:r>
            <a:endParaRPr lang="en-US" altLang="ru-RU" sz="1600" dirty="0">
              <a:solidFill>
                <a:srgbClr val="434140"/>
              </a:solidFill>
              <a:latin typeface="+mn-lt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SzPct val="70000"/>
            </a:pPr>
            <a:r>
              <a:rPr lang="en-US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T</a:t>
            </a:r>
            <a:r>
              <a:rPr lang="ru-RU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:</a:t>
            </a: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ru-RU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 +7 7172 644 000</a:t>
            </a:r>
            <a:br>
              <a:rPr lang="ru-RU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M: +7 </a:t>
            </a:r>
            <a:r>
              <a:rPr lang="ru-RU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708 329 22 06</a:t>
            </a:r>
            <a:endParaRPr lang="en-US" sz="1600" dirty="0">
              <a:solidFill>
                <a:srgbClr val="434140"/>
              </a:solidFill>
              <a:latin typeface="+mn-lt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SzPct val="70000"/>
            </a:pP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E</a:t>
            </a:r>
            <a:r>
              <a:rPr lang="ru-RU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:   </a:t>
            </a:r>
            <a:r>
              <a:rPr lang="en-US" sz="1600" kern="12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z.kaldybek</a:t>
            </a:r>
            <a:r>
              <a:rPr lang="en-US" sz="1600" dirty="0">
                <a:solidFill>
                  <a:srgbClr val="434140"/>
                </a:solidFill>
                <a:latin typeface="+mn-lt"/>
                <a:ea typeface="Calibri" panose="020F0502020204030204" pitchFamily="34" charset="0"/>
                <a:cs typeface="Segoe UI Semilight" panose="020B0402040204020203" pitchFamily="34" charset="0"/>
              </a:rPr>
              <a:t>@jusaninvest.com</a:t>
            </a:r>
            <a:endParaRPr lang="ru-RU" altLang="ru-RU" sz="1600" dirty="0">
              <a:solidFill>
                <a:srgbClr val="434140"/>
              </a:solidFill>
              <a:latin typeface="+mn-lt"/>
              <a:cs typeface="Segoe UI Semilight" panose="020B0402040204020203" pitchFamily="34" charset="0"/>
            </a:endParaRPr>
          </a:p>
        </p:txBody>
      </p:sp>
      <p:sp>
        <p:nvSpPr>
          <p:cNvPr id="14" name="Shape 447">
            <a:extLst>
              <a:ext uri="{FF2B5EF4-FFF2-40B4-BE49-F238E27FC236}">
                <a16:creationId xmlns:a16="http://schemas.microsoft.com/office/drawing/2014/main" id="{6C6077DA-2842-41C4-BE63-DDFA3549E74A}"/>
              </a:ext>
            </a:extLst>
          </p:cNvPr>
          <p:cNvSpPr/>
          <p:nvPr/>
        </p:nvSpPr>
        <p:spPr>
          <a:xfrm>
            <a:off x="692573" y="8337876"/>
            <a:ext cx="12127382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0021" rIns="60021">
            <a:spAutoFit/>
          </a:bodyPr>
          <a:lstStyle/>
          <a:p>
            <a:pPr algn="just" defTabSz="457223">
              <a:spcAft>
                <a:spcPts val="788"/>
              </a:spcAft>
              <a:defRPr/>
            </a:pP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© 202</a:t>
            </a:r>
            <a:r>
              <a:rPr lang="en-US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2</a:t>
            </a: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АО </a:t>
            </a:r>
            <a:r>
              <a:rPr lang="en-US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«Jusan Invest»</a:t>
            </a: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Все права защищены.</a:t>
            </a:r>
            <a:endParaRPr sz="1100" dirty="0">
              <a:solidFill>
                <a:srgbClr val="434140"/>
              </a:solidFill>
              <a:latin typeface="+mn-lt"/>
              <a:ea typeface="Segoe UI Light"/>
              <a:cs typeface="Segoe UI Semilight" panose="020B0402040204020203" pitchFamily="34" charset="0"/>
              <a:sym typeface="Segoe UI Light"/>
            </a:endParaRPr>
          </a:p>
        </p:txBody>
      </p:sp>
      <p:sp>
        <p:nvSpPr>
          <p:cNvPr id="15" name="Shape 447">
            <a:extLst>
              <a:ext uri="{FF2B5EF4-FFF2-40B4-BE49-F238E27FC236}">
                <a16:creationId xmlns:a16="http://schemas.microsoft.com/office/drawing/2014/main" id="{ED2832CA-B3CF-4AEA-BCB6-18880A14DD9B}"/>
              </a:ext>
            </a:extLst>
          </p:cNvPr>
          <p:cNvSpPr/>
          <p:nvPr/>
        </p:nvSpPr>
        <p:spPr>
          <a:xfrm>
            <a:off x="692573" y="9008668"/>
            <a:ext cx="12127382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0021" rIns="60021">
            <a:spAutoFit/>
          </a:bodyPr>
          <a:lstStyle/>
          <a:p>
            <a:pPr algn="just" defTabSz="457223">
              <a:defRPr/>
            </a:pP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АО </a:t>
            </a:r>
            <a:r>
              <a:rPr lang="en-US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«Jusan Invest»</a:t>
            </a: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обладает лицензией на осуществление брокерской и дилерской деятельности на рынке ценных бумаг с правом ведения счетов клиентов в качестве номинального держателя, № лицензии 3.2.239/16 от </a:t>
            </a:r>
            <a:r>
              <a:rPr lang="en-US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25</a:t>
            </a: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июня 20</a:t>
            </a:r>
            <a:r>
              <a:rPr lang="en-US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21 </a:t>
            </a: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г., выданной</a:t>
            </a:r>
            <a:r>
              <a:rPr lang="en-US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 </a:t>
            </a:r>
            <a:r>
              <a:rPr lang="ru-RU" sz="1100" dirty="0">
                <a:solidFill>
                  <a:srgbClr val="434140"/>
                </a:solidFill>
                <a:latin typeface="+mn-lt"/>
                <a:ea typeface="Segoe UI Light"/>
                <a:cs typeface="Segoe UI Semilight" panose="020B0402040204020203" pitchFamily="34" charset="0"/>
                <a:sym typeface="Segoe UI Light"/>
              </a:rPr>
              <a:t>Агентством Республики Казахстан по регулированию и надзору финансового рынка и финансовых организаций.</a:t>
            </a:r>
            <a:endParaRPr sz="1100" dirty="0">
              <a:solidFill>
                <a:srgbClr val="434140"/>
              </a:solidFill>
              <a:latin typeface="+mn-lt"/>
              <a:ea typeface="Segoe UI Light"/>
              <a:cs typeface="Segoe UI Semilight" panose="020B0402040204020203" pitchFamily="34" charset="0"/>
              <a:sym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4044811"/>
      </p:ext>
    </p:extLst>
  </p:cSld>
  <p:clrMapOvr>
    <a:masterClrMapping/>
  </p:clrMapOvr>
  <p:transition spd="med" advTm="5330"/>
</p:sld>
</file>

<file path=ppt/theme/theme1.xml><?xml version="1.0" encoding="utf-8"?>
<a:theme xmlns:a="http://schemas.openxmlformats.org/drawingml/2006/main" name="Show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Segoe UI Black"/>
            <a:ea typeface="Segoe UI Black"/>
            <a:cs typeface="Segoe UI Black"/>
            <a:sym typeface="Segoe UI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413676E8D4D548AA051AB57E729D9A" ma:contentTypeVersion="0" ma:contentTypeDescription="Create a new document." ma:contentTypeScope="" ma:versionID="c719fb7c92a52df08d7a4562555fef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6ab6529d8ff0118058a623294dc8e3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B36BB9-E7BB-45CF-AEB0-45ADD87DE938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9424DA-BF11-461F-97A3-654056D93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FE8173-36DA-480F-B009-2D9B766049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31466</TotalTime>
  <Words>1207</Words>
  <Application>Microsoft Office PowerPoint</Application>
  <PresentationFormat>Произвольный</PresentationFormat>
  <Paragraphs>424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Calibri</vt:lpstr>
      <vt:lpstr>Gill Sans Light</vt:lpstr>
      <vt:lpstr>Gill Sans Nova</vt:lpstr>
      <vt:lpstr>Helvetica Neue</vt:lpstr>
      <vt:lpstr>Segoe UI Black</vt:lpstr>
      <vt:lpstr>Segoe UI Semilight</vt:lpstr>
      <vt:lpstr>Showroom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Zhanna TULEKOVA</dc:creator>
  <cp:lastModifiedBy>Zhanyl KALDYBEK</cp:lastModifiedBy>
  <cp:revision>646</cp:revision>
  <cp:lastPrinted>2020-01-22T10:44:31Z</cp:lastPrinted>
  <dcterms:modified xsi:type="dcterms:W3CDTF">2023-03-27T12:05:00Z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0x01010083413676E8D4D548AA051AB57E729D9A</vt:lpwstr>
  </property>
</Properties>
</file>