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9" r:id="rId2"/>
    <p:sldId id="301" r:id="rId3"/>
    <p:sldId id="315" r:id="rId4"/>
    <p:sldId id="350" r:id="rId5"/>
    <p:sldId id="364" r:id="rId6"/>
    <p:sldId id="369" r:id="rId7"/>
    <p:sldId id="353" r:id="rId8"/>
    <p:sldId id="361" r:id="rId9"/>
    <p:sldId id="359" r:id="rId10"/>
    <p:sldId id="363" r:id="rId11"/>
    <p:sldId id="360" r:id="rId12"/>
    <p:sldId id="362" r:id="rId13"/>
    <p:sldId id="349" r:id="rId14"/>
    <p:sldId id="284" r:id="rId15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ExtraBold" panose="020B0606030504020204" pitchFamily="34" charset="0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epov Baurzhan" initials="TB" lastIdx="1" clrIdx="0">
    <p:extLst>
      <p:ext uri="{19B8F6BF-5375-455C-9EA6-DF929625EA0E}">
        <p15:presenceInfo xmlns:p15="http://schemas.microsoft.com/office/powerpoint/2012/main" userId="617ddb54a444b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41221-E212-49EB-8B3D-9B90E97F36FC}">
  <a:tblStyle styleId="{74F41221-E212-49EB-8B3D-9B90E97F3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5407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10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900" b="1" dirty="0"/>
              <a:t>EPS </a:t>
            </a:r>
            <a:r>
              <a:rPr lang="ru-RU" sz="900" b="1" dirty="0"/>
              <a:t>и </a:t>
            </a:r>
            <a:r>
              <a:rPr lang="en-US" sz="900" b="1" dirty="0"/>
              <a:t>DPS</a:t>
            </a:r>
            <a:r>
              <a:rPr lang="ru-RU" sz="900" b="1" dirty="0"/>
              <a:t> </a:t>
            </a:r>
            <a:r>
              <a:rPr lang="ru-RU" sz="900" b="1" dirty="0" err="1"/>
              <a:t>Казатомпрома</a:t>
            </a:r>
            <a:r>
              <a:rPr lang="ru-RU" sz="900" b="1" dirty="0"/>
              <a:t>, </a:t>
            </a:r>
            <a:r>
              <a:rPr lang="ru-RU" sz="900" b="1" i="0" u="none" strike="noStrike" baseline="0" dirty="0">
                <a:effectLst/>
              </a:rPr>
              <a:t>₸</a:t>
            </a:r>
            <a:endParaRPr lang="ru-RU" sz="9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DPS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287398557701755"/>
                  <c:y val="-2.4904320987654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01-4814-B28A-A79C2560DF05}"/>
                </c:ext>
              </c:extLst>
            </c:dLbl>
            <c:dLbl>
              <c:idx val="1"/>
              <c:layout>
                <c:manualLayout>
                  <c:x val="-6.5915256790657156E-2"/>
                  <c:y val="-3.96873897707232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01-4814-B28A-A79C2560DF05}"/>
                </c:ext>
              </c:extLst>
            </c:dLbl>
            <c:dLbl>
              <c:idx val="2"/>
              <c:layout>
                <c:manualLayout>
                  <c:x val="-5.5933138144924122E-2"/>
                  <c:y val="-4.52870370370370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01-4814-B28A-A79C2560DF05}"/>
                </c:ext>
              </c:extLst>
            </c:dLbl>
            <c:dLbl>
              <c:idx val="3"/>
              <c:layout>
                <c:manualLayout>
                  <c:x val="-5.9260511026835251E-2"/>
                  <c:y val="4.4307319223985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01-4814-B28A-A79C2560DF05}"/>
                </c:ext>
              </c:extLst>
            </c:dLbl>
            <c:dLbl>
              <c:idx val="4"/>
              <c:layout>
                <c:manualLayout>
                  <c:x val="-1.2677290680081079E-2"/>
                  <c:y val="-1.72888007054673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01-4814-B28A-A79C2560DF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(коэф!$C$118,коэф!$D$118,коэф!$E$118,коэф!$I$118,коэф!$M$118)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(коэф!$C$124,коэф!$D$124,коэф!$E$124,коэф!$I$124,коэф!$M$124)</c:f>
              <c:numCache>
                <c:formatCode>#,##0.00</c:formatCode>
                <c:ptCount val="5"/>
                <c:pt idx="0">
                  <c:v>255.72950858912151</c:v>
                </c:pt>
                <c:pt idx="1">
                  <c:v>623.31552392912238</c:v>
                </c:pt>
                <c:pt idx="2">
                  <c:v>308.45946288748502</c:v>
                </c:pt>
                <c:pt idx="3">
                  <c:v>381.72152529076874</c:v>
                </c:pt>
                <c:pt idx="4">
                  <c:v>578.67043048311302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0-45CE-982F-6D4DD7FB6F5E}"/>
            </c:ext>
          </c:extLst>
        </c:ser>
        <c:ser>
          <c:idx val="1"/>
          <c:order val="1"/>
          <c:tx>
            <c:v>Нормализованный EPS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0">
                <a:solidFill>
                  <a:schemeClr val="accent2"/>
                </a:solidFill>
              </a:ln>
              <a:effectLst/>
            </c:spPr>
          </c:marker>
          <c:cat>
            <c:numRef>
              <c:f>(коэф!$C$118,коэф!$D$118,коэф!$E$118,коэф!$I$118,коэф!$M$118)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(коэф!$C$123,коэф!$D$123,коэф!$E$123,коэф!$I$123,коэф!$M$123)</c:f>
              <c:numCache>
                <c:formatCode>#\ ##0.0</c:formatCode>
                <c:ptCount val="5"/>
                <c:pt idx="0">
                  <c:v>441.1111688512363</c:v>
                </c:pt>
                <c:pt idx="1">
                  <c:v>172.81688076364725</c:v>
                </c:pt>
                <c:pt idx="2">
                  <c:v>235.37090676324701</c:v>
                </c:pt>
                <c:pt idx="3">
                  <c:v>494.67488408855195</c:v>
                </c:pt>
                <c:pt idx="4">
                  <c:v>623.65790965310589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0-45CE-982F-6D4DD7FB6F5E}"/>
            </c:ext>
          </c:extLst>
        </c:ser>
        <c:ser>
          <c:idx val="2"/>
          <c:order val="2"/>
          <c:tx>
            <c:v>Фактический EPS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0">
                <a:solidFill>
                  <a:schemeClr val="accent3"/>
                </a:solidFill>
              </a:ln>
              <a:effectLst/>
            </c:spPr>
          </c:marker>
          <c:val>
            <c:numRef>
              <c:f>(коэф!$C$122,коэф!$D$122,коэф!$E$122,коэф!$I$122,коэф!$M$122)</c:f>
              <c:numCache>
                <c:formatCode>#\ ##0.0</c:formatCode>
                <c:ptCount val="5"/>
                <c:pt idx="0">
                  <c:v>422.51350646104686</c:v>
                </c:pt>
                <c:pt idx="1">
                  <c:v>534.11787371926152</c:v>
                </c:pt>
                <c:pt idx="2">
                  <c:v>1610.4621479318546</c:v>
                </c:pt>
                <c:pt idx="3">
                  <c:v>732.57435569175857</c:v>
                </c:pt>
                <c:pt idx="4">
                  <c:v>707.67813249624237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0-45CE-982F-6D4DD7FB6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219600"/>
        <c:axId val="1973222512"/>
      </c:lineChart>
      <c:catAx>
        <c:axId val="197321960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73222512"/>
        <c:crosses val="autoZero"/>
        <c:auto val="1"/>
        <c:lblAlgn val="ctr"/>
        <c:lblOffset val="100"/>
        <c:noMultiLvlLbl val="0"/>
      </c:catAx>
      <c:valAx>
        <c:axId val="1973222512"/>
        <c:scaling>
          <c:orientation val="minMax"/>
          <c:max val="16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7321960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900" b="1" dirty="0"/>
              <a:t>EPS </a:t>
            </a:r>
            <a:r>
              <a:rPr lang="ru-RU" sz="900" b="1" dirty="0"/>
              <a:t>и </a:t>
            </a:r>
            <a:r>
              <a:rPr lang="en-US" sz="900" b="1" dirty="0"/>
              <a:t>DPS </a:t>
            </a:r>
            <a:r>
              <a:rPr lang="ru-RU" sz="900" b="1" dirty="0" err="1"/>
              <a:t>КазТрансОйла</a:t>
            </a:r>
            <a:r>
              <a:rPr lang="ru-RU" sz="900" b="1" dirty="0"/>
              <a:t>, </a:t>
            </a:r>
            <a:r>
              <a:rPr lang="ru-RU" sz="900" b="1" i="0" u="none" strike="noStrike" baseline="0" dirty="0">
                <a:effectLst/>
              </a:rPr>
              <a:t>₸</a:t>
            </a:r>
            <a:endParaRPr lang="ru-RU" sz="9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коэф!$A$115</c:f>
              <c:strCache>
                <c:ptCount val="1"/>
                <c:pt idx="0">
                  <c:v>DPS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5.5816863523510916E-2"/>
                  <c:y val="-4.48538062261070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E0-4EED-86CB-02D8E1FA56AE}"/>
                </c:ext>
              </c:extLst>
            </c:dLbl>
            <c:dLbl>
              <c:idx val="4"/>
              <c:layout>
                <c:manualLayout>
                  <c:x val="-1.8300710331554313E-2"/>
                  <c:y val="-2.5489444195905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E0-4EED-86CB-02D8E1FA56A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(коэф!$C$109,коэф!$D$109,коэф!$E$109,коэф!$I$109,коэф!$M$109)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(коэф!$C$115,коэф!$D$115,коэф!$E$115,коэф!$I$115,коэф!$M$115)</c:f>
              <c:numCache>
                <c:formatCode>#\ ##0.0</c:formatCode>
                <c:ptCount val="5"/>
                <c:pt idx="0">
                  <c:v>154.99999910302967</c:v>
                </c:pt>
                <c:pt idx="1">
                  <c:v>160.00000041598625</c:v>
                </c:pt>
                <c:pt idx="2">
                  <c:v>103.99999923042544</c:v>
                </c:pt>
                <c:pt idx="3">
                  <c:v>118.00000082677266</c:v>
                </c:pt>
                <c:pt idx="4">
                  <c:v>131.99999982320585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D-4F63-AC59-563AD1DFDA9E}"/>
            </c:ext>
          </c:extLst>
        </c:ser>
        <c:ser>
          <c:idx val="1"/>
          <c:order val="1"/>
          <c:tx>
            <c:v>Нормализованный EPS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0">
                <a:solidFill>
                  <a:schemeClr val="accent2"/>
                </a:solidFill>
              </a:ln>
              <a:effectLst/>
            </c:spPr>
          </c:marker>
          <c:cat>
            <c:numRef>
              <c:f>(коэф!$C$109,коэф!$D$109,коэф!$E$109,коэф!$I$109,коэф!$M$109)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(коэф!$C$114,коэф!$D$114,коэф!$E$114,коэф!$I$114,коэф!$M$114)</c:f>
              <c:numCache>
                <c:formatCode>#\ ##0.0</c:formatCode>
                <c:ptCount val="5"/>
                <c:pt idx="0">
                  <c:v>134.78434106812358</c:v>
                </c:pt>
                <c:pt idx="1">
                  <c:v>129.21922191649341</c:v>
                </c:pt>
                <c:pt idx="2">
                  <c:v>101.12713548783132</c:v>
                </c:pt>
                <c:pt idx="3">
                  <c:v>148.6189850107649</c:v>
                </c:pt>
                <c:pt idx="4">
                  <c:v>131.88115223999793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0D-4F63-AC59-563AD1DFDA9E}"/>
            </c:ext>
          </c:extLst>
        </c:ser>
        <c:ser>
          <c:idx val="2"/>
          <c:order val="2"/>
          <c:tx>
            <c:v>Фактический EPS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0">
                <a:solidFill>
                  <a:schemeClr val="accent3"/>
                </a:solidFill>
              </a:ln>
              <a:effectLst/>
            </c:spPr>
          </c:marker>
          <c:cat>
            <c:numRef>
              <c:f>(коэф!$C$109,коэф!$D$109,коэф!$E$109,коэф!$I$109,коэф!$M$109)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(коэф!$C$113,коэф!$D$113,коэф!$E$113,коэф!$I$113,коэф!$M$113)</c:f>
              <c:numCache>
                <c:formatCode>#\ ##0.0</c:formatCode>
                <c:ptCount val="5"/>
                <c:pt idx="0">
                  <c:v>115.76875978580026</c:v>
                </c:pt>
                <c:pt idx="1">
                  <c:v>130.30211815075944</c:v>
                </c:pt>
                <c:pt idx="2">
                  <c:v>100.0576481543019</c:v>
                </c:pt>
                <c:pt idx="3">
                  <c:v>117.31186077489362</c:v>
                </c:pt>
                <c:pt idx="4">
                  <c:v>145.47532576396608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0D-4F63-AC59-563AD1DFD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411567"/>
        <c:axId val="676409903"/>
      </c:lineChart>
      <c:catAx>
        <c:axId val="676411567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676409903"/>
        <c:crossesAt val="0"/>
        <c:auto val="1"/>
        <c:lblAlgn val="ctr"/>
        <c:lblOffset val="100"/>
        <c:noMultiLvlLbl val="0"/>
      </c:catAx>
      <c:valAx>
        <c:axId val="676409903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67641156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900" b="1" dirty="0"/>
              <a:t>EPS </a:t>
            </a:r>
            <a:r>
              <a:rPr lang="ru-RU" sz="900" b="1" dirty="0"/>
              <a:t>и </a:t>
            </a:r>
            <a:r>
              <a:rPr lang="en-US" sz="900" b="1" dirty="0"/>
              <a:t>DPS</a:t>
            </a:r>
            <a:r>
              <a:rPr lang="ru-RU" sz="900" b="1" dirty="0"/>
              <a:t> Народного Банка, </a:t>
            </a:r>
            <a:r>
              <a:rPr lang="ru-RU" sz="900" b="1" i="0" u="none" strike="noStrike" baseline="0" dirty="0">
                <a:effectLst/>
              </a:rPr>
              <a:t>₸</a:t>
            </a:r>
            <a:endParaRPr lang="ru-RU" sz="9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коэф!$A$51</c:f>
              <c:strCache>
                <c:ptCount val="1"/>
                <c:pt idx="0">
                  <c:v>EPS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cat>
            <c:numRef>
              <c:f>(коэф!$C$47,коэф!$D$47,коэф!$E$47,коэф!$I$47,коэф!$M$47)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(коэф!$C$51,коэф!$D$51,коэф!$E$51,коэф!$I$51,коэф!$M$51)</c:f>
              <c:numCache>
                <c:formatCode>#\ ##0.0</c:formatCode>
                <c:ptCount val="5"/>
                <c:pt idx="0">
                  <c:v>11.953479199470019</c:v>
                </c:pt>
                <c:pt idx="1">
                  <c:v>15.769045714895679</c:v>
                </c:pt>
                <c:pt idx="2">
                  <c:v>21.767405985346169</c:v>
                </c:pt>
                <c:pt idx="3">
                  <c:v>28.697169415187879</c:v>
                </c:pt>
                <c:pt idx="4">
                  <c:v>30.181677220972755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E-4A63-8A8B-78FF9870940D}"/>
            </c:ext>
          </c:extLst>
        </c:ser>
        <c:ser>
          <c:idx val="1"/>
          <c:order val="1"/>
          <c:tx>
            <c:strRef>
              <c:f>коэф!$A$53</c:f>
              <c:strCache>
                <c:ptCount val="1"/>
                <c:pt idx="0">
                  <c:v>DPS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(коэф!$C$47,коэф!$D$47,коэф!$E$47,коэф!$I$47,коэф!$M$47)</c:f>
              <c:numCache>
                <c:formatCode>0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(коэф!$C$53,коэф!$D$53,коэф!$E$53,коэф!$I$53,коэф!$M$53)</c:f>
              <c:numCache>
                <c:formatCode>#,##0.00</c:formatCode>
                <c:ptCount val="5"/>
                <c:pt idx="0">
                  <c:v>0</c:v>
                </c:pt>
                <c:pt idx="1">
                  <c:v>6.31</c:v>
                </c:pt>
                <c:pt idx="2">
                  <c:v>10.78</c:v>
                </c:pt>
                <c:pt idx="3">
                  <c:v>17.079999999999998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3E-4A63-8A8B-78FF98709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5683023"/>
        <c:axId val="1325686351"/>
      </c:lineChart>
      <c:catAx>
        <c:axId val="13256830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325686351"/>
        <c:crosses val="autoZero"/>
        <c:auto val="1"/>
        <c:lblAlgn val="ctr"/>
        <c:lblOffset val="100"/>
        <c:noMultiLvlLbl val="0"/>
      </c:catAx>
      <c:valAx>
        <c:axId val="132568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32568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75919b92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d75919b92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9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0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3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692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65b217d1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65b217d1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65b217d1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65b217d1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7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81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91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9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00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6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5b217d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5b217d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3443250"/>
            <a:ext cx="9144000" cy="17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050" y="1240100"/>
            <a:ext cx="7713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050" y="3628875"/>
            <a:ext cx="5855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467966" y="2756124"/>
            <a:ext cx="1496892" cy="1518493"/>
            <a:chOff x="1277125" y="244796"/>
            <a:chExt cx="1185000" cy="1202100"/>
          </a:xfrm>
        </p:grpSpPr>
        <p:sp>
          <p:nvSpPr>
            <p:cNvPr id="14" name="Google Shape;14;p2"/>
            <p:cNvSpPr/>
            <p:nvPr/>
          </p:nvSpPr>
          <p:spPr>
            <a:xfrm>
              <a:off x="1423525" y="428996"/>
              <a:ext cx="892200" cy="833700"/>
            </a:xfrm>
            <a:prstGeom prst="star4">
              <a:avLst>
                <a:gd name="adj" fmla="val 438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399959">
              <a:off x="1423491" y="428941"/>
              <a:ext cx="892269" cy="833811"/>
            </a:xfrm>
            <a:prstGeom prst="star4">
              <a:avLst>
                <a:gd name="adj" fmla="val 438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423802">
              <a:off x="1423524" y="428911"/>
              <a:ext cx="892201" cy="833871"/>
            </a:xfrm>
            <a:prstGeom prst="star4">
              <a:avLst>
                <a:gd name="adj" fmla="val 438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244075" y="4725900"/>
            <a:ext cx="710052" cy="720419"/>
            <a:chOff x="1277125" y="244796"/>
            <a:chExt cx="1185000" cy="1202100"/>
          </a:xfrm>
        </p:grpSpPr>
        <p:sp>
          <p:nvSpPr>
            <p:cNvPr id="47" name="Google Shape;47;p6"/>
            <p:cNvSpPr/>
            <p:nvPr/>
          </p:nvSpPr>
          <p:spPr>
            <a:xfrm>
              <a:off x="1423525" y="428996"/>
              <a:ext cx="892200" cy="833700"/>
            </a:xfrm>
            <a:prstGeom prst="star4">
              <a:avLst>
                <a:gd name="adj" fmla="val 43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399959">
              <a:off x="1423491" y="428941"/>
              <a:ext cx="892269" cy="833811"/>
            </a:xfrm>
            <a:prstGeom prst="star4">
              <a:avLst>
                <a:gd name="adj" fmla="val 43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3423802">
              <a:off x="1423524" y="428911"/>
              <a:ext cx="892201" cy="833871"/>
            </a:xfrm>
            <a:prstGeom prst="star4">
              <a:avLst>
                <a:gd name="adj" fmla="val 43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r="72059"/>
          <a:stretch/>
        </p:blipFill>
        <p:spPr>
          <a:xfrm>
            <a:off x="793199" y="4367575"/>
            <a:ext cx="350599" cy="3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7923275" y="4072425"/>
            <a:ext cx="2169600" cy="21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r="72059"/>
          <a:stretch/>
        </p:blipFill>
        <p:spPr>
          <a:xfrm>
            <a:off x="793199" y="4367575"/>
            <a:ext cx="350599" cy="3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0" y="3635100"/>
            <a:ext cx="9144000" cy="15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ctrTitle"/>
          </p:nvPr>
        </p:nvSpPr>
        <p:spPr>
          <a:xfrm>
            <a:off x="243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2425050" y="1667625"/>
            <a:ext cx="4293900" cy="12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78150" y="3635100"/>
            <a:ext cx="8988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Настоящий документ не подлежит распространению на условиях, противоречащих действующему законодательству. Ничто в настоящем отчете не является гарантией или обещанием, что какая-либо инвестиционная стратегия или рекомендация, содержащаяся в нем, подходит или рекомендуется для конкретных условий получателя или иным образом представляет собой персональную рекомендацию. Единственным назначением отчета является обеспечение ее потребителей информацией, не являющейся рекламой, приглашением к сделке или офертой по покупке или продаже той или иной ценной бумаги или связанного с ценными бумагами финансового инструмента. АО «Jusan Invest» не дает никаких гарантий или обещаний, явных или подразумеваемых, относительно точности, полноты и надежности информации, содержащейся в отчете. АО «Jusan Invest» не обещает, что инвесторы получат прибыль, опираясь на информацию отраженную в отчете. Получателям отчета не следует рассматривать содержимое отчета как замену собственным суждениям. Любое мнение, выраженное в настоящем отчете, приведено только в информационных целях, и подлежит изменению без уведомления, может отличаться или противоречить мнению, выраженному другими подразделениями АО «Jusan Invest» в результате использования других допущений и критериев. АО «Jusan Invest» не связан обязательствами по заключению каких-либо сделок, получению результатов, прибыли или убытка, на базе этого отчета, полностью или частично.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5"/>
          <p:cNvPicPr preferRelativeResize="0"/>
          <p:nvPr/>
        </p:nvPicPr>
        <p:blipFill rotWithShape="1">
          <a:blip r:embed="rId2">
            <a:alphaModFix/>
          </a:blip>
          <a:srcRect r="72059"/>
          <a:stretch/>
        </p:blipFill>
        <p:spPr>
          <a:xfrm>
            <a:off x="793199" y="4367575"/>
            <a:ext cx="350599" cy="3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7622375" y="0"/>
            <a:ext cx="1521600" cy="855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1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ctrTitle"/>
          </p:nvPr>
        </p:nvSpPr>
        <p:spPr>
          <a:xfrm>
            <a:off x="715050" y="535000"/>
            <a:ext cx="4314900" cy="1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ВО ЧТО ВЛОЖИТЬ </a:t>
            </a:r>
            <a:r>
              <a:rPr lang="en-US" sz="3000" dirty="0"/>
              <a:t>$100?</a:t>
            </a:r>
            <a:endParaRPr sz="3000"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715050" y="2599000"/>
            <a:ext cx="40590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На рынке ценных бумаг</a:t>
            </a:r>
          </a:p>
        </p:txBody>
      </p:sp>
      <p:cxnSp>
        <p:nvCxnSpPr>
          <p:cNvPr id="261" name="Google Shape;261;p30"/>
          <p:cNvCxnSpPr/>
          <p:nvPr/>
        </p:nvCxnSpPr>
        <p:spPr>
          <a:xfrm>
            <a:off x="822725" y="2591825"/>
            <a:ext cx="471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150" y="4343850"/>
            <a:ext cx="1610850" cy="4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1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solidFill>
                  <a:schemeClr val="dk2"/>
                </a:solidFill>
              </a:rPr>
              <a:t>Октябрь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2021</a:t>
            </a:r>
            <a:endParaRPr sz="12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"/>
          </p:nvPr>
        </p:nvSpPr>
        <p:spPr>
          <a:xfrm>
            <a:off x="715050" y="4369129"/>
            <a:ext cx="5855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IG: @jusaninvestkz | YT: @jusaninvest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4">
            <a:alphaModFix/>
          </a:blip>
          <a:srcRect l="49259" t="23565" r="1009" b="23560"/>
          <a:stretch/>
        </p:blipFill>
        <p:spPr>
          <a:xfrm>
            <a:off x="4596476" y="726100"/>
            <a:ext cx="4547526" cy="27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5;p30">
            <a:extLst>
              <a:ext uri="{FF2B5EF4-FFF2-40B4-BE49-F238E27FC236}">
                <a16:creationId xmlns:a16="http://schemas.microsoft.com/office/drawing/2014/main" id="{770188AB-B3DB-D84D-8178-15F117404F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9259" t="23565" r="1009" b="23560"/>
          <a:stretch/>
        </p:blipFill>
        <p:spPr>
          <a:xfrm>
            <a:off x="4572000" y="726101"/>
            <a:ext cx="4547526" cy="27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KZTO</a:t>
            </a:r>
            <a:r>
              <a:rPr lang="en-US" dirty="0"/>
              <a:t>: </a:t>
            </a:r>
            <a:r>
              <a:rPr lang="ru-RU" dirty="0"/>
              <a:t>Отчет о прибыли</a:t>
            </a:r>
            <a:endParaRPr dirty="0"/>
          </a:p>
        </p:txBody>
      </p:sp>
      <p:sp>
        <p:nvSpPr>
          <p:cNvPr id="740" name="Google Shape;740;p50"/>
          <p:cNvSpPr/>
          <p:nvPr/>
        </p:nvSpPr>
        <p:spPr>
          <a:xfrm>
            <a:off x="6524897" y="631150"/>
            <a:ext cx="937027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ВЕБИНАР </a:t>
            </a:r>
            <a:r>
              <a:rPr lang="en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Сентябрь, 2021 г.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715669-F47F-47FF-AB8A-59F0BA3CC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69708"/>
              </p:ext>
            </p:extLst>
          </p:nvPr>
        </p:nvGraphicFramePr>
        <p:xfrm>
          <a:off x="835655" y="1208943"/>
          <a:ext cx="4089400" cy="1831340"/>
        </p:xfrm>
        <a:graphic>
          <a:graphicData uri="http://schemas.openxmlformats.org/drawingml/2006/table">
            <a:tbl>
              <a:tblPr>
                <a:tableStyleId>{74F41221-E212-49EB-8B3D-9B90E97F36FC}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42769758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915377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594809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75431560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6м20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 / 6м20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26883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Объем реализации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118 681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116 804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-1,6%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378603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Операционные расходы, </a:t>
                      </a:r>
                      <a:r>
                        <a:rPr lang="ru-RU" sz="800" u="none" strike="noStrike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втч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-79 746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-83 039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4,1%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208476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Амортизационные расходы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-27 489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-26 599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-3,2%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442288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Операционная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38 935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33 765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-13,3%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422931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Затраты по финансированию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-259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-146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-43,8%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287453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Доходы по курсовым разницам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3 773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174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-95,4%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140604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 </a:t>
                      </a:r>
                      <a:r>
                        <a:rPr lang="ru-RU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Доходы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от совм. и завис. Компаний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3 631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6 408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76,5%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858727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Доход от денежных средств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1 310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1 722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31,4%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62908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Прочие доходы (расходы)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-380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260284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Прибыль до налогообложения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47 010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41 962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-10,7%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37444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Расходы по налогу на прибыль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-8 840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-8 109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-8,3%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29375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Чистая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38 170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33 853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-11,3%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21565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акционеров компании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38 170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33 853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-11,3%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377804"/>
                  </a:ext>
                </a:extLst>
              </a:tr>
            </a:tbl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E29F64AF-A061-4FEA-B675-6200BC27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8222"/>
              </p:ext>
            </p:extLst>
          </p:nvPr>
        </p:nvGraphicFramePr>
        <p:xfrm>
          <a:off x="5027124" y="1196244"/>
          <a:ext cx="3824776" cy="228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738;p50">
            <a:extLst>
              <a:ext uri="{FF2B5EF4-FFF2-40B4-BE49-F238E27FC236}">
                <a16:creationId xmlns:a16="http://schemas.microsoft.com/office/drawing/2014/main" id="{89529C82-FB10-494B-944A-CDCC83BF1A63}"/>
              </a:ext>
            </a:extLst>
          </p:cNvPr>
          <p:cNvSpPr txBox="1">
            <a:spLocks/>
          </p:cNvSpPr>
          <p:nvPr/>
        </p:nvSpPr>
        <p:spPr>
          <a:xfrm>
            <a:off x="835655" y="3251465"/>
            <a:ext cx="4089400" cy="347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Фундаментальная оценка – </a:t>
            </a:r>
            <a:r>
              <a:rPr lang="ru-RU" sz="1200" b="1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₸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346 на акцию</a:t>
            </a:r>
            <a:endParaRPr lang="en-US" sz="1200" dirty="0">
              <a:solidFill>
                <a:schemeClr val="tx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78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9899E9B-0DC8-416D-9949-04895E315C8E}"/>
              </a:ext>
            </a:extLst>
          </p:cNvPr>
          <p:cNvGrpSpPr/>
          <p:nvPr/>
        </p:nvGrpSpPr>
        <p:grpSpPr>
          <a:xfrm>
            <a:off x="798264" y="1109251"/>
            <a:ext cx="7060380" cy="3086419"/>
            <a:chOff x="391486" y="1047537"/>
            <a:chExt cx="8421275" cy="319836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88443F6-AC64-4450-B2CB-DD320630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92" y="1047537"/>
              <a:ext cx="8411749" cy="3048425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0FB0392-E9CF-46A0-B8C0-07002B2E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486" y="4074426"/>
              <a:ext cx="8421275" cy="171474"/>
            </a:xfrm>
            <a:prstGeom prst="rect">
              <a:avLst/>
            </a:prstGeom>
          </p:spPr>
        </p:pic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38196-78B9-4C80-8299-F4165CA15AAE}"/>
              </a:ext>
            </a:extLst>
          </p:cNvPr>
          <p:cNvSpPr/>
          <p:nvPr/>
        </p:nvSpPr>
        <p:spPr>
          <a:xfrm>
            <a:off x="788634" y="1124492"/>
            <a:ext cx="7060380" cy="30864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Акции Народного Банка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6629401" y="631150"/>
            <a:ext cx="832524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036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38;p50">
            <a:extLst>
              <a:ext uri="{FF2B5EF4-FFF2-40B4-BE49-F238E27FC236}">
                <a16:creationId xmlns:a16="http://schemas.microsoft.com/office/drawing/2014/main" id="{CAB0DEDD-31FC-414D-BE3C-0C175211F26F}"/>
              </a:ext>
            </a:extLst>
          </p:cNvPr>
          <p:cNvSpPr txBox="1">
            <a:spLocks/>
          </p:cNvSpPr>
          <p:nvPr/>
        </p:nvSpPr>
        <p:spPr>
          <a:xfrm>
            <a:off x="837545" y="3717310"/>
            <a:ext cx="4089400" cy="5689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Фундаментальная оценка – </a:t>
            </a:r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$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21,1 за ГДР </a:t>
            </a:r>
            <a:b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</a:b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₸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224 на акцию)</a:t>
            </a: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HSBK</a:t>
            </a:r>
            <a:r>
              <a:rPr lang="en-US" dirty="0"/>
              <a:t>: </a:t>
            </a:r>
            <a:r>
              <a:rPr lang="ru-RU" dirty="0"/>
              <a:t>Отчет о прибыли</a:t>
            </a:r>
            <a:endParaRPr dirty="0"/>
          </a:p>
        </p:txBody>
      </p:sp>
      <p:sp>
        <p:nvSpPr>
          <p:cNvPr id="740" name="Google Shape;740;p50"/>
          <p:cNvSpPr/>
          <p:nvPr/>
        </p:nvSpPr>
        <p:spPr>
          <a:xfrm>
            <a:off x="6576060" y="631150"/>
            <a:ext cx="885864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ВЕБИНАР </a:t>
            </a:r>
            <a:r>
              <a:rPr lang="en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Сентябрь, 2021 г.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E710F4E-8595-4ABC-A1CB-EB2DEE5F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1876"/>
              </p:ext>
            </p:extLst>
          </p:nvPr>
        </p:nvGraphicFramePr>
        <p:xfrm>
          <a:off x="833931" y="1207306"/>
          <a:ext cx="4089400" cy="2354580"/>
        </p:xfrm>
        <a:graphic>
          <a:graphicData uri="http://schemas.openxmlformats.org/drawingml/2006/table">
            <a:tbl>
              <a:tblPr>
                <a:tableStyleId>{74F41221-E212-49EB-8B3D-9B90E97F36FC}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384627302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9525229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7233103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11660460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6м20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 / 6м20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98259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Процентные доходы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359 848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407 637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13,3%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263216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Процентные расходы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-151 425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-169 769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12,1%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21188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Процентная прибыль до резервов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208 423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237 868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14,1%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31956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Резервы на потери по ссудам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-33 906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3 254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-109,6%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750383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Проц. прибыль после резервов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174 517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241 122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38,2%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49254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Чистые комиссионные доходы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28 456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37 180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30,7%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75075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Прибыль по ЦБ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5 989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9 019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50,6%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45139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Прибыль по операциям с </a:t>
                      </a:r>
                      <a:r>
                        <a:rPr lang="ru-RU" sz="800" u="none" strike="noStrike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инос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Валютой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11 162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16 113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44,4%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79964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Доля в прибыли зависимых компаний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3 020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3 123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3,4%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529096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Прочие доходы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18 734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30 724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64,0%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44876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Непроцентные доходы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67 361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96 159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42,8%</a:t>
                      </a:r>
                      <a:endParaRPr lang="ru-KZ" sz="800" b="1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47774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Операционные доходы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241 878</a:t>
                      </a:r>
                      <a:endParaRPr lang="ru-KZ" sz="800" b="1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337 281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39,4%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16277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Операционные расходы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-70 990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-83 143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17,1%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78647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Доналоговая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170 888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254 138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48,7%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077260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Расходы по налогу на прибыль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-14 894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-28 700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92,7%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53258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Чистая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155 994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225 438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44,5%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230148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акционеров организации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155 994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225 438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44,5%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175576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B7CC258-AFD2-4E5D-A8D5-BF927552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11159"/>
              </p:ext>
            </p:extLst>
          </p:nvPr>
        </p:nvGraphicFramePr>
        <p:xfrm>
          <a:off x="5027682" y="1197511"/>
          <a:ext cx="3824218" cy="277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604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ИНДЕКС </a:t>
            </a:r>
            <a:r>
              <a:rPr lang="en-US" sz="3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S&amp;P 500</a:t>
            </a:r>
            <a:r>
              <a:rPr lang="ru-RU" sz="3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</a:t>
            </a:r>
            <a:endParaRPr sz="3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sp>
        <p:nvSpPr>
          <p:cNvPr id="740" name="Google Shape;740;p50"/>
          <p:cNvSpPr/>
          <p:nvPr/>
        </p:nvSpPr>
        <p:spPr>
          <a:xfrm>
            <a:off x="4686301" y="631150"/>
            <a:ext cx="2775624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|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10" name="Google Shape;625;p47">
            <a:extLst>
              <a:ext uri="{FF2B5EF4-FFF2-40B4-BE49-F238E27FC236}">
                <a16:creationId xmlns:a16="http://schemas.microsoft.com/office/drawing/2014/main" id="{B9F3EEF1-3855-46E7-A9AD-B12B9A58F4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149" r="21136"/>
          <a:stretch/>
        </p:blipFill>
        <p:spPr>
          <a:xfrm>
            <a:off x="720000" y="1136025"/>
            <a:ext cx="7703876" cy="3114242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B25DED-1A91-4F80-921F-0C1F1066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136026"/>
            <a:ext cx="7703876" cy="311424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052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5"/>
          <p:cNvSpPr txBox="1">
            <a:spLocks noGrp="1"/>
          </p:cNvSpPr>
          <p:nvPr>
            <p:ph type="ctrTitle"/>
          </p:nvPr>
        </p:nvSpPr>
        <p:spPr>
          <a:xfrm>
            <a:off x="243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Спасибо!</a:t>
            </a:r>
            <a:endParaRPr/>
          </a:p>
        </p:txBody>
      </p:sp>
      <p:sp>
        <p:nvSpPr>
          <p:cNvPr id="811" name="Google Shape;811;p55"/>
          <p:cNvSpPr txBox="1">
            <a:spLocks noGrp="1"/>
          </p:cNvSpPr>
          <p:nvPr>
            <p:ph type="subTitle" idx="1"/>
          </p:nvPr>
        </p:nvSpPr>
        <p:spPr>
          <a:xfrm>
            <a:off x="2425050" y="1667625"/>
            <a:ext cx="4293900" cy="12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ExtraBold"/>
                <a:ea typeface="Open Sans ExtraBold"/>
                <a:cs typeface="Open Sans ExtraBold"/>
                <a:sym typeface="Open Sans ExtraBold"/>
              </a:rPr>
              <a:t>Есть ли у вас вопросы?</a:t>
            </a:r>
            <a:endParaRPr sz="16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info@jusaninvest.com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+7 707 2644 000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jusaninvest.kz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2" name="Google Shape;812;p55"/>
          <p:cNvGrpSpPr/>
          <p:nvPr/>
        </p:nvGrpSpPr>
        <p:grpSpPr>
          <a:xfrm>
            <a:off x="1753220" y="3052550"/>
            <a:ext cx="387659" cy="386895"/>
            <a:chOff x="822733" y="3994340"/>
            <a:chExt cx="387659" cy="272557"/>
          </a:xfrm>
        </p:grpSpPr>
        <p:sp>
          <p:nvSpPr>
            <p:cNvPr id="813" name="Google Shape;813;p55"/>
            <p:cNvSpPr/>
            <p:nvPr/>
          </p:nvSpPr>
          <p:spPr>
            <a:xfrm>
              <a:off x="993835" y="4094317"/>
              <a:ext cx="58110" cy="72587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822733" y="3994340"/>
              <a:ext cx="387659" cy="272557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55"/>
          <p:cNvGrpSpPr/>
          <p:nvPr/>
        </p:nvGrpSpPr>
        <p:grpSpPr>
          <a:xfrm>
            <a:off x="4509702" y="3052521"/>
            <a:ext cx="387641" cy="387661"/>
            <a:chOff x="864491" y="1723250"/>
            <a:chExt cx="397866" cy="397887"/>
          </a:xfrm>
        </p:grpSpPr>
        <p:sp>
          <p:nvSpPr>
            <p:cNvPr id="816" name="Google Shape;816;p5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55"/>
          <p:cNvSpPr txBox="1">
            <a:spLocks noGrp="1"/>
          </p:cNvSpPr>
          <p:nvPr>
            <p:ph type="subTitle" idx="4294967295"/>
          </p:nvPr>
        </p:nvSpPr>
        <p:spPr>
          <a:xfrm>
            <a:off x="2173775" y="3052550"/>
            <a:ext cx="20769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 ExtraBold"/>
                <a:ea typeface="Open Sans ExtraBold"/>
                <a:cs typeface="Open Sans ExtraBold"/>
                <a:sym typeface="Open Sans ExtraBold"/>
              </a:rPr>
              <a:t>@jusaninvest</a:t>
            </a:r>
            <a:endParaRPr sz="21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20" name="Google Shape;820;p55"/>
          <p:cNvSpPr txBox="1">
            <a:spLocks noGrp="1"/>
          </p:cNvSpPr>
          <p:nvPr>
            <p:ph type="subTitle" idx="4294967295"/>
          </p:nvPr>
        </p:nvSpPr>
        <p:spPr>
          <a:xfrm>
            <a:off x="4958675" y="3052525"/>
            <a:ext cx="24321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 ExtraBold"/>
                <a:ea typeface="Open Sans ExtraBold"/>
                <a:cs typeface="Open Sans ExtraBold"/>
                <a:sym typeface="Open Sans ExtraBold"/>
              </a:rPr>
              <a:t>@jusaninvestkz</a:t>
            </a:r>
            <a:endParaRPr sz="21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21" name="Google Shape;8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252" y="316388"/>
            <a:ext cx="1357497" cy="3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о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09" name="Google Shape;509;p41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 </a:t>
            </a:r>
            <a:r>
              <a:rPr lang="en" sz="1200" b="1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661" name="Google Shape;738;p50">
            <a:extLst>
              <a:ext uri="{FF2B5EF4-FFF2-40B4-BE49-F238E27FC236}">
                <a16:creationId xmlns:a16="http://schemas.microsoft.com/office/drawing/2014/main" id="{1DE58667-1861-4C48-BCB2-F1E0E339468C}"/>
              </a:ext>
            </a:extLst>
          </p:cNvPr>
          <p:cNvSpPr txBox="1">
            <a:spLocks/>
          </p:cNvSpPr>
          <p:nvPr/>
        </p:nvSpPr>
        <p:spPr>
          <a:xfrm>
            <a:off x="1352241" y="2701431"/>
            <a:ext cx="1987092" cy="651282"/>
          </a:xfrm>
          <a:prstGeom prst="roundRect">
            <a:avLst/>
          </a:prstGeom>
          <a:solidFill>
            <a:schemeClr val="lt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ru-RU" sz="1200" dirty="0">
                <a:solidFill>
                  <a:schemeClr val="dk1"/>
                </a:solidFill>
              </a:rPr>
              <a:t>Лучшие комиссии</a:t>
            </a:r>
          </a:p>
        </p:txBody>
      </p:sp>
      <p:sp>
        <p:nvSpPr>
          <p:cNvPr id="1662" name="Google Shape;738;p50">
            <a:extLst>
              <a:ext uri="{FF2B5EF4-FFF2-40B4-BE49-F238E27FC236}">
                <a16:creationId xmlns:a16="http://schemas.microsoft.com/office/drawing/2014/main" id="{62D25218-BA0B-47E4-AB64-4488CEEDAACB}"/>
              </a:ext>
            </a:extLst>
          </p:cNvPr>
          <p:cNvSpPr txBox="1">
            <a:spLocks/>
          </p:cNvSpPr>
          <p:nvPr/>
        </p:nvSpPr>
        <p:spPr>
          <a:xfrm>
            <a:off x="1352240" y="3382125"/>
            <a:ext cx="1987092" cy="651282"/>
          </a:xfrm>
          <a:prstGeom prst="roundRect">
            <a:avLst/>
          </a:prstGeom>
          <a:solidFill>
            <a:schemeClr val="lt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ru-RU" sz="1200" dirty="0">
                <a:solidFill>
                  <a:schemeClr val="dk1"/>
                </a:solidFill>
              </a:rPr>
              <a:t>Отношение к налогам</a:t>
            </a:r>
          </a:p>
        </p:txBody>
      </p:sp>
      <p:sp>
        <p:nvSpPr>
          <p:cNvPr id="1663" name="Google Shape;458;p41">
            <a:extLst>
              <a:ext uri="{FF2B5EF4-FFF2-40B4-BE49-F238E27FC236}">
                <a16:creationId xmlns:a16="http://schemas.microsoft.com/office/drawing/2014/main" id="{1923F622-A985-4BD2-B442-30E0BC36CB4D}"/>
              </a:ext>
            </a:extLst>
          </p:cNvPr>
          <p:cNvSpPr txBox="1"/>
          <p:nvPr/>
        </p:nvSpPr>
        <p:spPr>
          <a:xfrm>
            <a:off x="3520443" y="2015021"/>
            <a:ext cx="4502628" cy="6512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Tx/>
              <a:defRPr/>
            </a:pP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Сделано максимально удобным для безотложной покупки западных </a:t>
            </a:r>
            <a:r>
              <a:rPr lang="en-US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локальных инструментов </a:t>
            </a: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(без ручного участия наших специалистов). Упрощен весь процесс от открытия счета до банковских переводов денежных средств.</a:t>
            </a:r>
          </a:p>
        </p:txBody>
      </p:sp>
      <p:sp>
        <p:nvSpPr>
          <p:cNvPr id="1664" name="Google Shape;458;p41">
            <a:extLst>
              <a:ext uri="{FF2B5EF4-FFF2-40B4-BE49-F238E27FC236}">
                <a16:creationId xmlns:a16="http://schemas.microsoft.com/office/drawing/2014/main" id="{601DBDA6-DEEA-479D-A647-B80681968217}"/>
              </a:ext>
            </a:extLst>
          </p:cNvPr>
          <p:cNvSpPr txBox="1"/>
          <p:nvPr/>
        </p:nvSpPr>
        <p:spPr>
          <a:xfrm>
            <a:off x="3519662" y="2701956"/>
            <a:ext cx="4502186" cy="6512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00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Jusan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Инвестиции отменила минимальные комиссии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везде, где это возможно.</a:t>
            </a:r>
          </a:p>
        </p:txBody>
      </p:sp>
      <p:sp>
        <p:nvSpPr>
          <p:cNvPr id="1665" name="Google Shape;458;p41">
            <a:extLst>
              <a:ext uri="{FF2B5EF4-FFF2-40B4-BE49-F238E27FC236}">
                <a16:creationId xmlns:a16="http://schemas.microsoft.com/office/drawing/2014/main" id="{59E231BC-0E23-4D89-8F75-C40EEFEA1B5F}"/>
              </a:ext>
            </a:extLst>
          </p:cNvPr>
          <p:cNvSpPr txBox="1"/>
          <p:nvPr/>
        </p:nvSpPr>
        <p:spPr>
          <a:xfrm>
            <a:off x="3518631" y="3388475"/>
            <a:ext cx="4502186" cy="65043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Компания ввела в листинг </a:t>
            </a:r>
            <a:r>
              <a:rPr lang="en-US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KASE</a:t>
            </a: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свои ПИФы, </a:t>
            </a: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чтобы получить законодательные налоговые льготы</a:t>
            </a:r>
          </a:p>
        </p:txBody>
      </p:sp>
      <p:sp>
        <p:nvSpPr>
          <p:cNvPr id="13" name="Google Shape;736;p50">
            <a:extLst>
              <a:ext uri="{FF2B5EF4-FFF2-40B4-BE49-F238E27FC236}">
                <a16:creationId xmlns:a16="http://schemas.microsoft.com/office/drawing/2014/main" id="{317FE74B-25A7-43CE-A053-5F4FB8F70358}"/>
              </a:ext>
            </a:extLst>
          </p:cNvPr>
          <p:cNvSpPr txBox="1">
            <a:spLocks/>
          </p:cNvSpPr>
          <p:nvPr/>
        </p:nvSpPr>
        <p:spPr>
          <a:xfrm>
            <a:off x="693876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 strike="sngStrike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Маленькая</a:t>
            </a:r>
            <a:r>
              <a:rPr lang="ru-RU" sz="3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Большая сумма</a:t>
            </a:r>
          </a:p>
        </p:txBody>
      </p:sp>
      <p:grpSp>
        <p:nvGrpSpPr>
          <p:cNvPr id="16" name="Google Shape;5967;p65">
            <a:extLst>
              <a:ext uri="{FF2B5EF4-FFF2-40B4-BE49-F238E27FC236}">
                <a16:creationId xmlns:a16="http://schemas.microsoft.com/office/drawing/2014/main" id="{0B8A144E-2D43-4704-894C-B1062CFAFBD3}"/>
              </a:ext>
            </a:extLst>
          </p:cNvPr>
          <p:cNvGrpSpPr/>
          <p:nvPr/>
        </p:nvGrpSpPr>
        <p:grpSpPr>
          <a:xfrm>
            <a:off x="862662" y="2144815"/>
            <a:ext cx="288000" cy="349200"/>
            <a:chOff x="3907325" y="2620775"/>
            <a:chExt cx="395250" cy="481825"/>
          </a:xfrm>
          <a:solidFill>
            <a:schemeClr val="bg1"/>
          </a:solidFill>
        </p:grpSpPr>
        <p:sp>
          <p:nvSpPr>
            <p:cNvPr id="17" name="Google Shape;5968;p65">
              <a:extLst>
                <a:ext uri="{FF2B5EF4-FFF2-40B4-BE49-F238E27FC236}">
                  <a16:creationId xmlns:a16="http://schemas.microsoft.com/office/drawing/2014/main" id="{C143C6CB-A779-4C19-99D7-AB3D42C8C64F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69;p65">
              <a:extLst>
                <a:ext uri="{FF2B5EF4-FFF2-40B4-BE49-F238E27FC236}">
                  <a16:creationId xmlns:a16="http://schemas.microsoft.com/office/drawing/2014/main" id="{7610B9E1-8168-4D5B-8ACB-B44F2D519A0A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970;p65">
              <a:extLst>
                <a:ext uri="{FF2B5EF4-FFF2-40B4-BE49-F238E27FC236}">
                  <a16:creationId xmlns:a16="http://schemas.microsoft.com/office/drawing/2014/main" id="{C26F9B7D-B33C-4D0A-9EFE-77379792A71B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971;p65">
              <a:extLst>
                <a:ext uri="{FF2B5EF4-FFF2-40B4-BE49-F238E27FC236}">
                  <a16:creationId xmlns:a16="http://schemas.microsoft.com/office/drawing/2014/main" id="{AE62B58A-92AB-4C96-BE3A-EB0C119C80BF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" name="Google Shape;5954;p65">
            <a:extLst>
              <a:ext uri="{FF2B5EF4-FFF2-40B4-BE49-F238E27FC236}">
                <a16:creationId xmlns:a16="http://schemas.microsoft.com/office/drawing/2014/main" id="{27E31C1F-558C-4016-B8BB-26454BC6E235}"/>
              </a:ext>
            </a:extLst>
          </p:cNvPr>
          <p:cNvSpPr/>
          <p:nvPr/>
        </p:nvSpPr>
        <p:spPr>
          <a:xfrm>
            <a:off x="811651" y="2889075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" name="Google Shape;6755;p67">
            <a:extLst>
              <a:ext uri="{FF2B5EF4-FFF2-40B4-BE49-F238E27FC236}">
                <a16:creationId xmlns:a16="http://schemas.microsoft.com/office/drawing/2014/main" id="{67A2946D-6183-43EE-8AF1-54E2214937B2}"/>
              </a:ext>
            </a:extLst>
          </p:cNvPr>
          <p:cNvGrpSpPr/>
          <p:nvPr/>
        </p:nvGrpSpPr>
        <p:grpSpPr>
          <a:xfrm>
            <a:off x="846049" y="3563178"/>
            <a:ext cx="352857" cy="347301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24" name="Google Shape;6756;p67">
              <a:extLst>
                <a:ext uri="{FF2B5EF4-FFF2-40B4-BE49-F238E27FC236}">
                  <a16:creationId xmlns:a16="http://schemas.microsoft.com/office/drawing/2014/main" id="{DF28F7D6-45F7-41D6-8DF2-537518461F52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57;p67">
              <a:extLst>
                <a:ext uri="{FF2B5EF4-FFF2-40B4-BE49-F238E27FC236}">
                  <a16:creationId xmlns:a16="http://schemas.microsoft.com/office/drawing/2014/main" id="{B6F2E93E-4CA8-4CC0-AC09-676F3F381E48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58;p67">
              <a:extLst>
                <a:ext uri="{FF2B5EF4-FFF2-40B4-BE49-F238E27FC236}">
                  <a16:creationId xmlns:a16="http://schemas.microsoft.com/office/drawing/2014/main" id="{D2BC0686-3AE5-4841-8272-0A443E1D870D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" name="Google Shape;918;p58">
            <a:extLst>
              <a:ext uri="{FF2B5EF4-FFF2-40B4-BE49-F238E27FC236}">
                <a16:creationId xmlns:a16="http://schemas.microsoft.com/office/drawing/2014/main" id="{559C64B5-EB4F-4B2E-BAC2-F9327C8BAB68}"/>
              </a:ext>
            </a:extLst>
          </p:cNvPr>
          <p:cNvSpPr/>
          <p:nvPr/>
        </p:nvSpPr>
        <p:spPr>
          <a:xfrm>
            <a:off x="839776" y="1473848"/>
            <a:ext cx="324383" cy="339416"/>
          </a:xfrm>
          <a:custGeom>
            <a:avLst/>
            <a:gdLst/>
            <a:ahLst/>
            <a:cxnLst/>
            <a:rect l="l" t="t" r="r" b="b"/>
            <a:pathLst>
              <a:path w="11478" h="13960" extrusionOk="0">
                <a:moveTo>
                  <a:pt x="11477" y="1"/>
                </a:moveTo>
                <a:lnTo>
                  <a:pt x="7259" y="7538"/>
                </a:lnTo>
                <a:lnTo>
                  <a:pt x="5522" y="7538"/>
                </a:lnTo>
                <a:lnTo>
                  <a:pt x="3753" y="9399"/>
                </a:lnTo>
                <a:lnTo>
                  <a:pt x="1985" y="9399"/>
                </a:lnTo>
                <a:lnTo>
                  <a:pt x="0" y="11788"/>
                </a:lnTo>
                <a:lnTo>
                  <a:pt x="0" y="13959"/>
                </a:lnTo>
                <a:lnTo>
                  <a:pt x="11477" y="13959"/>
                </a:lnTo>
                <a:lnTo>
                  <a:pt x="114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342;p59">
            <a:extLst>
              <a:ext uri="{FF2B5EF4-FFF2-40B4-BE49-F238E27FC236}">
                <a16:creationId xmlns:a16="http://schemas.microsoft.com/office/drawing/2014/main" id="{B68078DD-D8C2-43AA-A2F3-34E39C08D8FE}"/>
              </a:ext>
            </a:extLst>
          </p:cNvPr>
          <p:cNvGrpSpPr/>
          <p:nvPr/>
        </p:nvGrpSpPr>
        <p:grpSpPr>
          <a:xfrm rot="18762055">
            <a:off x="799603" y="1549226"/>
            <a:ext cx="323675" cy="84764"/>
            <a:chOff x="4662489" y="1976500"/>
            <a:chExt cx="68711" cy="36625"/>
          </a:xfrm>
          <a:solidFill>
            <a:schemeClr val="bg1"/>
          </a:solidFill>
        </p:grpSpPr>
        <p:sp>
          <p:nvSpPr>
            <p:cNvPr id="38" name="Google Shape;1343;p59">
              <a:extLst>
                <a:ext uri="{FF2B5EF4-FFF2-40B4-BE49-F238E27FC236}">
                  <a16:creationId xmlns:a16="http://schemas.microsoft.com/office/drawing/2014/main" id="{25684980-5E6D-4FE3-A92E-AE8093892ACA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4;p59">
              <a:extLst>
                <a:ext uri="{FF2B5EF4-FFF2-40B4-BE49-F238E27FC236}">
                  <a16:creationId xmlns:a16="http://schemas.microsoft.com/office/drawing/2014/main" id="{AB6E2467-C6B9-4953-BBEF-3C53BCEF76F4}"/>
                </a:ext>
              </a:extLst>
            </p:cNvPr>
            <p:cNvSpPr/>
            <p:nvPr/>
          </p:nvSpPr>
          <p:spPr>
            <a:xfrm>
              <a:off x="4674414" y="1991406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5;p59">
              <a:extLst>
                <a:ext uri="{FF2B5EF4-FFF2-40B4-BE49-F238E27FC236}">
                  <a16:creationId xmlns:a16="http://schemas.microsoft.com/office/drawing/2014/main" id="{5115031C-F239-4689-A9B1-37AB4B1277D2}"/>
                </a:ext>
              </a:extLst>
            </p:cNvPr>
            <p:cNvSpPr/>
            <p:nvPr/>
          </p:nvSpPr>
          <p:spPr>
            <a:xfrm>
              <a:off x="4662489" y="1991498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620;p64">
            <a:extLst>
              <a:ext uri="{FF2B5EF4-FFF2-40B4-BE49-F238E27FC236}">
                <a16:creationId xmlns:a16="http://schemas.microsoft.com/office/drawing/2014/main" id="{F8A8908D-F51D-4EC6-A05D-2FB86AB8FA4E}"/>
              </a:ext>
            </a:extLst>
          </p:cNvPr>
          <p:cNvGrpSpPr/>
          <p:nvPr/>
        </p:nvGrpSpPr>
        <p:grpSpPr>
          <a:xfrm>
            <a:off x="830094" y="1464064"/>
            <a:ext cx="331847" cy="349200"/>
            <a:chOff x="734790" y="2814714"/>
            <a:chExt cx="1571100" cy="1577401"/>
          </a:xfrm>
        </p:grpSpPr>
        <p:cxnSp>
          <p:nvCxnSpPr>
            <p:cNvPr id="100" name="Google Shape;5621;p64">
              <a:extLst>
                <a:ext uri="{FF2B5EF4-FFF2-40B4-BE49-F238E27FC236}">
                  <a16:creationId xmlns:a16="http://schemas.microsoft.com/office/drawing/2014/main" id="{0E330C35-9466-4BEB-8306-FB1FCDB11AE6}"/>
                </a:ext>
              </a:extLst>
            </p:cNvPr>
            <p:cNvCxnSpPr/>
            <p:nvPr/>
          </p:nvCxnSpPr>
          <p:spPr>
            <a:xfrm>
              <a:off x="743014" y="2814714"/>
              <a:ext cx="0" cy="1577401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5622;p64">
              <a:extLst>
                <a:ext uri="{FF2B5EF4-FFF2-40B4-BE49-F238E27FC236}">
                  <a16:creationId xmlns:a16="http://schemas.microsoft.com/office/drawing/2014/main" id="{FA50D5A7-0707-44EB-AABB-52D5FAD3E469}"/>
                </a:ext>
              </a:extLst>
            </p:cNvPr>
            <p:cNvCxnSpPr/>
            <p:nvPr/>
          </p:nvCxnSpPr>
          <p:spPr>
            <a:xfrm rot="10800000">
              <a:off x="734790" y="4359850"/>
              <a:ext cx="15711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458;p41">
            <a:extLst>
              <a:ext uri="{FF2B5EF4-FFF2-40B4-BE49-F238E27FC236}">
                <a16:creationId xmlns:a16="http://schemas.microsoft.com/office/drawing/2014/main" id="{E7AE3D9E-5C08-4CA4-85C6-F216A5FDCB1D}"/>
              </a:ext>
            </a:extLst>
          </p:cNvPr>
          <p:cNvSpPr txBox="1"/>
          <p:nvPr/>
        </p:nvSpPr>
        <p:spPr>
          <a:xfrm>
            <a:off x="3523771" y="1328500"/>
            <a:ext cx="4502630" cy="6512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Розничный инвестбанк РК</a:t>
            </a: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наша стратегия</a:t>
            </a:r>
          </a:p>
        </p:txBody>
      </p:sp>
      <p:sp>
        <p:nvSpPr>
          <p:cNvPr id="103" name="Google Shape;738;p50">
            <a:extLst>
              <a:ext uri="{FF2B5EF4-FFF2-40B4-BE49-F238E27FC236}">
                <a16:creationId xmlns:a16="http://schemas.microsoft.com/office/drawing/2014/main" id="{C34D9C6E-E411-415E-A4DD-ED837892D780}"/>
              </a:ext>
            </a:extLst>
          </p:cNvPr>
          <p:cNvSpPr txBox="1">
            <a:spLocks/>
          </p:cNvSpPr>
          <p:nvPr/>
        </p:nvSpPr>
        <p:spPr>
          <a:xfrm>
            <a:off x="1358900" y="1331952"/>
            <a:ext cx="1987092" cy="651282"/>
          </a:xfrm>
          <a:prstGeom prst="roundRect">
            <a:avLst/>
          </a:prstGeom>
          <a:solidFill>
            <a:schemeClr val="lt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sz="1200" dirty="0" err="1">
                <a:solidFill>
                  <a:schemeClr val="dk1"/>
                </a:solidFill>
              </a:rPr>
              <a:t>Jusan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Инвестиции сегодня</a:t>
            </a:r>
          </a:p>
        </p:txBody>
      </p:sp>
      <p:sp>
        <p:nvSpPr>
          <p:cNvPr id="104" name="Google Shape;738;p50">
            <a:extLst>
              <a:ext uri="{FF2B5EF4-FFF2-40B4-BE49-F238E27FC236}">
                <a16:creationId xmlns:a16="http://schemas.microsoft.com/office/drawing/2014/main" id="{354E6EA1-AC43-48D9-AA3A-6E6946B1A653}"/>
              </a:ext>
            </a:extLst>
          </p:cNvPr>
          <p:cNvSpPr txBox="1">
            <a:spLocks/>
          </p:cNvSpPr>
          <p:nvPr/>
        </p:nvSpPr>
        <p:spPr>
          <a:xfrm>
            <a:off x="1355571" y="2015021"/>
            <a:ext cx="1987092" cy="651282"/>
          </a:xfrm>
          <a:prstGeom prst="roundRect">
            <a:avLst/>
          </a:prstGeom>
          <a:solidFill>
            <a:schemeClr val="lt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ru-RU" sz="1200" dirty="0">
                <a:solidFill>
                  <a:schemeClr val="dk1"/>
                </a:solidFill>
              </a:rPr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02867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Взгляд, исходя из комиссий</a:t>
            </a:r>
            <a:endParaRPr sz="3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 |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6" name="Google Shape;458;p41">
            <a:extLst>
              <a:ext uri="{FF2B5EF4-FFF2-40B4-BE49-F238E27FC236}">
                <a16:creationId xmlns:a16="http://schemas.microsoft.com/office/drawing/2014/main" id="{E9D687B6-8538-4B0C-9096-ABD0C06DF104}"/>
              </a:ext>
            </a:extLst>
          </p:cNvPr>
          <p:cNvSpPr txBox="1"/>
          <p:nvPr/>
        </p:nvSpPr>
        <p:spPr>
          <a:xfrm>
            <a:off x="4725821" y="1201021"/>
            <a:ext cx="3664111" cy="6512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Комиссии для покупки локальных инструментов</a:t>
            </a:r>
            <a:endParaRPr lang="ru-RU" sz="1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oogle Shape;1519;p59">
            <a:extLst>
              <a:ext uri="{FF2B5EF4-FFF2-40B4-BE49-F238E27FC236}">
                <a16:creationId xmlns:a16="http://schemas.microsoft.com/office/drawing/2014/main" id="{C0874A36-5C90-4159-9B5D-3FFA2AFA2993}"/>
              </a:ext>
            </a:extLst>
          </p:cNvPr>
          <p:cNvGrpSpPr/>
          <p:nvPr/>
        </p:nvGrpSpPr>
        <p:grpSpPr>
          <a:xfrm>
            <a:off x="796840" y="1904660"/>
            <a:ext cx="3720196" cy="440002"/>
            <a:chOff x="4411970" y="3131459"/>
            <a:chExt cx="710520" cy="117397"/>
          </a:xfrm>
        </p:grpSpPr>
        <p:sp>
          <p:nvSpPr>
            <p:cNvPr id="11" name="Google Shape;1520;p59">
              <a:extLst>
                <a:ext uri="{FF2B5EF4-FFF2-40B4-BE49-F238E27FC236}">
                  <a16:creationId xmlns:a16="http://schemas.microsoft.com/office/drawing/2014/main" id="{901DFFD1-674F-4CE8-82F7-BFF43F8746FF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8$ </a:t>
              </a: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Google Shape;1521;p59">
              <a:extLst>
                <a:ext uri="{FF2B5EF4-FFF2-40B4-BE49-F238E27FC236}">
                  <a16:creationId xmlns:a16="http://schemas.microsoft.com/office/drawing/2014/main" id="{361B71C3-A3DB-44F4-B122-48D784D8AE5D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0,</a:t>
              </a:r>
              <a:r>
                <a: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</p:grpSp>
      <p:grpSp>
        <p:nvGrpSpPr>
          <p:cNvPr id="21" name="Google Shape;1519;p59">
            <a:extLst>
              <a:ext uri="{FF2B5EF4-FFF2-40B4-BE49-F238E27FC236}">
                <a16:creationId xmlns:a16="http://schemas.microsoft.com/office/drawing/2014/main" id="{DCDD9F51-DD5F-42E0-9AFE-6AE0A3714220}"/>
              </a:ext>
            </a:extLst>
          </p:cNvPr>
          <p:cNvGrpSpPr/>
          <p:nvPr/>
        </p:nvGrpSpPr>
        <p:grpSpPr>
          <a:xfrm>
            <a:off x="796840" y="2376745"/>
            <a:ext cx="3720196" cy="440002"/>
            <a:chOff x="4411970" y="3131459"/>
            <a:chExt cx="710520" cy="117397"/>
          </a:xfrm>
        </p:grpSpPr>
        <p:sp>
          <p:nvSpPr>
            <p:cNvPr id="22" name="Google Shape;1520;p59">
              <a:extLst>
                <a:ext uri="{FF2B5EF4-FFF2-40B4-BE49-F238E27FC236}">
                  <a16:creationId xmlns:a16="http://schemas.microsoft.com/office/drawing/2014/main" id="{4A9BFFF9-72C1-4F1E-A9ED-B4A10BDB87EE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Google Shape;1521;p59">
              <a:extLst>
                <a:ext uri="{FF2B5EF4-FFF2-40B4-BE49-F238E27FC236}">
                  <a16:creationId xmlns:a16="http://schemas.microsoft.com/office/drawing/2014/main" id="{F018AA4E-28F2-406F-8939-3417833FDD76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0,</a:t>
              </a:r>
              <a:r>
                <a: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</a:t>
              </a:r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</p:grpSp>
      <p:grpSp>
        <p:nvGrpSpPr>
          <p:cNvPr id="24" name="Google Shape;1519;p59">
            <a:extLst>
              <a:ext uri="{FF2B5EF4-FFF2-40B4-BE49-F238E27FC236}">
                <a16:creationId xmlns:a16="http://schemas.microsoft.com/office/drawing/2014/main" id="{914D1099-F249-499B-BDC6-9326291EFC86}"/>
              </a:ext>
            </a:extLst>
          </p:cNvPr>
          <p:cNvGrpSpPr/>
          <p:nvPr/>
        </p:nvGrpSpPr>
        <p:grpSpPr>
          <a:xfrm>
            <a:off x="791886" y="2853624"/>
            <a:ext cx="3725017" cy="440002"/>
            <a:chOff x="4411970" y="3131459"/>
            <a:chExt cx="711441" cy="117397"/>
          </a:xfrm>
        </p:grpSpPr>
        <p:sp>
          <p:nvSpPr>
            <p:cNvPr id="25" name="Google Shape;1520;p59">
              <a:extLst>
                <a:ext uri="{FF2B5EF4-FFF2-40B4-BE49-F238E27FC236}">
                  <a16:creationId xmlns:a16="http://schemas.microsoft.com/office/drawing/2014/main" id="{CDCC9E22-79F1-46AD-A4DC-2360DEC877DB}"/>
                </a:ext>
              </a:extLst>
            </p:cNvPr>
            <p:cNvSpPr/>
            <p:nvPr/>
          </p:nvSpPr>
          <p:spPr>
            <a:xfrm>
              <a:off x="4412891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1521;p59">
              <a:extLst>
                <a:ext uri="{FF2B5EF4-FFF2-40B4-BE49-F238E27FC236}">
                  <a16:creationId xmlns:a16="http://schemas.microsoft.com/office/drawing/2014/main" id="{8EC0419B-CBB7-4766-BAC0-39D775A41FBB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0,</a:t>
              </a:r>
              <a:r>
                <a: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</p:grpSp>
      <p:grpSp>
        <p:nvGrpSpPr>
          <p:cNvPr id="33" name="Google Shape;1519;p59">
            <a:extLst>
              <a:ext uri="{FF2B5EF4-FFF2-40B4-BE49-F238E27FC236}">
                <a16:creationId xmlns:a16="http://schemas.microsoft.com/office/drawing/2014/main" id="{728B79B3-FEDC-45ED-AA7C-FE1AE8076D6B}"/>
              </a:ext>
            </a:extLst>
          </p:cNvPr>
          <p:cNvGrpSpPr/>
          <p:nvPr/>
        </p:nvGrpSpPr>
        <p:grpSpPr>
          <a:xfrm>
            <a:off x="4721987" y="1904660"/>
            <a:ext cx="3672899" cy="440002"/>
            <a:chOff x="4411970" y="3131459"/>
            <a:chExt cx="710520" cy="117397"/>
          </a:xfrm>
        </p:grpSpPr>
        <p:sp>
          <p:nvSpPr>
            <p:cNvPr id="34" name="Google Shape;1520;p59">
              <a:extLst>
                <a:ext uri="{FF2B5EF4-FFF2-40B4-BE49-F238E27FC236}">
                  <a16:creationId xmlns:a16="http://schemas.microsoft.com/office/drawing/2014/main" id="{C53CA09C-46B1-4615-8A2C-DACD29D26B22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Google Shape;1521;p59">
              <a:extLst>
                <a:ext uri="{FF2B5EF4-FFF2-40B4-BE49-F238E27FC236}">
                  <a16:creationId xmlns:a16="http://schemas.microsoft.com/office/drawing/2014/main" id="{AEB65FB6-EC22-4A9B-8D82-491EFA1DC78D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0,03%</a:t>
              </a:r>
              <a:endParaRPr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oogle Shape;1519;p59">
            <a:extLst>
              <a:ext uri="{FF2B5EF4-FFF2-40B4-BE49-F238E27FC236}">
                <a16:creationId xmlns:a16="http://schemas.microsoft.com/office/drawing/2014/main" id="{8F129F7D-24EB-40FC-A878-6D24F6DF909A}"/>
              </a:ext>
            </a:extLst>
          </p:cNvPr>
          <p:cNvGrpSpPr/>
          <p:nvPr/>
        </p:nvGrpSpPr>
        <p:grpSpPr>
          <a:xfrm>
            <a:off x="4721987" y="2376745"/>
            <a:ext cx="3672899" cy="440002"/>
            <a:chOff x="4411970" y="3131459"/>
            <a:chExt cx="710520" cy="117397"/>
          </a:xfrm>
        </p:grpSpPr>
        <p:sp>
          <p:nvSpPr>
            <p:cNvPr id="37" name="Google Shape;1520;p59">
              <a:extLst>
                <a:ext uri="{FF2B5EF4-FFF2-40B4-BE49-F238E27FC236}">
                  <a16:creationId xmlns:a16="http://schemas.microsoft.com/office/drawing/2014/main" id="{B0D9FBC2-2F2F-450D-B438-F8958ECB1AEA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Google Shape;1521;p59">
              <a:extLst>
                <a:ext uri="{FF2B5EF4-FFF2-40B4-BE49-F238E27FC236}">
                  <a16:creationId xmlns:a16="http://schemas.microsoft.com/office/drawing/2014/main" id="{02424803-AF9B-4803-BC2C-8B8A4A7BF1E2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0,05%</a:t>
              </a:r>
              <a:endPara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8" name="Google Shape;458;p41">
            <a:extLst>
              <a:ext uri="{FF2B5EF4-FFF2-40B4-BE49-F238E27FC236}">
                <a16:creationId xmlns:a16="http://schemas.microsoft.com/office/drawing/2014/main" id="{5B5B0F0F-4BA0-4E34-9FE5-0D50A3E93412}"/>
              </a:ext>
            </a:extLst>
          </p:cNvPr>
          <p:cNvSpPr txBox="1"/>
          <p:nvPr/>
        </p:nvSpPr>
        <p:spPr>
          <a:xfrm>
            <a:off x="791772" y="1201021"/>
            <a:ext cx="3725264" cy="65128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Комиссии для покупки зарубежных инструментов</a:t>
            </a:r>
            <a:endParaRPr lang="ru-RU" sz="1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Google Shape;737;p50">
            <a:extLst>
              <a:ext uri="{FF2B5EF4-FFF2-40B4-BE49-F238E27FC236}">
                <a16:creationId xmlns:a16="http://schemas.microsoft.com/office/drawing/2014/main" id="{40DA161D-E5E1-4FBE-BD48-AE73B7AC6664}"/>
              </a:ext>
            </a:extLst>
          </p:cNvPr>
          <p:cNvSpPr txBox="1"/>
          <p:nvPr/>
        </p:nvSpPr>
        <p:spPr>
          <a:xfrm>
            <a:off x="5436134" y="1904661"/>
            <a:ext cx="2958751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подаче заказа онлайн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737;p50">
            <a:extLst>
              <a:ext uri="{FF2B5EF4-FFF2-40B4-BE49-F238E27FC236}">
                <a16:creationId xmlns:a16="http://schemas.microsoft.com/office/drawing/2014/main" id="{6EEE2645-0349-413A-9EFB-A87C2D82E357}"/>
              </a:ext>
            </a:extLst>
          </p:cNvPr>
          <p:cNvSpPr txBox="1"/>
          <p:nvPr/>
        </p:nvSpPr>
        <p:spPr>
          <a:xfrm>
            <a:off x="1558285" y="1896269"/>
            <a:ext cx="2958751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подаче заказа онлайн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737;p50">
            <a:extLst>
              <a:ext uri="{FF2B5EF4-FFF2-40B4-BE49-F238E27FC236}">
                <a16:creationId xmlns:a16="http://schemas.microsoft.com/office/drawing/2014/main" id="{639BE3F4-60D8-4F98-9CBA-AE3973DC2C4E}"/>
              </a:ext>
            </a:extLst>
          </p:cNvPr>
          <p:cNvSpPr txBox="1"/>
          <p:nvPr/>
        </p:nvSpPr>
        <p:spPr>
          <a:xfrm>
            <a:off x="1553331" y="2376203"/>
            <a:ext cx="2958751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подаче заказа на бумаге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37FE59-DB74-4CC0-A9D1-9DEB722D9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2" b="6661"/>
          <a:stretch/>
        </p:blipFill>
        <p:spPr>
          <a:xfrm>
            <a:off x="4721987" y="3457707"/>
            <a:ext cx="1087932" cy="6119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B92A79-9634-4EC9-B534-67D22932C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0" b="7759"/>
          <a:stretch/>
        </p:blipFill>
        <p:spPr>
          <a:xfrm>
            <a:off x="810840" y="3488596"/>
            <a:ext cx="988564" cy="571570"/>
          </a:xfrm>
          <a:prstGeom prst="rect">
            <a:avLst/>
          </a:prstGeom>
        </p:spPr>
      </p:pic>
      <p:sp>
        <p:nvSpPr>
          <p:cNvPr id="54" name="Google Shape;737;p50">
            <a:extLst>
              <a:ext uri="{FF2B5EF4-FFF2-40B4-BE49-F238E27FC236}">
                <a16:creationId xmlns:a16="http://schemas.microsoft.com/office/drawing/2014/main" id="{6552500D-C93D-4D08-8D22-5D7C49E8033E}"/>
              </a:ext>
            </a:extLst>
          </p:cNvPr>
          <p:cNvSpPr txBox="1"/>
          <p:nvPr/>
        </p:nvSpPr>
        <p:spPr>
          <a:xfrm>
            <a:off x="1981069" y="3724918"/>
            <a:ext cx="2559253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покупке акций 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TSLA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на 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800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комиссия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равна 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0,8+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$8,5</a:t>
            </a:r>
          </a:p>
        </p:txBody>
      </p:sp>
      <p:sp>
        <p:nvSpPr>
          <p:cNvPr id="55" name="Google Shape;737;p50">
            <a:extLst>
              <a:ext uri="{FF2B5EF4-FFF2-40B4-BE49-F238E27FC236}">
                <a16:creationId xmlns:a16="http://schemas.microsoft.com/office/drawing/2014/main" id="{7A0EEF06-0401-4976-94A5-A83DEA7642BB}"/>
              </a:ext>
            </a:extLst>
          </p:cNvPr>
          <p:cNvSpPr txBox="1"/>
          <p:nvPr/>
        </p:nvSpPr>
        <p:spPr>
          <a:xfrm>
            <a:off x="5897318" y="3724918"/>
            <a:ext cx="2478236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покупке акций 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KAP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на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₸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100 000,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комиссия равна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₸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737;p50">
            <a:extLst>
              <a:ext uri="{FF2B5EF4-FFF2-40B4-BE49-F238E27FC236}">
                <a16:creationId xmlns:a16="http://schemas.microsoft.com/office/drawing/2014/main" id="{EFCE54C5-18C0-4A82-97CA-6825FA365B7D}"/>
              </a:ext>
            </a:extLst>
          </p:cNvPr>
          <p:cNvSpPr txBox="1"/>
          <p:nvPr/>
        </p:nvSpPr>
        <p:spPr>
          <a:xfrm>
            <a:off x="1553330" y="2856064"/>
            <a:ext cx="2958751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комиссия контрагента (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min. $8,5)</a:t>
            </a:r>
          </a:p>
        </p:txBody>
      </p:sp>
      <p:sp>
        <p:nvSpPr>
          <p:cNvPr id="57" name="Google Shape;737;p50">
            <a:extLst>
              <a:ext uri="{FF2B5EF4-FFF2-40B4-BE49-F238E27FC236}">
                <a16:creationId xmlns:a16="http://schemas.microsoft.com/office/drawing/2014/main" id="{47B881AA-D7EB-4505-8092-40243ECA8BF2}"/>
              </a:ext>
            </a:extLst>
          </p:cNvPr>
          <p:cNvSpPr txBox="1"/>
          <p:nvPr/>
        </p:nvSpPr>
        <p:spPr>
          <a:xfrm>
            <a:off x="5513314" y="2383650"/>
            <a:ext cx="2958751" cy="4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при подаче заказа на бумаге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59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Доступные инструменты 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6858000" y="631150"/>
            <a:ext cx="603925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5" name="Google Shape;458;p41">
            <a:extLst>
              <a:ext uri="{FF2B5EF4-FFF2-40B4-BE49-F238E27FC236}">
                <a16:creationId xmlns:a16="http://schemas.microsoft.com/office/drawing/2014/main" id="{9BA34F7D-B658-4A8F-8682-0F232DE41C35}"/>
              </a:ext>
            </a:extLst>
          </p:cNvPr>
          <p:cNvSpPr txBox="1"/>
          <p:nvPr/>
        </p:nvSpPr>
        <p:spPr>
          <a:xfrm>
            <a:off x="819890" y="1905182"/>
            <a:ext cx="3646705" cy="482700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Локальные</a:t>
            </a:r>
          </a:p>
        </p:txBody>
      </p:sp>
      <p:sp>
        <p:nvSpPr>
          <p:cNvPr id="6" name="Google Shape;458;p41">
            <a:extLst>
              <a:ext uri="{FF2B5EF4-FFF2-40B4-BE49-F238E27FC236}">
                <a16:creationId xmlns:a16="http://schemas.microsoft.com/office/drawing/2014/main" id="{6E863B15-38D4-49A0-8C95-14FBF914E859}"/>
              </a:ext>
            </a:extLst>
          </p:cNvPr>
          <p:cNvSpPr txBox="1"/>
          <p:nvPr/>
        </p:nvSpPr>
        <p:spPr>
          <a:xfrm>
            <a:off x="5041768" y="1905182"/>
            <a:ext cx="3646705" cy="482700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</a:defRPr>
            </a:lvl1pPr>
          </a:lstStyle>
          <a:p>
            <a:pPr algn="ctr"/>
            <a:r>
              <a:rPr lang="ru-RU" dirty="0"/>
              <a:t>Зарубежные</a:t>
            </a:r>
          </a:p>
        </p:txBody>
      </p:sp>
      <p:sp>
        <p:nvSpPr>
          <p:cNvPr id="7" name="Google Shape;458;p41">
            <a:extLst>
              <a:ext uri="{FF2B5EF4-FFF2-40B4-BE49-F238E27FC236}">
                <a16:creationId xmlns:a16="http://schemas.microsoft.com/office/drawing/2014/main" id="{48C2B932-23D6-4E6B-9430-42D449EE9A0D}"/>
              </a:ext>
            </a:extLst>
          </p:cNvPr>
          <p:cNvSpPr txBox="1"/>
          <p:nvPr/>
        </p:nvSpPr>
        <p:spPr>
          <a:xfrm>
            <a:off x="819890" y="2533390"/>
            <a:ext cx="3629298" cy="63743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0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2 из 5 ПИФов </a:t>
            </a:r>
            <a:r>
              <a:rPr lang="en-US" dirty="0" err="1"/>
              <a:t>Jusan</a:t>
            </a:r>
            <a:r>
              <a:rPr lang="en-US" dirty="0"/>
              <a:t> </a:t>
            </a:r>
            <a:r>
              <a:rPr lang="ru-RU" dirty="0"/>
              <a:t>Инвестиций – </a:t>
            </a:r>
            <a:r>
              <a:rPr lang="en-US" dirty="0" err="1"/>
              <a:t>allGA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doSTAR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Локальные акции </a:t>
            </a:r>
            <a:r>
              <a:rPr lang="en-US" dirty="0"/>
              <a:t>KASE</a:t>
            </a:r>
            <a:r>
              <a:rPr lang="ru-RU" dirty="0"/>
              <a:t> и </a:t>
            </a:r>
            <a:r>
              <a:rPr lang="en-US" dirty="0"/>
              <a:t>AIX </a:t>
            </a:r>
            <a:r>
              <a:rPr lang="ru-RU" dirty="0"/>
              <a:t>(биржи МФЦА), такие как </a:t>
            </a:r>
            <a:r>
              <a:rPr lang="en-US" dirty="0"/>
              <a:t>KZAP, KZTO, KZTK, KCEL, KEGC, HSBK, KASPI.</a:t>
            </a:r>
            <a:endParaRPr lang="ru-RU" dirty="0"/>
          </a:p>
        </p:txBody>
      </p:sp>
      <p:sp>
        <p:nvSpPr>
          <p:cNvPr id="8" name="Google Shape;458;p41">
            <a:extLst>
              <a:ext uri="{FF2B5EF4-FFF2-40B4-BE49-F238E27FC236}">
                <a16:creationId xmlns:a16="http://schemas.microsoft.com/office/drawing/2014/main" id="{0711596E-08E3-4BF9-A8E3-FB0F3E058CDD}"/>
              </a:ext>
            </a:extLst>
          </p:cNvPr>
          <p:cNvSpPr txBox="1"/>
          <p:nvPr/>
        </p:nvSpPr>
        <p:spPr>
          <a:xfrm>
            <a:off x="5041767" y="2533391"/>
            <a:ext cx="3646706" cy="63743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Некоторые биржевые фонды такие как </a:t>
            </a:r>
            <a:r>
              <a:rPr lang="en-US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SPY (VOO), QQQ, VWO, SDY</a:t>
            </a: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Google Shape;736;p50">
            <a:extLst>
              <a:ext uri="{FF2B5EF4-FFF2-40B4-BE49-F238E27FC236}">
                <a16:creationId xmlns:a16="http://schemas.microsoft.com/office/drawing/2014/main" id="{969EDEC1-3376-4D01-B6D1-C7EAF30DB231}"/>
              </a:ext>
            </a:extLst>
          </p:cNvPr>
          <p:cNvSpPr txBox="1">
            <a:spLocks/>
          </p:cNvSpPr>
          <p:nvPr/>
        </p:nvSpPr>
        <p:spPr>
          <a:xfrm>
            <a:off x="715050" y="10177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ru-RU" sz="3400" dirty="0"/>
              <a:t>на </a:t>
            </a:r>
            <a:r>
              <a:rPr lang="en-US" sz="3400" dirty="0"/>
              <a:t>$</a:t>
            </a:r>
            <a:r>
              <a:rPr lang="ru-RU" sz="3400" dirty="0"/>
              <a:t>100</a:t>
            </a:r>
          </a:p>
        </p:txBody>
      </p:sp>
      <p:grpSp>
        <p:nvGrpSpPr>
          <p:cNvPr id="21" name="Google Shape;6582;p67">
            <a:extLst>
              <a:ext uri="{FF2B5EF4-FFF2-40B4-BE49-F238E27FC236}">
                <a16:creationId xmlns:a16="http://schemas.microsoft.com/office/drawing/2014/main" id="{43343CB5-BCC3-4B58-8393-6F48C2D83025}"/>
              </a:ext>
            </a:extLst>
          </p:cNvPr>
          <p:cNvGrpSpPr/>
          <p:nvPr/>
        </p:nvGrpSpPr>
        <p:grpSpPr>
          <a:xfrm>
            <a:off x="4578039" y="1918776"/>
            <a:ext cx="414000" cy="414000"/>
            <a:chOff x="-62890726" y="3747429"/>
            <a:chExt cx="330801" cy="317896"/>
          </a:xfrm>
          <a:solidFill>
            <a:schemeClr val="bg1"/>
          </a:solidFill>
        </p:grpSpPr>
        <p:sp>
          <p:nvSpPr>
            <p:cNvPr id="22" name="Google Shape;6583;p67">
              <a:extLst>
                <a:ext uri="{FF2B5EF4-FFF2-40B4-BE49-F238E27FC236}">
                  <a16:creationId xmlns:a16="http://schemas.microsoft.com/office/drawing/2014/main" id="{323917AE-351E-4D4D-8DD8-4A38998B508C}"/>
                </a:ext>
              </a:extLst>
            </p:cNvPr>
            <p:cNvSpPr/>
            <p:nvPr/>
          </p:nvSpPr>
          <p:spPr>
            <a:xfrm>
              <a:off x="-62890726" y="3747429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84;p67">
              <a:extLst>
                <a:ext uri="{FF2B5EF4-FFF2-40B4-BE49-F238E27FC236}">
                  <a16:creationId xmlns:a16="http://schemas.microsoft.com/office/drawing/2014/main" id="{57E65893-9315-4021-AC5D-3F896D1DBBD4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585;p67">
              <a:extLst>
                <a:ext uri="{FF2B5EF4-FFF2-40B4-BE49-F238E27FC236}">
                  <a16:creationId xmlns:a16="http://schemas.microsoft.com/office/drawing/2014/main" id="{AD673213-8F23-410D-9742-336AE415EFD3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6;p67">
              <a:extLst>
                <a:ext uri="{FF2B5EF4-FFF2-40B4-BE49-F238E27FC236}">
                  <a16:creationId xmlns:a16="http://schemas.microsoft.com/office/drawing/2014/main" id="{C0583497-F45B-4813-A589-A3969818053F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87;p67">
              <a:extLst>
                <a:ext uri="{FF2B5EF4-FFF2-40B4-BE49-F238E27FC236}">
                  <a16:creationId xmlns:a16="http://schemas.microsoft.com/office/drawing/2014/main" id="{B2081AD3-A071-417C-9A8E-620E9D9735F5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88;p67">
              <a:extLst>
                <a:ext uri="{FF2B5EF4-FFF2-40B4-BE49-F238E27FC236}">
                  <a16:creationId xmlns:a16="http://schemas.microsoft.com/office/drawing/2014/main" id="{304D2B8D-50C8-46B1-8B57-8C704222C438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89;p67">
              <a:extLst>
                <a:ext uri="{FF2B5EF4-FFF2-40B4-BE49-F238E27FC236}">
                  <a16:creationId xmlns:a16="http://schemas.microsoft.com/office/drawing/2014/main" id="{0D6F7AE0-F823-42AF-A883-5276E404019B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90;p67">
              <a:extLst>
                <a:ext uri="{FF2B5EF4-FFF2-40B4-BE49-F238E27FC236}">
                  <a16:creationId xmlns:a16="http://schemas.microsoft.com/office/drawing/2014/main" id="{6FD6E768-E69D-4464-95AE-67C1003F1563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1;p67">
              <a:extLst>
                <a:ext uri="{FF2B5EF4-FFF2-40B4-BE49-F238E27FC236}">
                  <a16:creationId xmlns:a16="http://schemas.microsoft.com/office/drawing/2014/main" id="{8EED0EA1-A2A8-48A4-98AF-3F8F51DBB3F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92;p67">
              <a:extLst>
                <a:ext uri="{FF2B5EF4-FFF2-40B4-BE49-F238E27FC236}">
                  <a16:creationId xmlns:a16="http://schemas.microsoft.com/office/drawing/2014/main" id="{A4E2DD1C-672E-4289-B0C9-AAE684A1D09F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93;p67">
              <a:extLst>
                <a:ext uri="{FF2B5EF4-FFF2-40B4-BE49-F238E27FC236}">
                  <a16:creationId xmlns:a16="http://schemas.microsoft.com/office/drawing/2014/main" id="{7D675D9F-2166-4DC6-93B7-D790B5506A96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94;p67">
              <a:extLst>
                <a:ext uri="{FF2B5EF4-FFF2-40B4-BE49-F238E27FC236}">
                  <a16:creationId xmlns:a16="http://schemas.microsoft.com/office/drawing/2014/main" id="{F121A335-FFA5-4A17-9A99-0D078E00245B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95;p67">
              <a:extLst>
                <a:ext uri="{FF2B5EF4-FFF2-40B4-BE49-F238E27FC236}">
                  <a16:creationId xmlns:a16="http://schemas.microsoft.com/office/drawing/2014/main" id="{FF4A875D-8DAF-4BCF-9352-848C37A952CB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96;p67">
              <a:extLst>
                <a:ext uri="{FF2B5EF4-FFF2-40B4-BE49-F238E27FC236}">
                  <a16:creationId xmlns:a16="http://schemas.microsoft.com/office/drawing/2014/main" id="{F174F65A-1CA2-41B5-B6AB-E59402D5E12B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874;p71">
            <a:extLst>
              <a:ext uri="{FF2B5EF4-FFF2-40B4-BE49-F238E27FC236}">
                <a16:creationId xmlns:a16="http://schemas.microsoft.com/office/drawing/2014/main" id="{441AD301-9AE1-44DD-A6B3-ED5B5E05E525}"/>
              </a:ext>
            </a:extLst>
          </p:cNvPr>
          <p:cNvGrpSpPr/>
          <p:nvPr/>
        </p:nvGrpSpPr>
        <p:grpSpPr>
          <a:xfrm>
            <a:off x="427901" y="1927861"/>
            <a:ext cx="320609" cy="414000"/>
            <a:chOff x="7316523" y="1655253"/>
            <a:chExt cx="163203" cy="209869"/>
          </a:xfrm>
          <a:solidFill>
            <a:schemeClr val="bg1"/>
          </a:solidFill>
        </p:grpSpPr>
        <p:sp>
          <p:nvSpPr>
            <p:cNvPr id="52" name="Google Shape;8875;p71">
              <a:extLst>
                <a:ext uri="{FF2B5EF4-FFF2-40B4-BE49-F238E27FC236}">
                  <a16:creationId xmlns:a16="http://schemas.microsoft.com/office/drawing/2014/main" id="{AFB58DE2-2CC5-42A5-ACDD-A94993705BAD}"/>
                </a:ext>
              </a:extLst>
            </p:cNvPr>
            <p:cNvSpPr/>
            <p:nvPr/>
          </p:nvSpPr>
          <p:spPr>
            <a:xfrm>
              <a:off x="7316523" y="1655253"/>
              <a:ext cx="163203" cy="209869"/>
            </a:xfrm>
            <a:custGeom>
              <a:avLst/>
              <a:gdLst/>
              <a:ahLst/>
              <a:cxnLst/>
              <a:rect l="l" t="t" r="r" b="b"/>
              <a:pathLst>
                <a:path w="7820" h="10056" extrusionOk="0">
                  <a:moveTo>
                    <a:pt x="3910" y="1119"/>
                  </a:moveTo>
                  <a:cubicBezTo>
                    <a:pt x="5449" y="1119"/>
                    <a:pt x="6704" y="2371"/>
                    <a:pt x="6704" y="3910"/>
                  </a:cubicBezTo>
                  <a:cubicBezTo>
                    <a:pt x="6704" y="5451"/>
                    <a:pt x="5449" y="6704"/>
                    <a:pt x="3910" y="6704"/>
                  </a:cubicBezTo>
                  <a:cubicBezTo>
                    <a:pt x="2371" y="6704"/>
                    <a:pt x="1117" y="5451"/>
                    <a:pt x="1117" y="3912"/>
                  </a:cubicBezTo>
                  <a:cubicBezTo>
                    <a:pt x="1117" y="3652"/>
                    <a:pt x="1161" y="3383"/>
                    <a:pt x="1251" y="3091"/>
                  </a:cubicBezTo>
                  <a:cubicBezTo>
                    <a:pt x="1299" y="2939"/>
                    <a:pt x="1409" y="2814"/>
                    <a:pt x="1554" y="2746"/>
                  </a:cubicBezTo>
                  <a:cubicBezTo>
                    <a:pt x="1627" y="2713"/>
                    <a:pt x="1706" y="2696"/>
                    <a:pt x="1786" y="2696"/>
                  </a:cubicBezTo>
                  <a:cubicBezTo>
                    <a:pt x="1863" y="2696"/>
                    <a:pt x="1940" y="2712"/>
                    <a:pt x="2012" y="2745"/>
                  </a:cubicBezTo>
                  <a:cubicBezTo>
                    <a:pt x="2088" y="2779"/>
                    <a:pt x="2165" y="2794"/>
                    <a:pt x="2239" y="2794"/>
                  </a:cubicBezTo>
                  <a:cubicBezTo>
                    <a:pt x="2538" y="2794"/>
                    <a:pt x="2794" y="2541"/>
                    <a:pt x="2794" y="2235"/>
                  </a:cubicBezTo>
                  <a:cubicBezTo>
                    <a:pt x="2794" y="1934"/>
                    <a:pt x="2584" y="1911"/>
                    <a:pt x="2746" y="1554"/>
                  </a:cubicBezTo>
                  <a:cubicBezTo>
                    <a:pt x="2812" y="1409"/>
                    <a:pt x="2937" y="1299"/>
                    <a:pt x="3089" y="1252"/>
                  </a:cubicBezTo>
                  <a:cubicBezTo>
                    <a:pt x="3381" y="1163"/>
                    <a:pt x="3650" y="1119"/>
                    <a:pt x="3910" y="1119"/>
                  </a:cubicBezTo>
                  <a:close/>
                  <a:moveTo>
                    <a:pt x="3910" y="1"/>
                  </a:moveTo>
                  <a:cubicBezTo>
                    <a:pt x="1756" y="1"/>
                    <a:pt x="1" y="1756"/>
                    <a:pt x="1" y="3912"/>
                  </a:cubicBezTo>
                  <a:cubicBezTo>
                    <a:pt x="1" y="6194"/>
                    <a:pt x="3139" y="9964"/>
                    <a:pt x="3917" y="10056"/>
                  </a:cubicBezTo>
                  <a:cubicBezTo>
                    <a:pt x="4682" y="9964"/>
                    <a:pt x="7820" y="6194"/>
                    <a:pt x="7820" y="3912"/>
                  </a:cubicBezTo>
                  <a:cubicBezTo>
                    <a:pt x="7820" y="1756"/>
                    <a:pt x="6065" y="1"/>
                    <a:pt x="39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877;p71">
              <a:extLst>
                <a:ext uri="{FF2B5EF4-FFF2-40B4-BE49-F238E27FC236}">
                  <a16:creationId xmlns:a16="http://schemas.microsoft.com/office/drawing/2014/main" id="{D132A485-00D0-4A4D-9B2A-250B518DF660}"/>
                </a:ext>
              </a:extLst>
            </p:cNvPr>
            <p:cNvSpPr/>
            <p:nvPr/>
          </p:nvSpPr>
          <p:spPr>
            <a:xfrm>
              <a:off x="7363167" y="1701896"/>
              <a:ext cx="69935" cy="69977"/>
            </a:xfrm>
            <a:custGeom>
              <a:avLst/>
              <a:gdLst/>
              <a:ahLst/>
              <a:cxnLst/>
              <a:rect l="l" t="t" r="r" b="b"/>
              <a:pathLst>
                <a:path w="3351" h="3353" extrusionOk="0">
                  <a:moveTo>
                    <a:pt x="1675" y="0"/>
                  </a:moveTo>
                  <a:cubicBezTo>
                    <a:pt x="1675" y="925"/>
                    <a:pt x="923" y="1677"/>
                    <a:pt x="0" y="1677"/>
                  </a:cubicBezTo>
                  <a:cubicBezTo>
                    <a:pt x="0" y="2601"/>
                    <a:pt x="752" y="3352"/>
                    <a:pt x="1675" y="3352"/>
                  </a:cubicBezTo>
                  <a:cubicBezTo>
                    <a:pt x="2599" y="3352"/>
                    <a:pt x="3351" y="2601"/>
                    <a:pt x="3351" y="1677"/>
                  </a:cubicBezTo>
                  <a:cubicBezTo>
                    <a:pt x="3351" y="752"/>
                    <a:pt x="2599" y="0"/>
                    <a:pt x="16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458;p41">
            <a:extLst>
              <a:ext uri="{FF2B5EF4-FFF2-40B4-BE49-F238E27FC236}">
                <a16:creationId xmlns:a16="http://schemas.microsoft.com/office/drawing/2014/main" id="{DB801DFE-06FD-4BD3-B4DB-B0790A58CA98}"/>
              </a:ext>
            </a:extLst>
          </p:cNvPr>
          <p:cNvSpPr txBox="1"/>
          <p:nvPr/>
        </p:nvSpPr>
        <p:spPr>
          <a:xfrm>
            <a:off x="827966" y="3315778"/>
            <a:ext cx="3629298" cy="8100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0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Некоторые зарубежные акции, включенные в листинг </a:t>
            </a:r>
            <a:r>
              <a:rPr lang="en-US" dirty="0"/>
              <a:t>KASE </a:t>
            </a:r>
            <a:r>
              <a:rPr lang="ru-RU" dirty="0"/>
              <a:t>и </a:t>
            </a:r>
            <a:r>
              <a:rPr lang="en-US" dirty="0"/>
              <a:t>AIX</a:t>
            </a:r>
            <a:r>
              <a:rPr lang="ru-RU" dirty="0"/>
              <a:t>, такие как </a:t>
            </a:r>
            <a:r>
              <a:rPr lang="en-US" dirty="0"/>
              <a:t>AAPL, BAC, FB, FORD, INTC, ISHR, MSFT, NKE, PFE, SBUX, TSLA, XOM, AFLT, GAZP,</a:t>
            </a:r>
            <a:r>
              <a:rPr lang="ru-RU" dirty="0"/>
              <a:t> </a:t>
            </a:r>
            <a:r>
              <a:rPr lang="en-US" dirty="0"/>
              <a:t>SBER. 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15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FCB67E-4C9E-46CA-B676-372BD92C2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27119" y="1045972"/>
            <a:ext cx="4322731" cy="29057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39673F-1DC0-4CC9-8833-F3EC79757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393"/>
          <a:stretch/>
        </p:blipFill>
        <p:spPr>
          <a:xfrm>
            <a:off x="5435175" y="2613211"/>
            <a:ext cx="2838371" cy="13384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38196-78B9-4C80-8299-F4165CA15AAE}"/>
              </a:ext>
            </a:extLst>
          </p:cNvPr>
          <p:cNvSpPr/>
          <p:nvPr/>
        </p:nvSpPr>
        <p:spPr>
          <a:xfrm>
            <a:off x="5435176" y="2613211"/>
            <a:ext cx="2815432" cy="1338489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ПИФ </a:t>
            </a:r>
            <a:r>
              <a:rPr lang="en-US" sz="3400" dirty="0" err="1"/>
              <a:t>allGA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3362550" y="631150"/>
            <a:ext cx="4099375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3" name="Google Shape;738;p50">
            <a:extLst>
              <a:ext uri="{FF2B5EF4-FFF2-40B4-BE49-F238E27FC236}">
                <a16:creationId xmlns:a16="http://schemas.microsoft.com/office/drawing/2014/main" id="{C48406DE-186D-429B-B433-B965B11A6024}"/>
              </a:ext>
            </a:extLst>
          </p:cNvPr>
          <p:cNvSpPr txBox="1">
            <a:spLocks/>
          </p:cNvSpPr>
          <p:nvPr/>
        </p:nvSpPr>
        <p:spPr>
          <a:xfrm>
            <a:off x="5418587" y="1018073"/>
            <a:ext cx="2847279" cy="155367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 lang="ru-RU" sz="10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Google Shape;517;p42">
            <a:extLst>
              <a:ext uri="{FF2B5EF4-FFF2-40B4-BE49-F238E27FC236}">
                <a16:creationId xmlns:a16="http://schemas.microsoft.com/office/drawing/2014/main" id="{30D6C144-096B-4A2A-AE84-67E13D0E1E14}"/>
              </a:ext>
            </a:extLst>
          </p:cNvPr>
          <p:cNvSpPr txBox="1">
            <a:spLocks/>
          </p:cNvSpPr>
          <p:nvPr/>
        </p:nvSpPr>
        <p:spPr>
          <a:xfrm>
            <a:off x="5412237" y="941331"/>
            <a:ext cx="2861310" cy="163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Валюта фонда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USD</a:t>
            </a:r>
          </a:p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Целевая доходность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+10%</a:t>
            </a:r>
          </a:p>
          <a:p>
            <a:r>
              <a:rPr lang="ru-RU" sz="1000" dirty="0">
                <a:solidFill>
                  <a:schemeClr val="bg2"/>
                </a:solidFill>
                <a:highlight>
                  <a:srgbClr val="FFFF00"/>
                </a:highligh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Текущая доходность</a:t>
            </a:r>
            <a:r>
              <a:rPr lang="en-US" sz="1000" dirty="0">
                <a:solidFill>
                  <a:schemeClr val="bg2"/>
                </a:solidFill>
                <a:highlight>
                  <a:srgbClr val="FFFF00"/>
                </a:highligh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 </a:t>
            </a:r>
            <a:r>
              <a:rPr lang="en-US" sz="1000" dirty="0">
                <a:solidFill>
                  <a:schemeClr val="bg2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7,3%</a:t>
            </a:r>
          </a:p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Стратегия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инвестирование активов в акции крупнейших американских и европейских компаний-лидеров в своей отрасли.</a:t>
            </a:r>
            <a:b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Текущий портфель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en-US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Apple, Amazon, Microsoft, Coca-Cola, Berkshire Hathaway, iShares Core MSCI Europe ETF </a:t>
            </a:r>
            <a:r>
              <a:rPr lang="ru-RU" sz="1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и др.</a:t>
            </a:r>
            <a:endParaRPr lang="ru-RU" sz="1000" dirty="0">
              <a:solidFill>
                <a:schemeClr val="bg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"/>
            </a:endParaRPr>
          </a:p>
        </p:txBody>
      </p:sp>
      <p:sp>
        <p:nvSpPr>
          <p:cNvPr id="15" name="Google Shape;737;p50">
            <a:extLst>
              <a:ext uri="{FF2B5EF4-FFF2-40B4-BE49-F238E27FC236}">
                <a16:creationId xmlns:a16="http://schemas.microsoft.com/office/drawing/2014/main" id="{D32ABD4F-AD0C-44BE-B56A-E17CC9FF8BCB}"/>
              </a:ext>
            </a:extLst>
          </p:cNvPr>
          <p:cNvSpPr txBox="1"/>
          <p:nvPr/>
        </p:nvSpPr>
        <p:spPr>
          <a:xfrm>
            <a:off x="720000" y="3882298"/>
            <a:ext cx="442985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!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Повышенный уровень риска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и высокая доходность 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в долгосрочной перспективе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4BF321F-1580-4255-8B90-EAC605FC1EF0}"/>
              </a:ext>
            </a:extLst>
          </p:cNvPr>
          <p:cNvSpPr/>
          <p:nvPr/>
        </p:nvSpPr>
        <p:spPr>
          <a:xfrm>
            <a:off x="827119" y="1030772"/>
            <a:ext cx="4322731" cy="291457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2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342B26-A592-4277-AB47-487295C9B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9" b="4020"/>
          <a:stretch/>
        </p:blipFill>
        <p:spPr>
          <a:xfrm>
            <a:off x="5436218" y="2594461"/>
            <a:ext cx="2814390" cy="13759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EE081D-46FF-465A-91F7-34C452BB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39" y="1037482"/>
            <a:ext cx="4311711" cy="2932966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38196-78B9-4C80-8299-F4165CA15AAE}"/>
              </a:ext>
            </a:extLst>
          </p:cNvPr>
          <p:cNvSpPr/>
          <p:nvPr/>
        </p:nvSpPr>
        <p:spPr>
          <a:xfrm>
            <a:off x="5435176" y="2606387"/>
            <a:ext cx="2815432" cy="1364061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ПИФ </a:t>
            </a:r>
            <a:r>
              <a:rPr lang="en-US" sz="3400" dirty="0" err="1"/>
              <a:t>doSTAR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3840480" y="631150"/>
            <a:ext cx="3621445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3" name="Google Shape;738;p50">
            <a:extLst>
              <a:ext uri="{FF2B5EF4-FFF2-40B4-BE49-F238E27FC236}">
                <a16:creationId xmlns:a16="http://schemas.microsoft.com/office/drawing/2014/main" id="{C48406DE-186D-429B-B433-B965B11A6024}"/>
              </a:ext>
            </a:extLst>
          </p:cNvPr>
          <p:cNvSpPr txBox="1">
            <a:spLocks/>
          </p:cNvSpPr>
          <p:nvPr/>
        </p:nvSpPr>
        <p:spPr>
          <a:xfrm>
            <a:off x="5418587" y="1018073"/>
            <a:ext cx="2847279" cy="155367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 lang="ru-RU" sz="10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Google Shape;517;p42">
            <a:extLst>
              <a:ext uri="{FF2B5EF4-FFF2-40B4-BE49-F238E27FC236}">
                <a16:creationId xmlns:a16="http://schemas.microsoft.com/office/drawing/2014/main" id="{30D6C144-096B-4A2A-AE84-67E13D0E1E14}"/>
              </a:ext>
            </a:extLst>
          </p:cNvPr>
          <p:cNvSpPr txBox="1">
            <a:spLocks/>
          </p:cNvSpPr>
          <p:nvPr/>
        </p:nvSpPr>
        <p:spPr>
          <a:xfrm>
            <a:off x="5412237" y="941331"/>
            <a:ext cx="2861310" cy="163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Валюта фонда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en-US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KZT</a:t>
            </a:r>
            <a:endParaRPr lang="ru-RU" sz="10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Целевая доходность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+15%</a:t>
            </a:r>
          </a:p>
          <a:p>
            <a:r>
              <a:rPr lang="ru-RU" sz="1000" dirty="0">
                <a:solidFill>
                  <a:schemeClr val="bg2"/>
                </a:solidFill>
                <a:highlight>
                  <a:srgbClr val="FFFF00"/>
                </a:highligh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Текущая доходность</a:t>
            </a:r>
            <a:r>
              <a:rPr lang="en-US" sz="1000" dirty="0">
                <a:solidFill>
                  <a:schemeClr val="bg2"/>
                </a:solidFill>
                <a:highlight>
                  <a:srgbClr val="FFFF00"/>
                </a:highligh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 </a:t>
            </a:r>
            <a:r>
              <a:rPr lang="en-US" sz="1000" dirty="0">
                <a:solidFill>
                  <a:schemeClr val="bg2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21,1%</a:t>
            </a:r>
          </a:p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Стратегия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инвестирование в системообразующие компании стран Содружества и паназиатского региона, которые доказали временем свои надежность и доходность. </a:t>
            </a:r>
          </a:p>
          <a:p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Текущий портфель</a:t>
            </a:r>
            <a:r>
              <a:rPr lang="en-US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:</a:t>
            </a:r>
            <a:r>
              <a:rPr lang="ru-RU" sz="1000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Сбербанк, </a:t>
            </a:r>
            <a:r>
              <a:rPr lang="ru-RU" sz="1000" dirty="0" err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КазАтомПром</a:t>
            </a:r>
            <a:r>
              <a:rPr lang="ru-RU" sz="10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и др. </a:t>
            </a:r>
            <a:endParaRPr lang="ru-RU" sz="1000" dirty="0">
              <a:solidFill>
                <a:schemeClr val="bg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"/>
            </a:endParaRPr>
          </a:p>
        </p:txBody>
      </p:sp>
      <p:sp>
        <p:nvSpPr>
          <p:cNvPr id="15" name="Google Shape;737;p50">
            <a:extLst>
              <a:ext uri="{FF2B5EF4-FFF2-40B4-BE49-F238E27FC236}">
                <a16:creationId xmlns:a16="http://schemas.microsoft.com/office/drawing/2014/main" id="{D32ABD4F-AD0C-44BE-B56A-E17CC9FF8BCB}"/>
              </a:ext>
            </a:extLst>
          </p:cNvPr>
          <p:cNvSpPr txBox="1"/>
          <p:nvPr/>
        </p:nvSpPr>
        <p:spPr>
          <a:xfrm>
            <a:off x="720000" y="3882298"/>
            <a:ext cx="442985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!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Самые высокие уровень риска</a:t>
            </a:r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и доходность в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ru-RU" sz="1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долгосрочной перспективе среди всех </a:t>
            </a:r>
            <a:r>
              <a:rPr lang="ru-RU" sz="1200" dirty="0" err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пифов</a:t>
            </a:r>
            <a:endParaRPr lang="en-US" sz="1200" dirty="0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4BF321F-1580-4255-8B90-EAC605FC1EF0}"/>
              </a:ext>
            </a:extLst>
          </p:cNvPr>
          <p:cNvSpPr/>
          <p:nvPr/>
        </p:nvSpPr>
        <p:spPr>
          <a:xfrm>
            <a:off x="827119" y="1030772"/>
            <a:ext cx="4322731" cy="293967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49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8ECC0A1-DD1C-42C7-BE45-54EB8BE2BD46}"/>
              </a:ext>
            </a:extLst>
          </p:cNvPr>
          <p:cNvGrpSpPr/>
          <p:nvPr/>
        </p:nvGrpSpPr>
        <p:grpSpPr>
          <a:xfrm>
            <a:off x="774647" y="1136959"/>
            <a:ext cx="7079291" cy="3067325"/>
            <a:chOff x="351612" y="899879"/>
            <a:chExt cx="8426262" cy="349594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7BDAFF6-8864-4FFA-931B-FCBF4BB4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125" y="899879"/>
              <a:ext cx="8411749" cy="3343742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A2A92A22-D243-4997-9AFA-F79E1FA7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612" y="4205298"/>
              <a:ext cx="8421275" cy="190527"/>
            </a:xfrm>
            <a:prstGeom prst="rect">
              <a:avLst/>
            </a:prstGeom>
          </p:spPr>
        </p:pic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38196-78B9-4C80-8299-F4165CA15AAE}"/>
              </a:ext>
            </a:extLst>
          </p:cNvPr>
          <p:cNvSpPr/>
          <p:nvPr/>
        </p:nvSpPr>
        <p:spPr>
          <a:xfrm>
            <a:off x="788634" y="1124492"/>
            <a:ext cx="7060380" cy="30864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Акции </a:t>
            </a:r>
            <a:r>
              <a:rPr lang="ru-RU" sz="3400" dirty="0" err="1"/>
              <a:t>Казатомпрома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6111240" y="631150"/>
            <a:ext cx="1350685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8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KAP</a:t>
            </a:r>
            <a:r>
              <a:rPr lang="en-US" dirty="0"/>
              <a:t>: </a:t>
            </a:r>
            <a:r>
              <a:rPr lang="ru-RU" dirty="0"/>
              <a:t>Отчет о прибыли</a:t>
            </a:r>
            <a:endParaRPr dirty="0"/>
          </a:p>
        </p:txBody>
      </p:sp>
      <p:sp>
        <p:nvSpPr>
          <p:cNvPr id="740" name="Google Shape;740;p50"/>
          <p:cNvSpPr/>
          <p:nvPr/>
        </p:nvSpPr>
        <p:spPr>
          <a:xfrm>
            <a:off x="6270171" y="631150"/>
            <a:ext cx="1191753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ВЕБИНАР </a:t>
            </a:r>
            <a:r>
              <a:rPr lang="en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Сентябрь, 2021 г.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B513B70-5875-4C8F-8B9C-94CE0788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06854"/>
              </p:ext>
            </p:extLst>
          </p:nvPr>
        </p:nvGraphicFramePr>
        <p:xfrm>
          <a:off x="837545" y="1207955"/>
          <a:ext cx="4089400" cy="1831340"/>
        </p:xfrm>
        <a:graphic>
          <a:graphicData uri="http://schemas.openxmlformats.org/drawingml/2006/table">
            <a:tbl>
              <a:tblPr>
                <a:tableStyleId>{74F41221-E212-49EB-8B3D-9B90E97F36FC}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37359786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66206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2921305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83753873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6м20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6м21 / 6м20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7038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Объем реализации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153 139</a:t>
                      </a:r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            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235 501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53,8%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41945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Операционные расходы, </a:t>
                      </a:r>
                      <a:r>
                        <a:rPr lang="ru-RU" sz="800" u="none" strike="noStrike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втч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-105 644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-174 186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64,9%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714016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Амортизационные расходы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-17 975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-26 692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48,5%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501301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Операционная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47 495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61 315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29,1%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35599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Затраты по финансированию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-2 463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-1 804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-26,8%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7221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Доходы по курсовым разницам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5 960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3 037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-49,0%</a:t>
                      </a:r>
                      <a:endParaRPr lang="ru-KZ" sz="800" b="0" i="0" u="none" strike="noStrike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5658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Доходы от совм. и завис. Компаний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18 605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14 024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-24,6%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554239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Доход от денежных средств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1 971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2 223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12,8%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32226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Прочие доходы (расходы)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17 122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-4 286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-125,0%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56027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Прибыль до налогообложения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88 690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74 509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-16,0%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077627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Расходы по налогу на прибыль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-22 731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-16 423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-27,8%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441483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Чистая прибыль</a:t>
                      </a:r>
                      <a:endParaRPr lang="ru-RU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65 959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58 086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b="1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-11,9%</a:t>
                      </a:r>
                      <a:endParaRPr lang="ru-KZ" sz="800" b="1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951578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</a:t>
                      </a:r>
                      <a:r>
                        <a:rPr lang="ru-RU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акционеров компании</a:t>
                      </a:r>
                      <a:endParaRPr lang="ru-RU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58 426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47 685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KZ" sz="8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-18,4%</a:t>
                      </a:r>
                      <a:endParaRPr lang="ru-KZ" sz="800" b="0" i="0" u="none" strike="noStrike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50848"/>
                  </a:ext>
                </a:extLst>
              </a:tr>
            </a:tbl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6E5748F7-DA5D-49ED-813D-B20C788C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57214"/>
              </p:ext>
            </p:extLst>
          </p:nvPr>
        </p:nvGraphicFramePr>
        <p:xfrm>
          <a:off x="5024081" y="1196064"/>
          <a:ext cx="3815119" cy="230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738;p50">
            <a:extLst>
              <a:ext uri="{FF2B5EF4-FFF2-40B4-BE49-F238E27FC236}">
                <a16:creationId xmlns:a16="http://schemas.microsoft.com/office/drawing/2014/main" id="{157BD032-2FFA-4D16-88BC-A3BE9BE95217}"/>
              </a:ext>
            </a:extLst>
          </p:cNvPr>
          <p:cNvSpPr txBox="1">
            <a:spLocks/>
          </p:cNvSpPr>
          <p:nvPr/>
        </p:nvSpPr>
        <p:spPr>
          <a:xfrm>
            <a:off x="837545" y="3250071"/>
            <a:ext cx="4089400" cy="5689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Open Sans ExtraBold"/>
              <a:buNone/>
              <a:defRPr sz="35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naheim"/>
              <a:buNone/>
            </a:pP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Фундаментальная оценка – </a:t>
            </a:r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$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44,4 за ГДР </a:t>
            </a:r>
            <a:b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</a:b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(</a:t>
            </a:r>
            <a:r>
              <a:rPr lang="ru-RU" sz="1200" b="1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₸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18</a:t>
            </a:r>
            <a:r>
              <a:rPr lang="en-US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871 на акцию)</a:t>
            </a:r>
          </a:p>
        </p:txBody>
      </p:sp>
    </p:spTree>
    <p:extLst>
      <p:ext uri="{BB962C8B-B14F-4D97-AF65-F5344CB8AC3E}">
        <p14:creationId xmlns:p14="http://schemas.microsoft.com/office/powerpoint/2010/main" val="107840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6E93920-72FB-46DA-A3A7-69CE1A933529}"/>
              </a:ext>
            </a:extLst>
          </p:cNvPr>
          <p:cNvGrpSpPr/>
          <p:nvPr/>
        </p:nvGrpSpPr>
        <p:grpSpPr>
          <a:xfrm>
            <a:off x="769723" y="1129090"/>
            <a:ext cx="7079291" cy="3079794"/>
            <a:chOff x="356768" y="886380"/>
            <a:chExt cx="8421275" cy="353068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7A60BBD-1DCB-47B4-AFB8-DAADDFE7C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15" r="-1"/>
            <a:stretch/>
          </p:blipFill>
          <p:spPr>
            <a:xfrm>
              <a:off x="356768" y="4236064"/>
              <a:ext cx="8421275" cy="181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6043F16A-0956-43E6-BB9E-4C547693B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652" y="886380"/>
              <a:ext cx="8392696" cy="3353269"/>
            </a:xfrm>
            <a:prstGeom prst="rect">
              <a:avLst/>
            </a:prstGeom>
          </p:spPr>
        </p:pic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38196-78B9-4C80-8299-F4165CA15AAE}"/>
              </a:ext>
            </a:extLst>
          </p:cNvPr>
          <p:cNvSpPr/>
          <p:nvPr/>
        </p:nvSpPr>
        <p:spPr>
          <a:xfrm>
            <a:off x="788634" y="1124492"/>
            <a:ext cx="7060380" cy="308641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400" dirty="0"/>
              <a:t>Акции </a:t>
            </a:r>
            <a:r>
              <a:rPr lang="ru-RU" sz="3400" dirty="0" err="1"/>
              <a:t>КазТрансОйла</a:t>
            </a:r>
            <a:endParaRPr sz="3400" dirty="0"/>
          </a:p>
        </p:txBody>
      </p:sp>
      <p:sp>
        <p:nvSpPr>
          <p:cNvPr id="740" name="Google Shape;740;p50"/>
          <p:cNvSpPr/>
          <p:nvPr/>
        </p:nvSpPr>
        <p:spPr>
          <a:xfrm>
            <a:off x="5951221" y="631150"/>
            <a:ext cx="1510704" cy="290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0"/>
          <p:cNvSpPr txBox="1">
            <a:spLocks noGrp="1"/>
          </p:cNvSpPr>
          <p:nvPr>
            <p:ph type="subTitle" idx="4294967295"/>
          </p:nvPr>
        </p:nvSpPr>
        <p:spPr>
          <a:xfrm>
            <a:off x="715050" y="224200"/>
            <a:ext cx="2647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ВЕБИНАР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Октябрь</a:t>
            </a:r>
            <a:r>
              <a:rPr lang="en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2021</a:t>
            </a:r>
            <a:endParaRPr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628243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Investment Portfolio by Slidesgo">
  <a:themeElements>
    <a:clrScheme name="Simple Light">
      <a:dk1>
        <a:srgbClr val="F5F5F7"/>
      </a:dk1>
      <a:lt1>
        <a:srgbClr val="FF764A"/>
      </a:lt1>
      <a:dk2>
        <a:srgbClr val="21212B"/>
      </a:dk2>
      <a:lt2>
        <a:srgbClr val="FFFFFF"/>
      </a:lt2>
      <a:accent1>
        <a:srgbClr val="F2244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9832</TotalTime>
  <Words>1091</Words>
  <Application>Microsoft Macintosh PowerPoint</Application>
  <PresentationFormat>On-screen Show (16:9)</PresentationFormat>
  <Paragraphs>270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 ExtraBold</vt:lpstr>
      <vt:lpstr>Anaheim</vt:lpstr>
      <vt:lpstr>Open Sans</vt:lpstr>
      <vt:lpstr>Minimalist Investment Portfolio by Slidesgo</vt:lpstr>
      <vt:lpstr>ВО ЧТО ВЛОЖИТЬ $100?</vt:lpstr>
      <vt:lpstr>о</vt:lpstr>
      <vt:lpstr>Взгляд, исходя из комиссий</vt:lpstr>
      <vt:lpstr>Доступные инструменты </vt:lpstr>
      <vt:lpstr>ПИФ allGA</vt:lpstr>
      <vt:lpstr>ПИФ doSTAR</vt:lpstr>
      <vt:lpstr>Акции Казатомпрома</vt:lpstr>
      <vt:lpstr>KAP: Отчет о прибыли</vt:lpstr>
      <vt:lpstr>Акции КазТрансОйла</vt:lpstr>
      <vt:lpstr>KZTO: Отчет о прибыли</vt:lpstr>
      <vt:lpstr>Акции Народного Банка</vt:lpstr>
      <vt:lpstr>HSBK: Отчет о прибыли</vt:lpstr>
      <vt:lpstr>ИНДЕКС S&amp;P 500 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НАЛОГИ И НАЛОГОВЫЕ ЛЬГОТЫ</dc:title>
  <dc:creator>Jumazzz</dc:creator>
  <cp:lastModifiedBy>Zhanibek BARMAGAMBETOV</cp:lastModifiedBy>
  <cp:revision>196</cp:revision>
  <dcterms:modified xsi:type="dcterms:W3CDTF">2021-10-27T12:02:49Z</dcterms:modified>
</cp:coreProperties>
</file>