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3" r:id="rId10"/>
    <p:sldId id="314" r:id="rId11"/>
    <p:sldId id="316" r:id="rId12"/>
    <p:sldId id="320" r:id="rId13"/>
    <p:sldId id="321" r:id="rId14"/>
    <p:sldId id="322" r:id="rId15"/>
    <p:sldId id="323" r:id="rId16"/>
    <p:sldId id="324" r:id="rId17"/>
    <p:sldId id="325" r:id="rId18"/>
    <p:sldId id="330" r:id="rId19"/>
    <p:sldId id="331" r:id="rId20"/>
    <p:sldId id="332" r:id="rId21"/>
    <p:sldId id="333" r:id="rId22"/>
    <p:sldId id="318" r:id="rId23"/>
    <p:sldId id="334" r:id="rId24"/>
    <p:sldId id="319" r:id="rId25"/>
    <p:sldId id="326" r:id="rId26"/>
    <p:sldId id="327" r:id="rId27"/>
    <p:sldId id="328" r:id="rId28"/>
    <p:sldId id="32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SET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PREPROCESSING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visualiZATION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MACHINE LEARNING.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 EVALUATION.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INSIGHT&amp;RECOMENDATION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FB20810B-6E9E-4639-897F-8C964E85EC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ID"/>
        </a:p>
      </dgm:t>
    </dgm:pt>
    <dgm:pt modelId="{7E4300AF-2C18-4723-B0D1-B501028D8147}" type="parTrans" cxnId="{145E6507-8C0E-4F3C-84B4-EF1F3EE4C998}">
      <dgm:prSet/>
      <dgm:spPr/>
      <dgm:t>
        <a:bodyPr/>
        <a:lstStyle/>
        <a:p>
          <a:endParaRPr lang="en-ID"/>
        </a:p>
      </dgm:t>
    </dgm:pt>
    <dgm:pt modelId="{86D33CBA-C6A3-463E-8ECA-3B972EA14409}" type="sibTrans" cxnId="{145E6507-8C0E-4F3C-84B4-EF1F3EE4C998}">
      <dgm:prSet/>
      <dgm:spPr/>
      <dgm:t>
        <a:bodyPr/>
        <a:lstStyle/>
        <a:p>
          <a:endParaRPr lang="en-ID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FB99451B-3C80-4915-8054-D3C123297393}" type="pres">
      <dgm:prSet presAssocID="{FB20810B-6E9E-4639-897F-8C964E85ECF7}" presName="compNode" presStyleCnt="0"/>
      <dgm:spPr/>
    </dgm:pt>
    <dgm:pt modelId="{1DAC747C-91FF-4311-9113-AEB7CFEEF41E}" type="pres">
      <dgm:prSet presAssocID="{FB20810B-6E9E-4639-897F-8C964E85ECF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D3A96F-9FF5-42D5-B7D2-506EF9CD5715}" type="pres">
      <dgm:prSet presAssocID="{FB20810B-6E9E-4639-897F-8C964E85EC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845779E9-4BA7-405E-B15D-4D2C17799DD3}" type="pres">
      <dgm:prSet presAssocID="{FB20810B-6E9E-4639-897F-8C964E85ECF7}" presName="spaceRect" presStyleCnt="0"/>
      <dgm:spPr/>
    </dgm:pt>
    <dgm:pt modelId="{895A672F-BB42-4028-A929-EF18B820E3DC}" type="pres">
      <dgm:prSet presAssocID="{FB20810B-6E9E-4639-897F-8C964E85ECF7}" presName="textRect" presStyleLbl="revTx" presStyleIdx="0" presStyleCnt="4">
        <dgm:presLayoutVars>
          <dgm:chMax val="1"/>
          <dgm:chPref val="1"/>
        </dgm:presLayoutVars>
      </dgm:prSet>
      <dgm:spPr/>
    </dgm:pt>
    <dgm:pt modelId="{A8313DC5-06AD-48B5-B29E-8BC8BDE14F77}" type="pres">
      <dgm:prSet presAssocID="{86D33CBA-C6A3-463E-8ECA-3B972EA14409}" presName="sibTrans" presStyleCnt="0"/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1" presStyleCnt="4" custLinFactNeighborX="637" custLinFactNeighborY="-561"/>
      <dgm:spPr>
        <a:prstGeom prst="round2DiagRect">
          <a:avLst>
            <a:gd name="adj1" fmla="val 29727"/>
            <a:gd name="adj2" fmla="val 0"/>
          </a:avLst>
        </a:prstGeom>
      </dgm:spPr>
    </dgm:pt>
    <dgm:pt modelId="{8FA2F131-CD01-4CBD-B7A5-1B9B5E7F0402}" type="pres">
      <dgm:prSet presAssocID="{40FC4FFE-8987-4A26-B7F4-8A516F18ADAE}" presName="iconRect" presStyleLbl="node1" presStyleIdx="1" presStyleCnt="4" custLinFactX="151213" custLinFactNeighborX="2000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 with solid fill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1" presStyleCnt="4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94F35BC-9C76-400A-BBCA-0032259E2E5A}" type="pres">
      <dgm:prSet presAssocID="{49225C73-1633-42F1-AB3B-7CB183E5F8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2" presStyleCnt="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09AEBFF-D2D3-4FFF-AD65-C3CEAEEB10F2}" type="pres">
      <dgm:prSet presAssocID="{1C383F32-22E8-4F62-A3E0-BDC3D5F489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3" presStyleCnt="4" custScaleX="123408" custScaleY="9566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2" destOrd="0" parTransId="{1A0E2090-1D4F-438A-8766-B6030CE01ADD}" sibTransId="{9646853A-8964-4519-A5B1-0B7D18B2983D}"/>
    <dgm:cxn modelId="{145E6507-8C0E-4F3C-84B4-EF1F3EE4C998}" srcId="{01A66772-F185-4D58-B8BB-E9370D7A7A2B}" destId="{FB20810B-6E9E-4639-897F-8C964E85ECF7}" srcOrd="0" destOrd="0" parTransId="{7E4300AF-2C18-4723-B0D1-B501028D8147}" sibTransId="{86D33CBA-C6A3-463E-8ECA-3B972EA14409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1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3" destOrd="0" parTransId="{A7920A2F-3244-4159-AF04-6A1D38B7B317}" sibTransId="{8500F72A-2C6D-4FDF-9C1D-CA691380EB0B}"/>
    <dgm:cxn modelId="{6388C98F-CF6D-4B52-8BC7-A12059ED9C5B}" type="presOf" srcId="{FB20810B-6E9E-4639-897F-8C964E85ECF7}" destId="{895A672F-BB42-4028-A929-EF18B820E3DC}" srcOrd="0" destOrd="0" presId="urn:microsoft.com/office/officeart/2018/5/layout/IconLeafLabelList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9FD222C4-4266-4558-8E6C-62DD44DC926D}" type="presParOf" srcId="{B6056BFB-47D7-4C5F-BA11-2CB63C56A52D}" destId="{FB99451B-3C80-4915-8054-D3C123297393}" srcOrd="0" destOrd="0" presId="urn:microsoft.com/office/officeart/2018/5/layout/IconLeafLabelList"/>
    <dgm:cxn modelId="{E5B6E01F-776F-4287-8AFB-0ACADC6F07F1}" type="presParOf" srcId="{FB99451B-3C80-4915-8054-D3C123297393}" destId="{1DAC747C-91FF-4311-9113-AEB7CFEEF41E}" srcOrd="0" destOrd="0" presId="urn:microsoft.com/office/officeart/2018/5/layout/IconLeafLabelList"/>
    <dgm:cxn modelId="{5B8FDA17-51F3-45EC-844B-B9A19FEE9F44}" type="presParOf" srcId="{FB99451B-3C80-4915-8054-D3C123297393}" destId="{E1D3A96F-9FF5-42D5-B7D2-506EF9CD5715}" srcOrd="1" destOrd="0" presId="urn:microsoft.com/office/officeart/2018/5/layout/IconLeafLabelList"/>
    <dgm:cxn modelId="{FB10DEB9-17B0-4F9F-9A98-6E29B0901248}" type="presParOf" srcId="{FB99451B-3C80-4915-8054-D3C123297393}" destId="{845779E9-4BA7-405E-B15D-4D2C17799DD3}" srcOrd="2" destOrd="0" presId="urn:microsoft.com/office/officeart/2018/5/layout/IconLeafLabelList"/>
    <dgm:cxn modelId="{EA0F6731-3AAB-4A5E-B9EF-7D69F4A128D8}" type="presParOf" srcId="{FB99451B-3C80-4915-8054-D3C123297393}" destId="{895A672F-BB42-4028-A929-EF18B820E3DC}" srcOrd="3" destOrd="0" presId="urn:microsoft.com/office/officeart/2018/5/layout/IconLeafLabelList"/>
    <dgm:cxn modelId="{DA2EEDCD-B348-40D4-A794-12AB95C5150E}" type="presParOf" srcId="{B6056BFB-47D7-4C5F-BA11-2CB63C56A52D}" destId="{A8313DC5-06AD-48B5-B29E-8BC8BDE14F77}" srcOrd="1" destOrd="0" presId="urn:microsoft.com/office/officeart/2018/5/layout/IconLeafLabelList"/>
    <dgm:cxn modelId="{A3E74EE8-8900-4EBD-8983-3BF0AFD6DCC7}" type="presParOf" srcId="{B6056BFB-47D7-4C5F-BA11-2CB63C56A52D}" destId="{311B26C8-22B1-4363-B621-DD56FB7418C8}" srcOrd="2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3" destOrd="0" presId="urn:microsoft.com/office/officeart/2018/5/layout/IconLeafLabelList"/>
    <dgm:cxn modelId="{B0B5B21A-5ADD-4500-9A67-9B26AF543EBA}" type="presParOf" srcId="{B6056BFB-47D7-4C5F-BA11-2CB63C56A52D}" destId="{2F278BF9-E1B2-4A1C-B065-C19A7B904219}" srcOrd="4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5" destOrd="0" presId="urn:microsoft.com/office/officeart/2018/5/layout/IconLeafLabelList"/>
    <dgm:cxn modelId="{75E30F4F-0E76-457B-9D4F-CDE27C2F7F77}" type="presParOf" srcId="{B6056BFB-47D7-4C5F-BA11-2CB63C56A52D}" destId="{BDCD0AC9-D564-4025-AD8A-36664A6CBE31}" srcOrd="6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DATA SET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DATA PREPROCESSING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 err="1"/>
            <a:t>visualiZATION</a:t>
          </a:r>
          <a:endParaRPr lang="en-US" sz="2500" kern="1200" dirty="0"/>
        </a:p>
      </dsp:txBody>
      <dsp:txXfrm>
        <a:off x="7041543" y="272554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C747C-91FF-4311-9113-AEB7CFEEF41E}">
      <dsp:nvSpPr>
        <dsp:cNvPr id="0" name=""/>
        <dsp:cNvSpPr/>
      </dsp:nvSpPr>
      <dsp:spPr>
        <a:xfrm>
          <a:off x="533252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3A96F-9FF5-42D5-B7D2-506EF9CD5715}">
      <dsp:nvSpPr>
        <dsp:cNvPr id="0" name=""/>
        <dsp:cNvSpPr/>
      </dsp:nvSpPr>
      <dsp:spPr>
        <a:xfrm>
          <a:off x="800802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A672F-BB42-4028-A929-EF18B820E3DC}">
      <dsp:nvSpPr>
        <dsp:cNvPr id="0" name=""/>
        <dsp:cNvSpPr/>
      </dsp:nvSpPr>
      <dsp:spPr>
        <a:xfrm>
          <a:off x="131928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ID" sz="1600" kern="1200"/>
        </a:p>
      </dsp:txBody>
      <dsp:txXfrm>
        <a:off x="131928" y="2356270"/>
        <a:ext cx="2058075" cy="720000"/>
      </dsp:txXfrm>
    </dsp:sp>
    <dsp:sp modelId="{A201D7A7-914C-4D24-8B82-EE40155AB0BE}">
      <dsp:nvSpPr>
        <dsp:cNvPr id="0" name=""/>
        <dsp:cNvSpPr/>
      </dsp:nvSpPr>
      <dsp:spPr>
        <a:xfrm>
          <a:off x="2959488" y="702767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5748920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2550166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MACHINE LEARNING.</a:t>
          </a:r>
        </a:p>
      </dsp:txBody>
      <dsp:txXfrm>
        <a:off x="2550166" y="2356270"/>
        <a:ext cx="2058075" cy="720000"/>
      </dsp:txXfrm>
    </dsp:sp>
    <dsp:sp modelId="{543C18BC-1989-44B2-9862-C670C61D3452}">
      <dsp:nvSpPr>
        <dsp:cNvPr id="0" name=""/>
        <dsp:cNvSpPr/>
      </dsp:nvSpPr>
      <dsp:spPr>
        <a:xfrm>
          <a:off x="53697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5637278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4968404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MODEL EVALUATION.</a:t>
          </a:r>
        </a:p>
      </dsp:txBody>
      <dsp:txXfrm>
        <a:off x="4968404" y="2356270"/>
        <a:ext cx="2058075" cy="720000"/>
      </dsp:txXfrm>
    </dsp:sp>
    <dsp:sp modelId="{5BDDFF18-9AEC-4E5E-B9AA-33D86F01A63E}">
      <dsp:nvSpPr>
        <dsp:cNvPr id="0" name=""/>
        <dsp:cNvSpPr/>
      </dsp:nvSpPr>
      <dsp:spPr>
        <a:xfrm>
          <a:off x="8028844" y="717618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296394" y="985168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386642" y="2379695"/>
          <a:ext cx="2539829" cy="68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INSIGHT&amp;RECOMENDATION</a:t>
          </a:r>
        </a:p>
      </dsp:txBody>
      <dsp:txXfrm>
        <a:off x="7386642" y="2379695"/>
        <a:ext cx="2539829" cy="688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asibalmuzdadid/data-science-jobs-salary-analysis-retro-vibe" TargetMode="External"/><Relationship Id="rId2" Type="http://schemas.openxmlformats.org/officeDocument/2006/relationships/hyperlink" Target="https://www.kaggle.com/datasets/hummaamqaasim/jobs-in-data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br>
              <a:rPr lang="en-US" sz="5000" dirty="0"/>
            </a:br>
            <a:r>
              <a:rPr lang="en-US" sz="5600" dirty="0"/>
              <a:t>FINAL PROJECT</a:t>
            </a:r>
            <a:br>
              <a:rPr lang="en-US" sz="8000" dirty="0"/>
            </a:br>
            <a:r>
              <a:rPr lang="en-ID" sz="33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Menganalisa</a:t>
            </a:r>
            <a:r>
              <a:rPr lang="en-ID" sz="3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3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ID" sz="3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3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3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3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paling </a:t>
            </a:r>
            <a:r>
              <a:rPr lang="en-ID" sz="33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3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3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ID" sz="33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negara Amerika dan </a:t>
            </a:r>
            <a:r>
              <a:rPr lang="en-ID" sz="33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Eropa</a:t>
            </a:r>
            <a:b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Anasthasia</a:t>
            </a:r>
            <a:r>
              <a:rPr lang="en-US" sz="2400" b="1" dirty="0"/>
              <a:t> </a:t>
            </a:r>
            <a:r>
              <a:rPr lang="en-US" sz="2400" b="1" dirty="0" err="1"/>
              <a:t>Suci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78B6-F055-54E1-3528-8466581A8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3DC0-AF5E-A35A-037F-B0C822E1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EB28-8254-A04B-9808-A88A218B2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F65B-C07A-CA0E-068E-BF74EFF8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6914" y="1264921"/>
            <a:ext cx="4639736" cy="3748194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9CF6C-9D28-0A42-16A8-103058CD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5" y="2326853"/>
            <a:ext cx="5287895" cy="2944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56525-EB3C-E2B4-A7C1-ADA46C65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2070100"/>
            <a:ext cx="481901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8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8B3F0-ED16-E875-C4C0-3EA6653E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4602-59C7-F915-E596-6113543A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09F2-BC24-B8C3-C2AA-FF5B67F08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E693C-D505-CF84-56C7-5850B94E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6914" y="1264921"/>
            <a:ext cx="4639736" cy="3748194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2EA0E-8DDC-B7B5-36CE-3934E041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2" y="1905845"/>
            <a:ext cx="5790143" cy="356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E6277-CFC8-87FD-0326-FE1031498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1978025"/>
            <a:ext cx="5165725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3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173A1-54A3-F391-206B-7F513561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96D6-200F-89DA-9933-C65D2EF0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A9EC-62A8-ED2E-3848-7E49A4A82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86C3-3F5C-7EDF-E7A6-1ED3F5AA1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6914" y="1264921"/>
            <a:ext cx="4639736" cy="3748194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96099-929A-E7E3-366E-4AED43E4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978025"/>
            <a:ext cx="5809615" cy="349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7D79B-3B59-DA3D-E53A-C8F2B608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05" y="1978025"/>
            <a:ext cx="5659755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6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C1A60-D130-4F15-AF95-7DD2AD1BD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8C2-5BCF-E657-FD26-61C965F5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E21A-C7BE-BFEC-C2E5-65669D09A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C820D-F6B5-D5A2-8C66-205E59AB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6914" y="1264921"/>
            <a:ext cx="4639736" cy="3748194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D672D-7D64-66D7-B118-594CD66C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1" y="1870710"/>
            <a:ext cx="5669280" cy="374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6D456-1558-7B7C-AED4-D9B5CE3D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40" y="1978025"/>
            <a:ext cx="5577840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4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8FC85-75A5-ABBA-979E-CA05D246F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B819-FF76-35A5-3C1E-AC4B8F0B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54EA-0230-4B3D-298F-2AA7A98D0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855B0-44E0-612A-D3B0-9F3D360B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254355"/>
            <a:ext cx="5411896" cy="26543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CF41995-4340-309A-A77A-1ED9ABA4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4274" y="1247140"/>
            <a:ext cx="4639736" cy="3748194"/>
          </a:xfrm>
        </p:spPr>
        <p:txBody>
          <a:bodyPr/>
          <a:lstStyle/>
          <a:p>
            <a:r>
              <a:rPr lang="en-US" dirty="0"/>
              <a:t>CLUSTERING K-Means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1C8561-BF66-2A9F-76A4-6FD1B19BC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76" y="1917700"/>
            <a:ext cx="4760595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7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B02E-2AFB-E24B-9968-DFD9AA65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AB88-DAFE-01F5-F705-5EF540E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DB1C-A3F8-2217-F9C5-18920DDC4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 JOB CATEGORY </a:t>
            </a:r>
            <a:endParaRPr lang="en-ID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8FBF7FB-E60F-991E-A9C7-24DA330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4274" y="1247140"/>
            <a:ext cx="4639736" cy="3748194"/>
          </a:xfrm>
        </p:spPr>
        <p:txBody>
          <a:bodyPr/>
          <a:lstStyle/>
          <a:p>
            <a:r>
              <a:rPr lang="en-US" dirty="0"/>
              <a:t>CLUSTERING JOB CATEGORY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FFC66-4C8A-1735-23C4-E6B4DBB5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" y="1826259"/>
            <a:ext cx="5629270" cy="352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960FDA-EEAF-6C95-995A-480849F9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16" y="1897379"/>
            <a:ext cx="636905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FAA12-F6F8-482D-03F3-4D28F9D51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EC1B-140A-9E3F-1193-F6D6988E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4C1E-7F64-6B83-8F15-EB8A8F132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 JOB CATEGORY </a:t>
            </a:r>
            <a:endParaRPr lang="en-ID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7AD7826-99FE-DE82-A6D1-094B820A3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4274" y="1247140"/>
            <a:ext cx="4639736" cy="3748194"/>
          </a:xfrm>
        </p:spPr>
        <p:txBody>
          <a:bodyPr/>
          <a:lstStyle/>
          <a:p>
            <a:r>
              <a:rPr lang="en-US" dirty="0"/>
              <a:t>CLUSTERING JOB CATEGORY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84D96-D9CD-E9D9-1162-5725204C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3" y="1897379"/>
            <a:ext cx="5736468" cy="353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69EB0-38CB-17C4-9FEA-AE7F84FC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07" y="1897379"/>
            <a:ext cx="5810250" cy="34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18735-0884-653A-D77E-8658BD9E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087B-2494-D30E-80C3-C1DB2858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49B5-998D-67C4-495C-9E6C6A239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 JOB CATEGORY </a:t>
            </a:r>
            <a:endParaRPr lang="en-ID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4C36754-AFCE-F019-03CD-6F24986F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4274" y="1247140"/>
            <a:ext cx="4639736" cy="3748194"/>
          </a:xfrm>
        </p:spPr>
        <p:txBody>
          <a:bodyPr/>
          <a:lstStyle/>
          <a:p>
            <a:r>
              <a:rPr lang="en-US" dirty="0"/>
              <a:t>CLUSTERING JOB CATEGORY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92F25-DE1B-BFAE-1B51-746DE143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4" y="1995160"/>
            <a:ext cx="5616412" cy="3000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A6E9EF-FA82-66AD-8E1B-2B7137C22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36" y="1821396"/>
            <a:ext cx="5198843" cy="32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E8AC-B370-86E3-2E35-BE9992A0A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6AC0-6DA2-3F59-84A8-5FAB7CC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28A50-8A5E-A3CD-F539-9C976B82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 JOB CATEGORY </a:t>
            </a:r>
            <a:endParaRPr lang="en-ID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F790F05-8A4F-AC3A-7F60-9A6ABACF4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4274" y="1247140"/>
            <a:ext cx="4639736" cy="3748194"/>
          </a:xfrm>
        </p:spPr>
        <p:txBody>
          <a:bodyPr/>
          <a:lstStyle/>
          <a:p>
            <a:r>
              <a:rPr lang="en-US" dirty="0"/>
              <a:t>CLUSTERING JOB CATEGORY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CF0F0-4025-67FF-3CD8-6F3AD714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05" y="1950720"/>
            <a:ext cx="6216567" cy="3515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C9CFF1-4716-4884-BA2E-70EF4ED6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847" y="1950720"/>
            <a:ext cx="360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7CDEB-4CA3-90F3-6EDB-66167829A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72AB-ADE9-E5D8-3151-4FE5F8C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3A1A5-3748-797E-6731-86F32D8D8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503" y="1876108"/>
            <a:ext cx="5133474" cy="3760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F419A-5A0C-95A4-C868-6CF26A107355}"/>
              </a:ext>
            </a:extLst>
          </p:cNvPr>
          <p:cNvSpPr txBox="1"/>
          <p:nvPr/>
        </p:nvSpPr>
        <p:spPr>
          <a:xfrm>
            <a:off x="1016000" y="2600960"/>
            <a:ext cx="225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Label 5 (</a:t>
            </a:r>
            <a:r>
              <a:rPr lang="en-US" sz="2000" dirty="0" err="1"/>
              <a:t>kuning</a:t>
            </a:r>
            <a:r>
              <a:rPr lang="en-US" sz="2000" dirty="0"/>
              <a:t>) paling </a:t>
            </a:r>
            <a:r>
              <a:rPr lang="en-US" sz="2000" dirty="0" err="1"/>
              <a:t>dominan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9299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2198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9A226-3192-0CB2-C09A-9B0F5930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A8D-7612-D09A-259D-32331A9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4459F-4FEE-D782-AE1C-50A40CBE0E2B}"/>
              </a:ext>
            </a:extLst>
          </p:cNvPr>
          <p:cNvSpPr txBox="1"/>
          <p:nvPr/>
        </p:nvSpPr>
        <p:spPr>
          <a:xfrm>
            <a:off x="1016000" y="2600960"/>
            <a:ext cx="225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Label 0 (</a:t>
            </a:r>
            <a:r>
              <a:rPr lang="en-US" sz="2000" dirty="0" err="1"/>
              <a:t>biru</a:t>
            </a:r>
            <a:r>
              <a:rPr lang="en-US" sz="2000" dirty="0"/>
              <a:t>) paling </a:t>
            </a:r>
            <a:r>
              <a:rPr lang="en-US" sz="2000" dirty="0" err="1"/>
              <a:t>dominan</a:t>
            </a:r>
            <a:endParaRPr lang="en-ID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678378-982B-3295-8A2D-CB58ADE0B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352" y="2108200"/>
            <a:ext cx="4353621" cy="3760788"/>
          </a:xfrm>
        </p:spPr>
      </p:pic>
    </p:spTree>
    <p:extLst>
      <p:ext uri="{BB962C8B-B14F-4D97-AF65-F5344CB8AC3E}">
        <p14:creationId xmlns:p14="http://schemas.microsoft.com/office/powerpoint/2010/main" val="124112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D45C4-7B9B-2949-8256-A2BAF582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2325-3796-9AA0-59BB-9888288B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dirty="0"/>
              <a:t>INSIGHT &amp; RECOMMENDATION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ADEF-51DD-D4C6-F51A-42E9C10F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6296"/>
            <a:ext cx="10088880" cy="41099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INSIGHT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85B79-ECD3-EBB3-6198-7929FC32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8175"/>
            <a:ext cx="77787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EDD90-BDE4-4E17-2CFA-C366A28C4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BB41-FA76-239F-7B42-5E96E7BB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dirty="0"/>
              <a:t>INSIGHT &amp; RECOMMENDATION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BFB1-6CCD-2F3C-BA33-CA3BAD88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6296"/>
            <a:ext cx="10088880" cy="41099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RECOMMENDATION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854C3-FDF4-117C-E0E9-541F0CD4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90" y="1912620"/>
            <a:ext cx="8191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4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78E0-F048-6E40-2922-CF06EB321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6E16-DCC9-C30D-22CE-65B9393E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dirty="0"/>
              <a:t>ADDITIONAL INSIGHT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8C92-3E59-9A17-56E1-DD54CB75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6296"/>
            <a:ext cx="10088880" cy="41099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ADDITIONAL INSIGHT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3B09B-AA1C-DC21-C827-B4DFB719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68195"/>
            <a:ext cx="9042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0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61275-B5C6-EF14-728F-F58B3B452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8FD0-454E-838D-2068-02FD5622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dirty="0"/>
              <a:t>ADDITIONAL INSIGHT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3BBE-853F-4DB5-18AA-2B9F456B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6296"/>
            <a:ext cx="10088880" cy="41099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ADDITIONAL INSIGHT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1997A-20B8-EE75-5F36-2C5A22DA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75" y="1717040"/>
            <a:ext cx="774065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41F0-F857-8BA2-CB86-A212D6BD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45FB-DD0B-62FD-1DB1-C30241B9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https://www.kaggle.com/datasets/hummaamqaasim/jobs-in-data/data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https://www.kaggle.com/code/hasibalmuzdadid/data-science-jobs-salary-analysis-retro-vibe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https://www.analyticsinsight.net/top-10-data-science-jobs-for-the-newbies-in-2023/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68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4030E-A993-C215-B70B-18E796FC4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3143-6C20-0176-882B-47248CE4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F9124D16-1A9C-3B32-7F06-47229503F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454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Brain in head with solid fill">
            <a:extLst>
              <a:ext uri="{FF2B5EF4-FFF2-40B4-BE49-F238E27FC236}">
                <a16:creationId xmlns:a16="http://schemas.microsoft.com/office/drawing/2014/main" id="{A83B2543-94A8-6464-C886-AA9485C8FC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7040" y="29718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4AB493-FE30-9642-D917-8F81C274AEA0}"/>
              </a:ext>
            </a:extLst>
          </p:cNvPr>
          <p:cNvSpPr txBox="1"/>
          <p:nvPr/>
        </p:nvSpPr>
        <p:spPr>
          <a:xfrm>
            <a:off x="1381760" y="4399280"/>
            <a:ext cx="197104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ANALISIS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272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FFDF2-CFC2-5F8C-10B6-CA4BA4288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00A2-43AF-7A77-93EB-D541621D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48994-6444-6169-8D16-E6654F9BB69E}"/>
              </a:ext>
            </a:extLst>
          </p:cNvPr>
          <p:cNvSpPr txBox="1"/>
          <p:nvPr/>
        </p:nvSpPr>
        <p:spPr>
          <a:xfrm>
            <a:off x="1097280" y="1845995"/>
            <a:ext cx="9022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https://www.kaggle.com/datasets/hummaamqaasim/jobs-in-data/data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3BCCF-8C1C-FFAC-27A6-472CC7D1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366835"/>
            <a:ext cx="112458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4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49612F-BE60-FAC6-668E-37848E923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2F8D-A38B-9F49-D0EC-5D8B3E89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9397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F650B-A251-2972-2FF1-B085097B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031999"/>
            <a:ext cx="3800475" cy="3608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AE8E30-2781-1B69-EEF5-A00C1EE00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940" y="1857375"/>
            <a:ext cx="2616200" cy="3143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36C01-493C-A4B0-0925-D4908AECB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715" y="2031999"/>
            <a:ext cx="2457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9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DA45-E676-AF46-6335-2995C32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D7E1-A45C-FFDE-9026-C86BAA2C2B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TO DETECT OUTLIER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9C0BE-94DD-624E-FB40-03E3FD14DA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706AB-89E6-40FB-5B67-78477793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2826385"/>
            <a:ext cx="4730750" cy="244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E412F-9093-F882-D690-D5161385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4" y="2620010"/>
            <a:ext cx="3435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8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1A57E-31FF-8386-0A04-46AA4B26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FE75-2227-C1D6-4B16-FA702BB6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6642-3A30-1822-A996-75BB42FAD2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805B4-F530-FAA0-47ED-68BB522A59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CATEGORY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F0B657-A1A4-5A9A-C8CC-A8F1E48D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604770"/>
            <a:ext cx="3718560" cy="3174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89CDB-642C-3A65-C9C4-2E201F78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6" y="2661495"/>
            <a:ext cx="3461174" cy="31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3688-97E1-AAAA-1B33-54502DAB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dirty="0"/>
              <a:t>DATA ANALYST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0691-660A-B57C-5872-4DC88DBD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6296"/>
            <a:ext cx="10058400" cy="3760891"/>
          </a:xfrm>
        </p:spPr>
        <p:txBody>
          <a:bodyPr/>
          <a:lstStyle/>
          <a:p>
            <a:r>
              <a:rPr lang="en-US" sz="20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What type of </a:t>
            </a:r>
            <a:r>
              <a:rPr lang="en-US" sz="2000" b="1" i="0" dirty="0" err="1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job_category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is most popular with jobs in data in US and Europe?</a:t>
            </a:r>
            <a:endParaRPr lang="en-US" sz="2000" b="0" i="0" dirty="0">
              <a:solidFill>
                <a:srgbClr val="212121"/>
              </a:solidFill>
              <a:effectLst/>
              <a:latin typeface="Roboto" panose="020F0502020204030204" pitchFamily="2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D4D75-F9B5-80AC-E7A2-708085E3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87" y="2017607"/>
            <a:ext cx="8191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5DDA-DDC9-FC96-F312-7577B6D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6516-065A-457C-4B9B-23FBD4851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247140"/>
            <a:ext cx="4639736" cy="3748193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D80B1-C74F-0F56-506F-5372BE8F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6914" y="1264921"/>
            <a:ext cx="4639736" cy="3748194"/>
          </a:xfrm>
        </p:spPr>
        <p:txBody>
          <a:bodyPr/>
          <a:lstStyle/>
          <a:p>
            <a:r>
              <a:rPr lang="en-US" dirty="0"/>
              <a:t>CLUSTERING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AA48C-A8F9-5167-6B55-6BDC5FAC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2001097"/>
            <a:ext cx="4522470" cy="398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215346-5AF3-CD1E-F447-EDDB2739A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2001097"/>
            <a:ext cx="6394065" cy="37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86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{DC1B66D4-13E7-4B38-9A7F-925B2D7938A5}tf11437505_win32</Template>
  <TotalTime>934</TotalTime>
  <Words>227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Georgia Pro Cond Light</vt:lpstr>
      <vt:lpstr>Roboto</vt:lpstr>
      <vt:lpstr>Speak Pro</vt:lpstr>
      <vt:lpstr>Times New Roman</vt:lpstr>
      <vt:lpstr>RetrospectVTI</vt:lpstr>
      <vt:lpstr>  FINAL PROJECT Menganalisa pekerjaan dalam bidang data yang paling banyak diminati di negara Amerika dan Eropa  </vt:lpstr>
      <vt:lpstr>Table of Content</vt:lpstr>
      <vt:lpstr>Table of Content</vt:lpstr>
      <vt:lpstr>DATA SET</vt:lpstr>
      <vt:lpstr>DATA PREPROCESSING</vt:lpstr>
      <vt:lpstr>VISUALIZATION</vt:lpstr>
      <vt:lpstr>VISUALIZATION</vt:lpstr>
      <vt:lpstr>DATA ANALYST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MODEL EVALUATION</vt:lpstr>
      <vt:lpstr>MODEL EVALUATION</vt:lpstr>
      <vt:lpstr>INSIGHT &amp; RECOMMENDATION</vt:lpstr>
      <vt:lpstr>INSIGHT &amp; RECOMMENDATION</vt:lpstr>
      <vt:lpstr>ADDITIONAL INSIGHT</vt:lpstr>
      <vt:lpstr>ADDITIONAL INSIGHT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PROJECT Menganalisa pekerjaan dalam bidang data yang paling banyak diminati di negara Amerika dan Eropa  </dc:title>
  <dc:creator>LENOVO IP SLIM 3</dc:creator>
  <cp:lastModifiedBy>LENOVO IP SLIM 3</cp:lastModifiedBy>
  <cp:revision>21</cp:revision>
  <dcterms:created xsi:type="dcterms:W3CDTF">2024-02-21T10:38:38Z</dcterms:created>
  <dcterms:modified xsi:type="dcterms:W3CDTF">2024-03-03T06:41:44Z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