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87" r:id="rId3"/>
    <p:sldId id="258" r:id="rId4"/>
    <p:sldId id="288" r:id="rId5"/>
    <p:sldId id="259" r:id="rId6"/>
    <p:sldId id="260" r:id="rId7"/>
    <p:sldId id="261" r:id="rId8"/>
    <p:sldId id="262" r:id="rId9"/>
    <p:sldId id="277" r:id="rId10"/>
    <p:sldId id="263" r:id="rId11"/>
    <p:sldId id="264" r:id="rId12"/>
    <p:sldId id="265" r:id="rId13"/>
    <p:sldId id="266" r:id="rId14"/>
    <p:sldId id="272" r:id="rId15"/>
    <p:sldId id="273" r:id="rId16"/>
    <p:sldId id="274" r:id="rId17"/>
    <p:sldId id="267" r:id="rId18"/>
    <p:sldId id="275" r:id="rId19"/>
    <p:sldId id="268" r:id="rId20"/>
    <p:sldId id="269" r:id="rId21"/>
    <p:sldId id="270" r:id="rId22"/>
    <p:sldId id="271" r:id="rId23"/>
    <p:sldId id="279" r:id="rId24"/>
    <p:sldId id="281" r:id="rId25"/>
    <p:sldId id="278" r:id="rId26"/>
    <p:sldId id="276" r:id="rId27"/>
    <p:sldId id="282" r:id="rId28"/>
    <p:sldId id="284" r:id="rId29"/>
    <p:sldId id="285" r:id="rId30"/>
    <p:sldId id="286" r:id="rId31"/>
    <p:sldId id="289" r:id="rId32"/>
    <p:sldId id="290" r:id="rId33"/>
    <p:sldId id="28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660"/>
  </p:normalViewPr>
  <p:slideViewPr>
    <p:cSldViewPr snapToGrid="0">
      <p:cViewPr>
        <p:scale>
          <a:sx n="66" d="100"/>
          <a:sy n="66" d="100"/>
        </p:scale>
        <p:origin x="66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05F8ED-43AC-47EB-ABD5-FDEB803EC545}"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739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E05F8ED-43AC-47EB-ABD5-FDEB803EC545}" type="datetimeFigureOut">
              <a:rPr lang="en-US" smtClean="0"/>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403480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5F8ED-43AC-47EB-ABD5-FDEB803EC545}"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722366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5F8ED-43AC-47EB-ABD5-FDEB803EC545}"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9904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5F8ED-43AC-47EB-ABD5-FDEB803EC545}"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3414502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5F8ED-43AC-47EB-ABD5-FDEB803EC545}"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6148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5F8ED-43AC-47EB-ABD5-FDEB803EC545}"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264112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5F8ED-43AC-47EB-ABD5-FDEB803EC545}"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15111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5F8ED-43AC-47EB-ABD5-FDEB803EC545}"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227283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5F8ED-43AC-47EB-ABD5-FDEB803EC545}"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254021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5F8ED-43AC-47EB-ABD5-FDEB803EC545}"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252978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05F8ED-43AC-47EB-ABD5-FDEB803EC545}"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290800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05F8ED-43AC-47EB-ABD5-FDEB803EC545}" type="datetimeFigureOut">
              <a:rPr lang="en-US" smtClean="0"/>
              <a:t>7/11/2023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296344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05F8ED-43AC-47EB-ABD5-FDEB803EC545}" type="datetimeFigureOut">
              <a:rPr lang="en-US" smtClean="0"/>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225070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5F8ED-43AC-47EB-ABD5-FDEB803EC545}" type="datetimeFigureOut">
              <a:rPr lang="en-US" smtClean="0"/>
              <a:t>7/11/2023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895577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05F8ED-43AC-47EB-ABD5-FDEB803EC545}"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115711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05F8ED-43AC-47EB-ABD5-FDEB803EC545}"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255478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E05F8ED-43AC-47EB-ABD5-FDEB803EC545}" type="datetimeFigureOut">
              <a:rPr lang="en-US" smtClean="0"/>
              <a:t>7/11/2023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5057631-1F36-453B-8EDD-925EB1338ABD}" type="slidenum">
              <a:rPr lang="en-US" smtClean="0"/>
              <a:t>‹#›</a:t>
            </a:fld>
            <a:endParaRPr lang="en-US"/>
          </a:p>
        </p:txBody>
      </p:sp>
    </p:spTree>
    <p:extLst>
      <p:ext uri="{BB962C8B-B14F-4D97-AF65-F5344CB8AC3E}">
        <p14:creationId xmlns:p14="http://schemas.microsoft.com/office/powerpoint/2010/main" val="1974771199"/>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machinelearningmastery.com/light-gradient-boosted-machine-lightgbm-ensembl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C8BF-C750-245D-DCB5-1542269AD11F}"/>
              </a:ext>
            </a:extLst>
          </p:cNvPr>
          <p:cNvSpPr>
            <a:spLocks noGrp="1"/>
          </p:cNvSpPr>
          <p:nvPr>
            <p:ph type="ctrTitle"/>
          </p:nvPr>
        </p:nvSpPr>
        <p:spPr>
          <a:xfrm>
            <a:off x="232229" y="3802743"/>
            <a:ext cx="11775996" cy="2162628"/>
          </a:xfrm>
        </p:spPr>
        <p:txBody>
          <a:bodyPr>
            <a:normAutofit fontScale="90000"/>
          </a:bodyPr>
          <a:lstStyle/>
          <a:p>
            <a:pPr algn="ctr"/>
            <a:r>
              <a:rPr lang="en-US" b="1" dirty="0"/>
              <a:t> </a:t>
            </a:r>
            <a:r>
              <a:rPr lang="en-US" b="1" dirty="0">
                <a:solidFill>
                  <a:schemeClr val="bg1"/>
                </a:solidFill>
              </a:rPr>
              <a:t>USING  Machine learning classification of cardiovascular disease prediction </a:t>
            </a:r>
          </a:p>
        </p:txBody>
      </p:sp>
      <p:pic>
        <p:nvPicPr>
          <p:cNvPr id="5" name="Picture 4">
            <a:extLst>
              <a:ext uri="{FF2B5EF4-FFF2-40B4-BE49-F238E27FC236}">
                <a16:creationId xmlns:a16="http://schemas.microsoft.com/office/drawing/2014/main" id="{71710B1A-C3E4-D795-7EFB-363DECC35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3541486"/>
          </a:xfrm>
          <a:prstGeom prst="rect">
            <a:avLst/>
          </a:prstGeom>
        </p:spPr>
      </p:pic>
    </p:spTree>
    <p:extLst>
      <p:ext uri="{BB962C8B-B14F-4D97-AF65-F5344CB8AC3E}">
        <p14:creationId xmlns:p14="http://schemas.microsoft.com/office/powerpoint/2010/main" val="104169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FE2ABAA-9AE3-52D9-66D3-239F922E2DB1}"/>
              </a:ext>
            </a:extLst>
          </p:cNvPr>
          <p:cNvGraphicFramePr>
            <a:graphicFrameLocks noGrp="1"/>
          </p:cNvGraphicFramePr>
          <p:nvPr>
            <p:ph idx="1"/>
            <p:extLst>
              <p:ext uri="{D42A27DB-BD31-4B8C-83A1-F6EECF244321}">
                <p14:modId xmlns:p14="http://schemas.microsoft.com/office/powerpoint/2010/main" val="2084763867"/>
              </p:ext>
            </p:extLst>
          </p:nvPr>
        </p:nvGraphicFramePr>
        <p:xfrm>
          <a:off x="838200" y="551329"/>
          <a:ext cx="11048997" cy="5662109"/>
        </p:xfrm>
        <a:graphic>
          <a:graphicData uri="http://schemas.openxmlformats.org/drawingml/2006/table">
            <a:tbl>
              <a:tblPr firstRow="1" bandRow="1">
                <a:tableStyleId>{5C22544A-7EE6-4342-B048-85BDC9FD1C3A}</a:tableStyleId>
              </a:tblPr>
              <a:tblGrid>
                <a:gridCol w="1040848">
                  <a:extLst>
                    <a:ext uri="{9D8B030D-6E8A-4147-A177-3AD203B41FA5}">
                      <a16:colId xmlns:a16="http://schemas.microsoft.com/office/drawing/2014/main" val="2604218620"/>
                    </a:ext>
                  </a:extLst>
                </a:gridCol>
                <a:gridCol w="2116009">
                  <a:extLst>
                    <a:ext uri="{9D8B030D-6E8A-4147-A177-3AD203B41FA5}">
                      <a16:colId xmlns:a16="http://schemas.microsoft.com/office/drawing/2014/main" val="78604350"/>
                    </a:ext>
                  </a:extLst>
                </a:gridCol>
                <a:gridCol w="1578428">
                  <a:extLst>
                    <a:ext uri="{9D8B030D-6E8A-4147-A177-3AD203B41FA5}">
                      <a16:colId xmlns:a16="http://schemas.microsoft.com/office/drawing/2014/main" val="124782825"/>
                    </a:ext>
                  </a:extLst>
                </a:gridCol>
                <a:gridCol w="1578428">
                  <a:extLst>
                    <a:ext uri="{9D8B030D-6E8A-4147-A177-3AD203B41FA5}">
                      <a16:colId xmlns:a16="http://schemas.microsoft.com/office/drawing/2014/main" val="3716794736"/>
                    </a:ext>
                  </a:extLst>
                </a:gridCol>
                <a:gridCol w="1578428">
                  <a:extLst>
                    <a:ext uri="{9D8B030D-6E8A-4147-A177-3AD203B41FA5}">
                      <a16:colId xmlns:a16="http://schemas.microsoft.com/office/drawing/2014/main" val="770031585"/>
                    </a:ext>
                  </a:extLst>
                </a:gridCol>
                <a:gridCol w="1578428">
                  <a:extLst>
                    <a:ext uri="{9D8B030D-6E8A-4147-A177-3AD203B41FA5}">
                      <a16:colId xmlns:a16="http://schemas.microsoft.com/office/drawing/2014/main" val="341631969"/>
                    </a:ext>
                  </a:extLst>
                </a:gridCol>
                <a:gridCol w="1578428">
                  <a:extLst>
                    <a:ext uri="{9D8B030D-6E8A-4147-A177-3AD203B41FA5}">
                      <a16:colId xmlns:a16="http://schemas.microsoft.com/office/drawing/2014/main" val="2865021162"/>
                    </a:ext>
                  </a:extLst>
                </a:gridCol>
              </a:tblGrid>
              <a:tr h="1425389">
                <a:tc>
                  <a:txBody>
                    <a:bodyPr/>
                    <a:lstStyle/>
                    <a:p>
                      <a:r>
                        <a:rPr lang="en-US" dirty="0"/>
                        <a:t>Serial number</a:t>
                      </a:r>
                    </a:p>
                  </a:txBody>
                  <a:tcPr/>
                </a:tc>
                <a:tc>
                  <a:txBody>
                    <a:bodyPr/>
                    <a:lstStyle/>
                    <a:p>
                      <a:r>
                        <a:rPr lang="en-US" dirty="0"/>
                        <a:t>Paper name</a:t>
                      </a:r>
                    </a:p>
                  </a:txBody>
                  <a:tcPr/>
                </a:tc>
                <a:tc>
                  <a:txBody>
                    <a:bodyPr/>
                    <a:lstStyle/>
                    <a:p>
                      <a:r>
                        <a:rPr lang="en-US" dirty="0"/>
                        <a:t>Author name</a:t>
                      </a:r>
                    </a:p>
                  </a:txBody>
                  <a:tcPr/>
                </a:tc>
                <a:tc>
                  <a:txBody>
                    <a:bodyPr/>
                    <a:lstStyle/>
                    <a:p>
                      <a:r>
                        <a:rPr lang="en-US" dirty="0"/>
                        <a:t>Publication year</a:t>
                      </a:r>
                    </a:p>
                  </a:txBody>
                  <a:tcPr/>
                </a:tc>
                <a:tc>
                  <a:txBody>
                    <a:bodyPr/>
                    <a:lstStyle/>
                    <a:p>
                      <a:r>
                        <a:rPr lang="en-US" dirty="0"/>
                        <a:t>method</a:t>
                      </a:r>
                    </a:p>
                  </a:txBody>
                  <a:tcPr/>
                </a:tc>
                <a:tc>
                  <a:txBody>
                    <a:bodyPr/>
                    <a:lstStyle/>
                    <a:p>
                      <a:r>
                        <a:rPr lang="en-US" dirty="0"/>
                        <a:t>source</a:t>
                      </a:r>
                    </a:p>
                  </a:txBody>
                  <a:tcPr/>
                </a:tc>
                <a:tc>
                  <a:txBody>
                    <a:bodyPr/>
                    <a:lstStyle/>
                    <a:p>
                      <a:r>
                        <a:rPr lang="en-US" dirty="0"/>
                        <a:t>Finding and lacking</a:t>
                      </a:r>
                    </a:p>
                  </a:txBody>
                  <a:tcPr/>
                </a:tc>
                <a:extLst>
                  <a:ext uri="{0D108BD9-81ED-4DB2-BD59-A6C34878D82A}">
                    <a16:rowId xmlns:a16="http://schemas.microsoft.com/office/drawing/2014/main" val="928086295"/>
                  </a:ext>
                </a:extLst>
              </a:tr>
              <a:tr h="3635756">
                <a:tc>
                  <a:txBody>
                    <a:bodyPr/>
                    <a:lstStyle/>
                    <a:p>
                      <a:r>
                        <a:rPr lang="en-US" dirty="0"/>
                        <a:t>03</a:t>
                      </a:r>
                    </a:p>
                  </a:txBody>
                  <a:tcPr/>
                </a:tc>
                <a:tc>
                  <a:txBody>
                    <a:bodyPr/>
                    <a:lstStyle/>
                    <a:p>
                      <a:r>
                        <a:rPr lang="en-US" sz="1600" dirty="0"/>
                        <a:t>PREDICTIVE ANALYSIS OF HEART DISEASES WITH MACHINE LEARNING APPROACHES</a:t>
                      </a:r>
                    </a:p>
                  </a:txBody>
                  <a:tcPr/>
                </a:tc>
                <a:tc>
                  <a:txBody>
                    <a:bodyPr/>
                    <a:lstStyle/>
                    <a:p>
                      <a:r>
                        <a:rPr lang="en-US" sz="1600" b="0" dirty="0"/>
                        <a:t>Ramesh TR,</a:t>
                      </a:r>
                      <a:r>
                        <a:rPr lang="en-US" sz="1600" b="0" i="0" kern="1200" dirty="0">
                          <a:solidFill>
                            <a:schemeClr val="dk1"/>
                          </a:solidFill>
                          <a:effectLst/>
                          <a:latin typeface="+mn-lt"/>
                          <a:ea typeface="+mn-ea"/>
                          <a:cs typeface="+mn-cs"/>
                        </a:rPr>
                        <a:t> Umesh Kumar </a:t>
                      </a:r>
                      <a:r>
                        <a:rPr lang="en-US" sz="1600" b="0" i="0" kern="1200" dirty="0" err="1">
                          <a:solidFill>
                            <a:schemeClr val="dk1"/>
                          </a:solidFill>
                          <a:effectLst/>
                          <a:latin typeface="+mn-lt"/>
                          <a:ea typeface="+mn-ea"/>
                          <a:cs typeface="+mn-cs"/>
                        </a:rPr>
                        <a:t>Lilhore</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Poongodi</a:t>
                      </a:r>
                      <a:r>
                        <a:rPr lang="en-US" sz="1600" b="0" i="0" kern="1200" dirty="0">
                          <a:solidFill>
                            <a:schemeClr val="dk1"/>
                          </a:solidFill>
                          <a:effectLst/>
                          <a:latin typeface="+mn-lt"/>
                          <a:ea typeface="+mn-ea"/>
                          <a:cs typeface="+mn-cs"/>
                        </a:rPr>
                        <a:t> M, Sarita </a:t>
                      </a:r>
                      <a:r>
                        <a:rPr lang="en-US" sz="1600" b="0" i="0" kern="1200" dirty="0" err="1">
                          <a:solidFill>
                            <a:schemeClr val="dk1"/>
                          </a:solidFill>
                          <a:effectLst/>
                          <a:latin typeface="+mn-lt"/>
                          <a:ea typeface="+mn-ea"/>
                          <a:cs typeface="+mn-cs"/>
                        </a:rPr>
                        <a:t>Simaiya</a:t>
                      </a:r>
                      <a:r>
                        <a:rPr lang="en-US" sz="1600" b="0" i="0" kern="1200" dirty="0">
                          <a:solidFill>
                            <a:schemeClr val="dk1"/>
                          </a:solidFill>
                          <a:effectLst/>
                          <a:latin typeface="+mn-lt"/>
                          <a:ea typeface="+mn-ea"/>
                          <a:cs typeface="+mn-cs"/>
                        </a:rPr>
                        <a:t>, Amandeep Kaur, Mounir Hamdi</a:t>
                      </a:r>
                      <a:endParaRPr lang="en-US" sz="1600" b="0" dirty="0"/>
                    </a:p>
                  </a:txBody>
                  <a:tcPr/>
                </a:tc>
                <a:tc>
                  <a:txBody>
                    <a:bodyPr/>
                    <a:lstStyle/>
                    <a:p>
                      <a:r>
                        <a:rPr lang="en-US" dirty="0"/>
                        <a:t>2022</a:t>
                      </a:r>
                    </a:p>
                  </a:txBody>
                  <a:tcPr/>
                </a:tc>
                <a:tc>
                  <a:txBody>
                    <a:bodyPr/>
                    <a:lstStyle/>
                    <a:p>
                      <a:r>
                        <a:rPr lang="en-US" sz="1400" dirty="0"/>
                        <a:t>Heart Disease Health Care Machine Learning Naive Bayes Decision Tree Classifier SVM K-Nearest Neighbor Logistic Regression Random Forest</a:t>
                      </a:r>
                    </a:p>
                  </a:txBody>
                  <a:tcPr/>
                </a:tc>
                <a:tc>
                  <a:txBody>
                    <a:bodyPr/>
                    <a:lstStyle/>
                    <a:p>
                      <a:r>
                        <a:rPr lang="en-US" dirty="0"/>
                        <a:t>https://jpmm.um.edu.my/index.php/MJCS/article/view/35980</a:t>
                      </a:r>
                    </a:p>
                  </a:txBody>
                  <a:tcPr/>
                </a:tc>
                <a:tc>
                  <a:txBody>
                    <a:bodyPr/>
                    <a:lstStyle/>
                    <a:p>
                      <a:r>
                        <a:rPr lang="en-US" sz="1600" dirty="0"/>
                        <a:t>Different machine learning algorithms such as decision trees, random forests, logistic regression, and support vector machines have been used for heart disease prediction.</a:t>
                      </a:r>
                    </a:p>
                  </a:txBody>
                  <a:tcPr/>
                </a:tc>
                <a:extLst>
                  <a:ext uri="{0D108BD9-81ED-4DB2-BD59-A6C34878D82A}">
                    <a16:rowId xmlns:a16="http://schemas.microsoft.com/office/drawing/2014/main" val="3782168183"/>
                  </a:ext>
                </a:extLst>
              </a:tr>
            </a:tbl>
          </a:graphicData>
        </a:graphic>
      </p:graphicFrame>
    </p:spTree>
    <p:extLst>
      <p:ext uri="{BB962C8B-B14F-4D97-AF65-F5344CB8AC3E}">
        <p14:creationId xmlns:p14="http://schemas.microsoft.com/office/powerpoint/2010/main" val="209135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A0BFAB0-0A25-FC96-9DBD-48B45D1CC8E9}"/>
              </a:ext>
            </a:extLst>
          </p:cNvPr>
          <p:cNvGraphicFramePr>
            <a:graphicFrameLocks noGrp="1"/>
          </p:cNvGraphicFramePr>
          <p:nvPr>
            <p:ph idx="1"/>
            <p:extLst>
              <p:ext uri="{D42A27DB-BD31-4B8C-83A1-F6EECF244321}">
                <p14:modId xmlns:p14="http://schemas.microsoft.com/office/powerpoint/2010/main" val="3284857882"/>
              </p:ext>
            </p:extLst>
          </p:nvPr>
        </p:nvGraphicFramePr>
        <p:xfrm>
          <a:off x="1120589" y="632012"/>
          <a:ext cx="10515596" cy="6100617"/>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619213434"/>
                    </a:ext>
                  </a:extLst>
                </a:gridCol>
                <a:gridCol w="1502228">
                  <a:extLst>
                    <a:ext uri="{9D8B030D-6E8A-4147-A177-3AD203B41FA5}">
                      <a16:colId xmlns:a16="http://schemas.microsoft.com/office/drawing/2014/main" val="476401422"/>
                    </a:ext>
                  </a:extLst>
                </a:gridCol>
                <a:gridCol w="1502228">
                  <a:extLst>
                    <a:ext uri="{9D8B030D-6E8A-4147-A177-3AD203B41FA5}">
                      <a16:colId xmlns:a16="http://schemas.microsoft.com/office/drawing/2014/main" val="3008728740"/>
                    </a:ext>
                  </a:extLst>
                </a:gridCol>
                <a:gridCol w="1502228">
                  <a:extLst>
                    <a:ext uri="{9D8B030D-6E8A-4147-A177-3AD203B41FA5}">
                      <a16:colId xmlns:a16="http://schemas.microsoft.com/office/drawing/2014/main" val="2406344122"/>
                    </a:ext>
                  </a:extLst>
                </a:gridCol>
                <a:gridCol w="1502228">
                  <a:extLst>
                    <a:ext uri="{9D8B030D-6E8A-4147-A177-3AD203B41FA5}">
                      <a16:colId xmlns:a16="http://schemas.microsoft.com/office/drawing/2014/main" val="1246794668"/>
                    </a:ext>
                  </a:extLst>
                </a:gridCol>
                <a:gridCol w="1502228">
                  <a:extLst>
                    <a:ext uri="{9D8B030D-6E8A-4147-A177-3AD203B41FA5}">
                      <a16:colId xmlns:a16="http://schemas.microsoft.com/office/drawing/2014/main" val="3269506655"/>
                    </a:ext>
                  </a:extLst>
                </a:gridCol>
                <a:gridCol w="1502228">
                  <a:extLst>
                    <a:ext uri="{9D8B030D-6E8A-4147-A177-3AD203B41FA5}">
                      <a16:colId xmlns:a16="http://schemas.microsoft.com/office/drawing/2014/main" val="2253008396"/>
                    </a:ext>
                  </a:extLst>
                </a:gridCol>
              </a:tblGrid>
              <a:tr h="858057">
                <a:tc>
                  <a:txBody>
                    <a:bodyPr/>
                    <a:lstStyle/>
                    <a:p>
                      <a:r>
                        <a:rPr lang="en-US" dirty="0"/>
                        <a:t>Serial number</a:t>
                      </a:r>
                    </a:p>
                  </a:txBody>
                  <a:tcPr/>
                </a:tc>
                <a:tc>
                  <a:txBody>
                    <a:bodyPr/>
                    <a:lstStyle/>
                    <a:p>
                      <a:r>
                        <a:rPr lang="en-US" dirty="0"/>
                        <a:t>Paper name</a:t>
                      </a:r>
                    </a:p>
                  </a:txBody>
                  <a:tcPr/>
                </a:tc>
                <a:tc>
                  <a:txBody>
                    <a:bodyPr/>
                    <a:lstStyle/>
                    <a:p>
                      <a:r>
                        <a:rPr lang="en-US" dirty="0"/>
                        <a:t>Author name</a:t>
                      </a:r>
                    </a:p>
                  </a:txBody>
                  <a:tcPr/>
                </a:tc>
                <a:tc>
                  <a:txBody>
                    <a:bodyPr/>
                    <a:lstStyle/>
                    <a:p>
                      <a:r>
                        <a:rPr lang="en-US" dirty="0"/>
                        <a:t>Publication year</a:t>
                      </a:r>
                    </a:p>
                  </a:txBody>
                  <a:tcPr/>
                </a:tc>
                <a:tc>
                  <a:txBody>
                    <a:bodyPr/>
                    <a:lstStyle/>
                    <a:p>
                      <a:r>
                        <a:rPr lang="en-US" dirty="0"/>
                        <a:t>method</a:t>
                      </a:r>
                    </a:p>
                  </a:txBody>
                  <a:tcPr/>
                </a:tc>
                <a:tc>
                  <a:txBody>
                    <a:bodyPr/>
                    <a:lstStyle/>
                    <a:p>
                      <a:r>
                        <a:rPr lang="en-US" dirty="0"/>
                        <a:t>source</a:t>
                      </a:r>
                    </a:p>
                  </a:txBody>
                  <a:tcPr/>
                </a:tc>
                <a:tc>
                  <a:txBody>
                    <a:bodyPr/>
                    <a:lstStyle/>
                    <a:p>
                      <a:r>
                        <a:rPr lang="en-US" dirty="0"/>
                        <a:t>Finding and lacking</a:t>
                      </a:r>
                    </a:p>
                  </a:txBody>
                  <a:tcPr/>
                </a:tc>
                <a:extLst>
                  <a:ext uri="{0D108BD9-81ED-4DB2-BD59-A6C34878D82A}">
                    <a16:rowId xmlns:a16="http://schemas.microsoft.com/office/drawing/2014/main" val="513181154"/>
                  </a:ext>
                </a:extLst>
              </a:tr>
              <a:tr h="4453531">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Prediction of Coronary Heart Disease using Machine Learning: An Experimental Analysis</a:t>
                      </a:r>
                    </a:p>
                    <a:p>
                      <a:endParaRPr lang="en-US" dirty="0"/>
                    </a:p>
                  </a:txBody>
                  <a:tcPr/>
                </a:tc>
                <a:tc>
                  <a:txBody>
                    <a:bodyPr/>
                    <a:lstStyle/>
                    <a:p>
                      <a:r>
                        <a:rPr lang="en-US" dirty="0"/>
                        <a:t>Amanda H. Gonsalves, </a:t>
                      </a:r>
                      <a:r>
                        <a:rPr lang="en-US" dirty="0" err="1"/>
                        <a:t>Fadi</a:t>
                      </a:r>
                      <a:r>
                        <a:rPr lang="en-US" dirty="0"/>
                        <a:t> </a:t>
                      </a:r>
                      <a:r>
                        <a:rPr lang="en-US" dirty="0" err="1"/>
                        <a:t>Thabtah</a:t>
                      </a:r>
                      <a:r>
                        <a:rPr lang="en-US" dirty="0"/>
                        <a:t>,</a:t>
                      </a:r>
                    </a:p>
                    <a:p>
                      <a:r>
                        <a:rPr lang="en-US" dirty="0"/>
                        <a:t>Rami Mustafa </a:t>
                      </a:r>
                      <a:r>
                        <a:rPr lang="en-US" dirty="0" err="1"/>
                        <a:t>A.Mohammd</a:t>
                      </a:r>
                      <a:r>
                        <a:rPr lang="en-US" dirty="0"/>
                        <a:t>,</a:t>
                      </a:r>
                    </a:p>
                    <a:p>
                      <a:r>
                        <a:rPr lang="en-US" dirty="0"/>
                        <a:t>Gurpreet Singh </a:t>
                      </a:r>
                    </a:p>
                  </a:txBody>
                  <a:tcPr/>
                </a:tc>
                <a:tc>
                  <a:txBody>
                    <a:bodyPr/>
                    <a:lstStyle/>
                    <a:p>
                      <a:r>
                        <a:rPr lang="en-US" dirty="0"/>
                        <a:t>2019</a:t>
                      </a:r>
                    </a:p>
                  </a:txBody>
                  <a:tcPr/>
                </a:tc>
                <a:tc>
                  <a:txBody>
                    <a:bodyPr/>
                    <a:lstStyle/>
                    <a:p>
                      <a:r>
                        <a:rPr lang="en-US" dirty="0"/>
                        <a:t>The authors used Support Vector Machine (SVM), Artificial Neural Network (ANN) and Decision Trees (DT)</a:t>
                      </a:r>
                    </a:p>
                  </a:txBody>
                  <a:tcPr/>
                </a:tc>
                <a:tc>
                  <a:txBody>
                    <a:bodyPr/>
                    <a:lstStyle/>
                    <a:p>
                      <a:r>
                        <a:rPr lang="en-US" dirty="0"/>
                        <a:t>https://dl.acm.org/doi/abs/10.1145/3342999.3343015?casa_token=YkiFnipDjy8AAAAA:zNArbZ7MwNPcmjuXH68wCZkS0DndQ6S0fWGUkjMmKs0zlI5wMO1BZ_bcWz7Sn1_0XEXGz13yaeZqLg</a:t>
                      </a:r>
                    </a:p>
                  </a:txBody>
                  <a:tcPr/>
                </a:tc>
                <a:tc>
                  <a:txBody>
                    <a:bodyPr/>
                    <a:lstStyle/>
                    <a:p>
                      <a:r>
                        <a:rPr lang="en-US" dirty="0" err="1"/>
                        <a:t>Lacking:</a:t>
                      </a:r>
                      <a:r>
                        <a:rPr lang="en-US" sz="1600" dirty="0" err="1"/>
                        <a:t>Based</a:t>
                      </a:r>
                      <a:r>
                        <a:rPr lang="en-US" sz="1600" dirty="0"/>
                        <a:t> on the obtained ML results from the CHD dataset, future research needs to be carried out to improve the performance of the model, especially to increase the Sensitivity and Specificity rates.</a:t>
                      </a:r>
                    </a:p>
                  </a:txBody>
                  <a:tcPr/>
                </a:tc>
                <a:extLst>
                  <a:ext uri="{0D108BD9-81ED-4DB2-BD59-A6C34878D82A}">
                    <a16:rowId xmlns:a16="http://schemas.microsoft.com/office/drawing/2014/main" val="331203724"/>
                  </a:ext>
                </a:extLst>
              </a:tr>
            </a:tbl>
          </a:graphicData>
        </a:graphic>
      </p:graphicFrame>
    </p:spTree>
    <p:extLst>
      <p:ext uri="{BB962C8B-B14F-4D97-AF65-F5344CB8AC3E}">
        <p14:creationId xmlns:p14="http://schemas.microsoft.com/office/powerpoint/2010/main" val="409603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A67BEF1-DE8B-E38C-040D-2AC8491FACC0}"/>
              </a:ext>
            </a:extLst>
          </p:cNvPr>
          <p:cNvGraphicFramePr>
            <a:graphicFrameLocks noGrp="1"/>
          </p:cNvGraphicFramePr>
          <p:nvPr>
            <p:ph idx="1"/>
            <p:extLst>
              <p:ext uri="{D42A27DB-BD31-4B8C-83A1-F6EECF244321}">
                <p14:modId xmlns:p14="http://schemas.microsoft.com/office/powerpoint/2010/main" val="3278736605"/>
              </p:ext>
            </p:extLst>
          </p:nvPr>
        </p:nvGraphicFramePr>
        <p:xfrm>
          <a:off x="838204" y="1053993"/>
          <a:ext cx="10515596" cy="5499842"/>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1299765418"/>
                    </a:ext>
                  </a:extLst>
                </a:gridCol>
                <a:gridCol w="1502228">
                  <a:extLst>
                    <a:ext uri="{9D8B030D-6E8A-4147-A177-3AD203B41FA5}">
                      <a16:colId xmlns:a16="http://schemas.microsoft.com/office/drawing/2014/main" val="3631351535"/>
                    </a:ext>
                  </a:extLst>
                </a:gridCol>
                <a:gridCol w="1502228">
                  <a:extLst>
                    <a:ext uri="{9D8B030D-6E8A-4147-A177-3AD203B41FA5}">
                      <a16:colId xmlns:a16="http://schemas.microsoft.com/office/drawing/2014/main" val="2237868095"/>
                    </a:ext>
                  </a:extLst>
                </a:gridCol>
                <a:gridCol w="1502228">
                  <a:extLst>
                    <a:ext uri="{9D8B030D-6E8A-4147-A177-3AD203B41FA5}">
                      <a16:colId xmlns:a16="http://schemas.microsoft.com/office/drawing/2014/main" val="2215924459"/>
                    </a:ext>
                  </a:extLst>
                </a:gridCol>
                <a:gridCol w="1502228">
                  <a:extLst>
                    <a:ext uri="{9D8B030D-6E8A-4147-A177-3AD203B41FA5}">
                      <a16:colId xmlns:a16="http://schemas.microsoft.com/office/drawing/2014/main" val="3408046984"/>
                    </a:ext>
                  </a:extLst>
                </a:gridCol>
                <a:gridCol w="1502228">
                  <a:extLst>
                    <a:ext uri="{9D8B030D-6E8A-4147-A177-3AD203B41FA5}">
                      <a16:colId xmlns:a16="http://schemas.microsoft.com/office/drawing/2014/main" val="2597385252"/>
                    </a:ext>
                  </a:extLst>
                </a:gridCol>
                <a:gridCol w="1502228">
                  <a:extLst>
                    <a:ext uri="{9D8B030D-6E8A-4147-A177-3AD203B41FA5}">
                      <a16:colId xmlns:a16="http://schemas.microsoft.com/office/drawing/2014/main" val="157803424"/>
                    </a:ext>
                  </a:extLst>
                </a:gridCol>
              </a:tblGrid>
              <a:tr h="1506962">
                <a:tc>
                  <a:txBody>
                    <a:bodyPr/>
                    <a:lstStyle/>
                    <a:p>
                      <a:r>
                        <a:rPr lang="en-US" dirty="0"/>
                        <a:t>Serial number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Paper name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Publication year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and lacking</a:t>
                      </a:r>
                    </a:p>
                    <a:p>
                      <a:endParaRPr lang="en-US" dirty="0"/>
                    </a:p>
                  </a:txBody>
                  <a:tcPr/>
                </a:tc>
                <a:extLst>
                  <a:ext uri="{0D108BD9-81ED-4DB2-BD59-A6C34878D82A}">
                    <a16:rowId xmlns:a16="http://schemas.microsoft.com/office/drawing/2014/main" val="3721676386"/>
                  </a:ext>
                </a:extLst>
              </a:tr>
              <a:tr h="3041319">
                <a:tc>
                  <a:txBody>
                    <a:bodyPr/>
                    <a:lstStyle/>
                    <a:p>
                      <a:r>
                        <a:rPr lang="en-US" dirty="0"/>
                        <a:t>5</a:t>
                      </a:r>
                    </a:p>
                  </a:txBody>
                  <a:tcPr/>
                </a:tc>
                <a:tc>
                  <a:txBody>
                    <a:bodyPr/>
                    <a:lstStyle/>
                    <a:p>
                      <a:r>
                        <a:rPr lang="en-US" dirty="0"/>
                        <a:t>Prediction of Heart Disease Using Machine Learning</a:t>
                      </a:r>
                    </a:p>
                  </a:txBody>
                  <a:tcPr/>
                </a:tc>
                <a:tc>
                  <a:txBody>
                    <a:bodyPr/>
                    <a:lstStyle/>
                    <a:p>
                      <a:r>
                        <a:rPr lang="en-US" dirty="0"/>
                        <a:t>Aditi </a:t>
                      </a:r>
                      <a:r>
                        <a:rPr lang="en-US" dirty="0" err="1"/>
                        <a:t>Gavhane</a:t>
                      </a:r>
                      <a:endParaRPr lang="en-US" dirty="0"/>
                    </a:p>
                    <a:p>
                      <a:r>
                        <a:rPr lang="en-US" dirty="0" err="1"/>
                        <a:t>Gouthami</a:t>
                      </a:r>
                      <a:r>
                        <a:rPr lang="en-US" dirty="0"/>
                        <a:t> </a:t>
                      </a:r>
                      <a:r>
                        <a:rPr lang="en-US" dirty="0" err="1"/>
                        <a:t>Kokkula</a:t>
                      </a:r>
                      <a:r>
                        <a:rPr lang="en-US" dirty="0"/>
                        <a:t>, </a:t>
                      </a:r>
                      <a:r>
                        <a:rPr lang="en-US" dirty="0" err="1"/>
                        <a:t>Isha</a:t>
                      </a:r>
                      <a:r>
                        <a:rPr lang="en-US" dirty="0"/>
                        <a:t> Pandya , Prof. Kailas </a:t>
                      </a:r>
                      <a:r>
                        <a:rPr lang="en-US" dirty="0" err="1"/>
                        <a:t>Devadkar</a:t>
                      </a:r>
                      <a:r>
                        <a:rPr lang="en-US" dirty="0"/>
                        <a:t> (PhD)</a:t>
                      </a:r>
                    </a:p>
                  </a:txBody>
                  <a:tcPr/>
                </a:tc>
                <a:tc>
                  <a:txBody>
                    <a:bodyPr/>
                    <a:lstStyle/>
                    <a:p>
                      <a:r>
                        <a:rPr lang="en-US" dirty="0"/>
                        <a:t>2018</a:t>
                      </a:r>
                    </a:p>
                  </a:txBody>
                  <a:tcPr/>
                </a:tc>
                <a:tc>
                  <a:txBody>
                    <a:bodyPr/>
                    <a:lstStyle/>
                    <a:p>
                      <a:r>
                        <a:rPr lang="en-US" dirty="0"/>
                        <a:t> KNN, LR, DT, NN, SVM, </a:t>
                      </a:r>
                    </a:p>
                  </a:txBody>
                  <a:tcPr/>
                </a:tc>
                <a:tc>
                  <a:txBody>
                    <a:bodyPr/>
                    <a:lstStyle/>
                    <a:p>
                      <a:r>
                        <a:rPr lang="en-US" dirty="0"/>
                        <a:t>https://ieeexplore.ieee.org/document/8474922/keywords#keywords</a:t>
                      </a:r>
                    </a:p>
                  </a:txBody>
                  <a:tcPr/>
                </a:tc>
                <a:tc>
                  <a:txBody>
                    <a:bodyPr/>
                    <a:lstStyle/>
                    <a:p>
                      <a:r>
                        <a:rPr lang="en-US" sz="1600" dirty="0"/>
                        <a:t>the machine learning algorithms are evolved a lot and hence we use Multi Layered Perceptron (MLP) in the proposed system because of its efficiency and accuracy. </a:t>
                      </a:r>
                    </a:p>
                  </a:txBody>
                  <a:tcPr/>
                </a:tc>
                <a:extLst>
                  <a:ext uri="{0D108BD9-81ED-4DB2-BD59-A6C34878D82A}">
                    <a16:rowId xmlns:a16="http://schemas.microsoft.com/office/drawing/2014/main" val="578188352"/>
                  </a:ext>
                </a:extLst>
              </a:tr>
            </a:tbl>
          </a:graphicData>
        </a:graphic>
      </p:graphicFrame>
    </p:spTree>
    <p:extLst>
      <p:ext uri="{BB962C8B-B14F-4D97-AF65-F5344CB8AC3E}">
        <p14:creationId xmlns:p14="http://schemas.microsoft.com/office/powerpoint/2010/main" val="228866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6DEDFCC-9D58-59A1-2620-829B495D0FF7}"/>
              </a:ext>
            </a:extLst>
          </p:cNvPr>
          <p:cNvGraphicFramePr>
            <a:graphicFrameLocks noGrp="1"/>
          </p:cNvGraphicFramePr>
          <p:nvPr>
            <p:ph idx="1"/>
            <p:extLst>
              <p:ext uri="{D42A27DB-BD31-4B8C-83A1-F6EECF244321}">
                <p14:modId xmlns:p14="http://schemas.microsoft.com/office/powerpoint/2010/main" val="3862978864"/>
              </p:ext>
            </p:extLst>
          </p:nvPr>
        </p:nvGraphicFramePr>
        <p:xfrm>
          <a:off x="457200" y="376518"/>
          <a:ext cx="11376211" cy="6217920"/>
        </p:xfrm>
        <a:graphic>
          <a:graphicData uri="http://schemas.openxmlformats.org/drawingml/2006/table">
            <a:tbl>
              <a:tblPr firstRow="1" bandRow="1">
                <a:tableStyleId>{5C22544A-7EE6-4342-B048-85BDC9FD1C3A}</a:tableStyleId>
              </a:tblPr>
              <a:tblGrid>
                <a:gridCol w="1625173">
                  <a:extLst>
                    <a:ext uri="{9D8B030D-6E8A-4147-A177-3AD203B41FA5}">
                      <a16:colId xmlns:a16="http://schemas.microsoft.com/office/drawing/2014/main" val="2790332105"/>
                    </a:ext>
                  </a:extLst>
                </a:gridCol>
                <a:gridCol w="1625173">
                  <a:extLst>
                    <a:ext uri="{9D8B030D-6E8A-4147-A177-3AD203B41FA5}">
                      <a16:colId xmlns:a16="http://schemas.microsoft.com/office/drawing/2014/main" val="2839186552"/>
                    </a:ext>
                  </a:extLst>
                </a:gridCol>
                <a:gridCol w="1625173">
                  <a:extLst>
                    <a:ext uri="{9D8B030D-6E8A-4147-A177-3AD203B41FA5}">
                      <a16:colId xmlns:a16="http://schemas.microsoft.com/office/drawing/2014/main" val="1676718323"/>
                    </a:ext>
                  </a:extLst>
                </a:gridCol>
                <a:gridCol w="1625173">
                  <a:extLst>
                    <a:ext uri="{9D8B030D-6E8A-4147-A177-3AD203B41FA5}">
                      <a16:colId xmlns:a16="http://schemas.microsoft.com/office/drawing/2014/main" val="2763202956"/>
                    </a:ext>
                  </a:extLst>
                </a:gridCol>
                <a:gridCol w="1625173">
                  <a:extLst>
                    <a:ext uri="{9D8B030D-6E8A-4147-A177-3AD203B41FA5}">
                      <a16:colId xmlns:a16="http://schemas.microsoft.com/office/drawing/2014/main" val="1561495318"/>
                    </a:ext>
                  </a:extLst>
                </a:gridCol>
                <a:gridCol w="1625173">
                  <a:extLst>
                    <a:ext uri="{9D8B030D-6E8A-4147-A177-3AD203B41FA5}">
                      <a16:colId xmlns:a16="http://schemas.microsoft.com/office/drawing/2014/main" val="4273664795"/>
                    </a:ext>
                  </a:extLst>
                </a:gridCol>
                <a:gridCol w="1625173">
                  <a:extLst>
                    <a:ext uri="{9D8B030D-6E8A-4147-A177-3AD203B41FA5}">
                      <a16:colId xmlns:a16="http://schemas.microsoft.com/office/drawing/2014/main" val="3541005841"/>
                    </a:ext>
                  </a:extLst>
                </a:gridCol>
              </a:tblGrid>
              <a:tr h="860116">
                <a:tc>
                  <a:txBody>
                    <a:bodyPr/>
                    <a:lstStyle/>
                    <a:p>
                      <a:r>
                        <a:rPr lang="en-US" dirty="0"/>
                        <a:t>Serial number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Paper name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Publication year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and lacking</a:t>
                      </a:r>
                    </a:p>
                    <a:p>
                      <a:endParaRPr lang="en-US" dirty="0"/>
                    </a:p>
                  </a:txBody>
                  <a:tcPr/>
                </a:tc>
                <a:extLst>
                  <a:ext uri="{0D108BD9-81ED-4DB2-BD59-A6C34878D82A}">
                    <a16:rowId xmlns:a16="http://schemas.microsoft.com/office/drawing/2014/main" val="937383494"/>
                  </a:ext>
                </a:extLst>
              </a:tr>
              <a:tr h="4397684">
                <a:tc>
                  <a:txBody>
                    <a:bodyPr/>
                    <a:lstStyle/>
                    <a:p>
                      <a:r>
                        <a:rPr lang="en-US" dirty="0"/>
                        <a:t>6</a:t>
                      </a:r>
                    </a:p>
                  </a:txBody>
                  <a:tcPr/>
                </a:tc>
                <a:tc>
                  <a:txBody>
                    <a:bodyPr/>
                    <a:lstStyle/>
                    <a:p>
                      <a:r>
                        <a:rPr lang="en-US" dirty="0" err="1"/>
                        <a:t>Analysing</a:t>
                      </a:r>
                      <a:r>
                        <a:rPr lang="en-US" dirty="0"/>
                        <a:t> and improving the diagnosis of</a:t>
                      </a:r>
                    </a:p>
                    <a:p>
                      <a:r>
                        <a:rPr lang="en-US" dirty="0" err="1"/>
                        <a:t>ischaemic</a:t>
                      </a:r>
                      <a:r>
                        <a:rPr lang="en-US" dirty="0"/>
                        <a:t> heart disease with machine learning</a:t>
                      </a:r>
                    </a:p>
                  </a:txBody>
                  <a:tcPr/>
                </a:tc>
                <a:tc>
                  <a:txBody>
                    <a:bodyPr/>
                    <a:lstStyle/>
                    <a:p>
                      <a:r>
                        <a:rPr lang="en-US" dirty="0" err="1"/>
                        <a:t>Matjaz</a:t>
                      </a:r>
                      <a:r>
                        <a:rPr lang="en-US" dirty="0"/>
                        <a:t>' </a:t>
                      </a:r>
                      <a:r>
                        <a:rPr lang="en-US" dirty="0" err="1"/>
                        <a:t>Kukar</a:t>
                      </a:r>
                      <a:r>
                        <a:rPr lang="en-US" dirty="0"/>
                        <a:t> </a:t>
                      </a:r>
                      <a:r>
                        <a:rPr lang="en-US" dirty="0" err="1"/>
                        <a:t>a,Igor</a:t>
                      </a:r>
                      <a:r>
                        <a:rPr lang="en-US" dirty="0"/>
                        <a:t> </a:t>
                      </a:r>
                      <a:r>
                        <a:rPr lang="en-US" dirty="0" err="1"/>
                        <a:t>Kononenko</a:t>
                      </a:r>
                      <a:r>
                        <a:rPr lang="en-US" dirty="0"/>
                        <a:t> a</a:t>
                      </a:r>
                    </a:p>
                    <a:p>
                      <a:r>
                        <a:rPr lang="en-US" dirty="0"/>
                        <a:t>, </a:t>
                      </a:r>
                      <a:r>
                        <a:rPr lang="en-US" dirty="0" err="1"/>
                        <a:t>Ciril</a:t>
                      </a:r>
                      <a:r>
                        <a:rPr lang="en-US" dirty="0"/>
                        <a:t> </a:t>
                      </a:r>
                      <a:r>
                        <a:rPr lang="en-US" dirty="0" err="1"/>
                        <a:t>Gros'elj</a:t>
                      </a:r>
                      <a:r>
                        <a:rPr lang="en-US" dirty="0"/>
                        <a:t> b</a:t>
                      </a:r>
                    </a:p>
                    <a:p>
                      <a:r>
                        <a:rPr lang="en-US" dirty="0"/>
                        <a:t>,</a:t>
                      </a:r>
                    </a:p>
                    <a:p>
                      <a:r>
                        <a:rPr lang="en-US" dirty="0"/>
                        <a:t>Katarina </a:t>
                      </a:r>
                      <a:r>
                        <a:rPr lang="en-US" dirty="0" err="1"/>
                        <a:t>Kralj</a:t>
                      </a:r>
                      <a:r>
                        <a:rPr lang="en-US" dirty="0"/>
                        <a:t> a</a:t>
                      </a:r>
                    </a:p>
                    <a:p>
                      <a:r>
                        <a:rPr lang="en-US" dirty="0"/>
                        <a:t>, Jure </a:t>
                      </a:r>
                      <a:r>
                        <a:rPr lang="en-US" dirty="0" err="1"/>
                        <a:t>Fettich</a:t>
                      </a:r>
                      <a:endParaRPr lang="en-US" dirty="0"/>
                    </a:p>
                  </a:txBody>
                  <a:tcPr/>
                </a:tc>
                <a:tc>
                  <a:txBody>
                    <a:bodyPr/>
                    <a:lstStyle/>
                    <a:p>
                      <a:r>
                        <a:rPr lang="en-US" dirty="0"/>
                        <a:t>1998</a:t>
                      </a:r>
                    </a:p>
                  </a:txBody>
                  <a:tcPr/>
                </a:tc>
                <a:tc>
                  <a:txBody>
                    <a:bodyPr/>
                    <a:lstStyle/>
                    <a:p>
                      <a:r>
                        <a:rPr lang="en-US" sz="1600" dirty="0"/>
                        <a:t>Here used following algorithms: the naive Bayesian</a:t>
                      </a:r>
                    </a:p>
                    <a:p>
                      <a:r>
                        <a:rPr lang="en-US" sz="1600" dirty="0"/>
                        <a:t>classifier, back-propagation learning of neural networks,  decision trees and k-nearest </a:t>
                      </a:r>
                      <a:r>
                        <a:rPr lang="en-US" sz="1600" dirty="0" err="1"/>
                        <a:t>neighbours</a:t>
                      </a:r>
                      <a:endParaRPr lang="en-US" sz="1600" dirty="0"/>
                    </a:p>
                    <a:p>
                      <a:r>
                        <a:rPr lang="en-US" sz="1600" dirty="0"/>
                        <a:t>method</a:t>
                      </a:r>
                      <a:r>
                        <a:rPr lang="en-US" dirty="0"/>
                        <a:t>.</a:t>
                      </a:r>
                    </a:p>
                  </a:txBody>
                  <a:tcPr/>
                </a:tc>
                <a:tc>
                  <a:txBody>
                    <a:bodyPr/>
                    <a:lstStyle/>
                    <a:p>
                      <a:r>
                        <a:rPr lang="en-US" dirty="0"/>
                        <a:t>https://www.sciencedirect.com/science/article/pii/S0933365798000633</a:t>
                      </a:r>
                    </a:p>
                  </a:txBody>
                  <a:tcPr/>
                </a:tc>
                <a:tc>
                  <a:txBody>
                    <a:bodyPr/>
                    <a:lstStyle/>
                    <a:p>
                      <a:r>
                        <a:rPr lang="en-US" dirty="0"/>
                        <a:t>The increase of specificity and sensitivity</a:t>
                      </a:r>
                    </a:p>
                    <a:p>
                      <a:r>
                        <a:rPr lang="en-US" dirty="0"/>
                        <a:t>of the myocardial scintigraphy by using the information from the evaluation of signs</a:t>
                      </a:r>
                    </a:p>
                    <a:p>
                      <a:r>
                        <a:rPr lang="en-US" dirty="0"/>
                        <a:t>and symptoms and from the exercise ECG, is a significant result.</a:t>
                      </a:r>
                    </a:p>
                  </a:txBody>
                  <a:tcPr/>
                </a:tc>
                <a:extLst>
                  <a:ext uri="{0D108BD9-81ED-4DB2-BD59-A6C34878D82A}">
                    <a16:rowId xmlns:a16="http://schemas.microsoft.com/office/drawing/2014/main" val="3094396156"/>
                  </a:ext>
                </a:extLst>
              </a:tr>
            </a:tbl>
          </a:graphicData>
        </a:graphic>
      </p:graphicFrame>
    </p:spTree>
    <p:extLst>
      <p:ext uri="{BB962C8B-B14F-4D97-AF65-F5344CB8AC3E}">
        <p14:creationId xmlns:p14="http://schemas.microsoft.com/office/powerpoint/2010/main" val="4011765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25477DE-F5C9-BE9B-FC5C-41EC95593920}"/>
              </a:ext>
            </a:extLst>
          </p:cNvPr>
          <p:cNvGraphicFramePr>
            <a:graphicFrameLocks noGrp="1"/>
          </p:cNvGraphicFramePr>
          <p:nvPr>
            <p:ph idx="1"/>
            <p:extLst>
              <p:ext uri="{D42A27DB-BD31-4B8C-83A1-F6EECF244321}">
                <p14:modId xmlns:p14="http://schemas.microsoft.com/office/powerpoint/2010/main" val="2444100075"/>
              </p:ext>
            </p:extLst>
          </p:nvPr>
        </p:nvGraphicFramePr>
        <p:xfrm>
          <a:off x="295835" y="726141"/>
          <a:ext cx="11739287" cy="4706471"/>
        </p:xfrm>
        <a:graphic>
          <a:graphicData uri="http://schemas.openxmlformats.org/drawingml/2006/table">
            <a:tbl>
              <a:tblPr firstRow="1" bandRow="1">
                <a:tableStyleId>{5C22544A-7EE6-4342-B048-85BDC9FD1C3A}</a:tableStyleId>
              </a:tblPr>
              <a:tblGrid>
                <a:gridCol w="968189">
                  <a:extLst>
                    <a:ext uri="{9D8B030D-6E8A-4147-A177-3AD203B41FA5}">
                      <a16:colId xmlns:a16="http://schemas.microsoft.com/office/drawing/2014/main" val="3281367567"/>
                    </a:ext>
                  </a:extLst>
                </a:gridCol>
                <a:gridCol w="2385893">
                  <a:extLst>
                    <a:ext uri="{9D8B030D-6E8A-4147-A177-3AD203B41FA5}">
                      <a16:colId xmlns:a16="http://schemas.microsoft.com/office/drawing/2014/main" val="3178951420"/>
                    </a:ext>
                  </a:extLst>
                </a:gridCol>
                <a:gridCol w="1677041">
                  <a:extLst>
                    <a:ext uri="{9D8B030D-6E8A-4147-A177-3AD203B41FA5}">
                      <a16:colId xmlns:a16="http://schemas.microsoft.com/office/drawing/2014/main" val="2625187980"/>
                    </a:ext>
                  </a:extLst>
                </a:gridCol>
                <a:gridCol w="1194866">
                  <a:extLst>
                    <a:ext uri="{9D8B030D-6E8A-4147-A177-3AD203B41FA5}">
                      <a16:colId xmlns:a16="http://schemas.microsoft.com/office/drawing/2014/main" val="998057690"/>
                    </a:ext>
                  </a:extLst>
                </a:gridCol>
                <a:gridCol w="2159216">
                  <a:extLst>
                    <a:ext uri="{9D8B030D-6E8A-4147-A177-3AD203B41FA5}">
                      <a16:colId xmlns:a16="http://schemas.microsoft.com/office/drawing/2014/main" val="3746121045"/>
                    </a:ext>
                  </a:extLst>
                </a:gridCol>
                <a:gridCol w="1189101">
                  <a:extLst>
                    <a:ext uri="{9D8B030D-6E8A-4147-A177-3AD203B41FA5}">
                      <a16:colId xmlns:a16="http://schemas.microsoft.com/office/drawing/2014/main" val="2395789955"/>
                    </a:ext>
                  </a:extLst>
                </a:gridCol>
                <a:gridCol w="2164981">
                  <a:extLst>
                    <a:ext uri="{9D8B030D-6E8A-4147-A177-3AD203B41FA5}">
                      <a16:colId xmlns:a16="http://schemas.microsoft.com/office/drawing/2014/main" val="2928721206"/>
                    </a:ext>
                  </a:extLst>
                </a:gridCol>
              </a:tblGrid>
              <a:tr h="12220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Serial number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Paper name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Publication year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and lacking</a:t>
                      </a:r>
                    </a:p>
                    <a:p>
                      <a:endParaRPr lang="en-US" dirty="0"/>
                    </a:p>
                  </a:txBody>
                  <a:tcPr/>
                </a:tc>
                <a:extLst>
                  <a:ext uri="{0D108BD9-81ED-4DB2-BD59-A6C34878D82A}">
                    <a16:rowId xmlns:a16="http://schemas.microsoft.com/office/drawing/2014/main" val="3971595508"/>
                  </a:ext>
                </a:extLst>
              </a:tr>
              <a:tr h="3484469">
                <a:tc>
                  <a:txBody>
                    <a:bodyPr/>
                    <a:lstStyle/>
                    <a:p>
                      <a:r>
                        <a:rPr lang="en-US" dirty="0"/>
                        <a:t>7</a:t>
                      </a:r>
                    </a:p>
                  </a:txBody>
                  <a:tcPr/>
                </a:tc>
                <a:tc>
                  <a:txBody>
                    <a:bodyPr/>
                    <a:lstStyle/>
                    <a:p>
                      <a:r>
                        <a:rPr lang="en-US" dirty="0"/>
                        <a:t>Prediction of Cardiovascular Disease Using</a:t>
                      </a:r>
                    </a:p>
                    <a:p>
                      <a:r>
                        <a:rPr lang="en-US" dirty="0"/>
                        <a:t>Machine Learning Algorithms</a:t>
                      </a:r>
                    </a:p>
                  </a:txBody>
                  <a:tcPr/>
                </a:tc>
                <a:tc>
                  <a:txBody>
                    <a:bodyPr/>
                    <a:lstStyle/>
                    <a:p>
                      <a:r>
                        <a:rPr lang="en-US" dirty="0"/>
                        <a:t>Dinesh Kumar G, Santhosh Kumar </a:t>
                      </a:r>
                      <a:r>
                        <a:rPr lang="en-US" dirty="0" err="1"/>
                        <a:t>D,Arumugaraj</a:t>
                      </a:r>
                      <a:r>
                        <a:rPr lang="en-US" dirty="0"/>
                        <a:t> K, </a:t>
                      </a:r>
                      <a:r>
                        <a:rPr lang="en-US" dirty="0" err="1"/>
                        <a:t>Mareeswari</a:t>
                      </a:r>
                      <a:r>
                        <a:rPr lang="en-US" dirty="0"/>
                        <a:t> V</a:t>
                      </a:r>
                    </a:p>
                  </a:txBody>
                  <a:tcPr/>
                </a:tc>
                <a:tc>
                  <a:txBody>
                    <a:bodyPr/>
                    <a:lstStyle/>
                    <a:p>
                      <a:r>
                        <a:rPr lang="en-US" dirty="0"/>
                        <a:t>2018</a:t>
                      </a:r>
                    </a:p>
                  </a:txBody>
                  <a:tcPr/>
                </a:tc>
                <a:tc>
                  <a:txBody>
                    <a:bodyPr/>
                    <a:lstStyle/>
                    <a:p>
                      <a:r>
                        <a:rPr lang="en-US" dirty="0"/>
                        <a:t>Logistic Regression ,</a:t>
                      </a:r>
                    </a:p>
                    <a:p>
                      <a:r>
                        <a:rPr lang="en-US" dirty="0"/>
                        <a:t>Naive Bayes,</a:t>
                      </a:r>
                    </a:p>
                    <a:p>
                      <a:r>
                        <a:rPr lang="en-US" dirty="0"/>
                        <a:t> Accuracy Module ,</a:t>
                      </a:r>
                    </a:p>
                    <a:p>
                      <a:r>
                        <a:rPr lang="en-US" dirty="0"/>
                        <a:t>Random Forest,</a:t>
                      </a:r>
                    </a:p>
                    <a:p>
                      <a:r>
                        <a:rPr lang="en-US" dirty="0"/>
                        <a:t>Support Vector Machine , Gradient Boosting</a:t>
                      </a:r>
                    </a:p>
                  </a:txBody>
                  <a:tcPr/>
                </a:tc>
                <a:tc>
                  <a:txBody>
                    <a:bodyPr/>
                    <a:lstStyle/>
                    <a:p>
                      <a:r>
                        <a:rPr lang="en-US" dirty="0"/>
                        <a:t>https://ieeexplore.ieee.org/abstract/document/8550857/keywords#keywords</a:t>
                      </a:r>
                    </a:p>
                  </a:txBody>
                  <a:tcPr/>
                </a:tc>
                <a:tc>
                  <a:txBody>
                    <a:bodyPr/>
                    <a:lstStyle/>
                    <a:p>
                      <a:r>
                        <a:rPr lang="en-US" dirty="0"/>
                        <a:t>This paper contributes the correlative application and</a:t>
                      </a:r>
                    </a:p>
                    <a:p>
                      <a:r>
                        <a:rPr lang="en-US" dirty="0"/>
                        <a:t>analysis of distinct machine learning algorithms in the R</a:t>
                      </a:r>
                    </a:p>
                    <a:p>
                      <a:r>
                        <a:rPr lang="en-US" dirty="0"/>
                        <a:t>software </a:t>
                      </a:r>
                    </a:p>
                  </a:txBody>
                  <a:tcPr/>
                </a:tc>
                <a:extLst>
                  <a:ext uri="{0D108BD9-81ED-4DB2-BD59-A6C34878D82A}">
                    <a16:rowId xmlns:a16="http://schemas.microsoft.com/office/drawing/2014/main" val="1143532600"/>
                  </a:ext>
                </a:extLst>
              </a:tr>
            </a:tbl>
          </a:graphicData>
        </a:graphic>
      </p:graphicFrame>
    </p:spTree>
    <p:extLst>
      <p:ext uri="{BB962C8B-B14F-4D97-AF65-F5344CB8AC3E}">
        <p14:creationId xmlns:p14="http://schemas.microsoft.com/office/powerpoint/2010/main" val="3101787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8C535C-0CA2-5E5A-2C7C-731ACE5C7981}"/>
              </a:ext>
            </a:extLst>
          </p:cNvPr>
          <p:cNvGraphicFramePr>
            <a:graphicFrameLocks noGrp="1"/>
          </p:cNvGraphicFramePr>
          <p:nvPr>
            <p:ph idx="1"/>
            <p:extLst>
              <p:ext uri="{D42A27DB-BD31-4B8C-83A1-F6EECF244321}">
                <p14:modId xmlns:p14="http://schemas.microsoft.com/office/powerpoint/2010/main" val="417150843"/>
              </p:ext>
            </p:extLst>
          </p:nvPr>
        </p:nvGraphicFramePr>
        <p:xfrm>
          <a:off x="322728" y="376518"/>
          <a:ext cx="10905565" cy="5607423"/>
        </p:xfrm>
        <a:graphic>
          <a:graphicData uri="http://schemas.openxmlformats.org/drawingml/2006/table">
            <a:tbl>
              <a:tblPr firstRow="1" bandRow="1">
                <a:tableStyleId>{5C22544A-7EE6-4342-B048-85BDC9FD1C3A}</a:tableStyleId>
              </a:tblPr>
              <a:tblGrid>
                <a:gridCol w="1290763">
                  <a:extLst>
                    <a:ext uri="{9D8B030D-6E8A-4147-A177-3AD203B41FA5}">
                      <a16:colId xmlns:a16="http://schemas.microsoft.com/office/drawing/2014/main" val="18155757"/>
                    </a:ext>
                  </a:extLst>
                </a:gridCol>
                <a:gridCol w="1825114">
                  <a:extLst>
                    <a:ext uri="{9D8B030D-6E8A-4147-A177-3AD203B41FA5}">
                      <a16:colId xmlns:a16="http://schemas.microsoft.com/office/drawing/2014/main" val="86995988"/>
                    </a:ext>
                  </a:extLst>
                </a:gridCol>
                <a:gridCol w="1557939">
                  <a:extLst>
                    <a:ext uri="{9D8B030D-6E8A-4147-A177-3AD203B41FA5}">
                      <a16:colId xmlns:a16="http://schemas.microsoft.com/office/drawing/2014/main" val="2876034730"/>
                    </a:ext>
                  </a:extLst>
                </a:gridCol>
                <a:gridCol w="941671">
                  <a:extLst>
                    <a:ext uri="{9D8B030D-6E8A-4147-A177-3AD203B41FA5}">
                      <a16:colId xmlns:a16="http://schemas.microsoft.com/office/drawing/2014/main" val="660174033"/>
                    </a:ext>
                  </a:extLst>
                </a:gridCol>
                <a:gridCol w="1729272">
                  <a:extLst>
                    <a:ext uri="{9D8B030D-6E8A-4147-A177-3AD203B41FA5}">
                      <a16:colId xmlns:a16="http://schemas.microsoft.com/office/drawing/2014/main" val="2350056239"/>
                    </a:ext>
                  </a:extLst>
                </a:gridCol>
                <a:gridCol w="1185387">
                  <a:extLst>
                    <a:ext uri="{9D8B030D-6E8A-4147-A177-3AD203B41FA5}">
                      <a16:colId xmlns:a16="http://schemas.microsoft.com/office/drawing/2014/main" val="3616175781"/>
                    </a:ext>
                  </a:extLst>
                </a:gridCol>
                <a:gridCol w="2375419">
                  <a:extLst>
                    <a:ext uri="{9D8B030D-6E8A-4147-A177-3AD203B41FA5}">
                      <a16:colId xmlns:a16="http://schemas.microsoft.com/office/drawing/2014/main" val="1362019905"/>
                    </a:ext>
                  </a:extLst>
                </a:gridCol>
              </a:tblGrid>
              <a:tr h="1129173">
                <a:tc>
                  <a:txBody>
                    <a:bodyPr/>
                    <a:lstStyle/>
                    <a:p>
                      <a:r>
                        <a:rPr lang="en-US" dirty="0"/>
                        <a:t>Serial number</a:t>
                      </a:r>
                    </a:p>
                  </a:txBody>
                  <a:tcPr marL="74212" marR="74212"/>
                </a:tc>
                <a:tc>
                  <a:txBody>
                    <a:bodyPr/>
                    <a:lstStyle/>
                    <a:p>
                      <a:r>
                        <a:rPr lang="en-US" dirty="0"/>
                        <a:t>Paper name</a:t>
                      </a:r>
                    </a:p>
                  </a:txBody>
                  <a:tcPr marL="74212" marR="74212"/>
                </a:tc>
                <a:tc>
                  <a:txBody>
                    <a:bodyPr/>
                    <a:lstStyle/>
                    <a:p>
                      <a:r>
                        <a:rPr lang="en-US" dirty="0"/>
                        <a:t>Author name</a:t>
                      </a:r>
                    </a:p>
                  </a:txBody>
                  <a:tcPr marL="74212" marR="74212"/>
                </a:tc>
                <a:tc>
                  <a:txBody>
                    <a:bodyPr/>
                    <a:lstStyle/>
                    <a:p>
                      <a:r>
                        <a:rPr lang="en-US" dirty="0"/>
                        <a:t>Publication year</a:t>
                      </a:r>
                    </a:p>
                  </a:txBody>
                  <a:tcPr marL="74212" marR="74212"/>
                </a:tc>
                <a:tc>
                  <a:txBody>
                    <a:bodyPr/>
                    <a:lstStyle/>
                    <a:p>
                      <a:r>
                        <a:rPr lang="en-US" dirty="0"/>
                        <a:t>method</a:t>
                      </a:r>
                    </a:p>
                  </a:txBody>
                  <a:tcPr marL="74212" marR="74212"/>
                </a:tc>
                <a:tc>
                  <a:txBody>
                    <a:bodyPr/>
                    <a:lstStyle/>
                    <a:p>
                      <a:r>
                        <a:rPr lang="en-US" dirty="0"/>
                        <a:t>source</a:t>
                      </a:r>
                    </a:p>
                  </a:txBody>
                  <a:tcPr marL="74212" marR="74212"/>
                </a:tc>
                <a:tc>
                  <a:txBody>
                    <a:bodyPr/>
                    <a:lstStyle/>
                    <a:p>
                      <a:r>
                        <a:rPr lang="en-US" dirty="0"/>
                        <a:t>Finding and lacking</a:t>
                      </a:r>
                    </a:p>
                  </a:txBody>
                  <a:tcPr marL="74212" marR="74212"/>
                </a:tc>
                <a:extLst>
                  <a:ext uri="{0D108BD9-81ED-4DB2-BD59-A6C34878D82A}">
                    <a16:rowId xmlns:a16="http://schemas.microsoft.com/office/drawing/2014/main" val="2377728796"/>
                  </a:ext>
                </a:extLst>
              </a:tr>
              <a:tr h="4478250">
                <a:tc>
                  <a:txBody>
                    <a:bodyPr/>
                    <a:lstStyle/>
                    <a:p>
                      <a:r>
                        <a:rPr lang="en-US" dirty="0"/>
                        <a:t>8</a:t>
                      </a:r>
                    </a:p>
                  </a:txBody>
                  <a:tcPr marL="74212" marR="74212"/>
                </a:tc>
                <a:tc>
                  <a:txBody>
                    <a:bodyPr/>
                    <a:lstStyle/>
                    <a:p>
                      <a:r>
                        <a:rPr lang="en-US" dirty="0"/>
                        <a:t>Prediction of Cardiac Disease using</a:t>
                      </a:r>
                    </a:p>
                    <a:p>
                      <a:r>
                        <a:rPr lang="en-US" dirty="0"/>
                        <a:t>Supervised Machine Learning Algorithms</a:t>
                      </a:r>
                    </a:p>
                    <a:p>
                      <a:endParaRPr lang="en-US" dirty="0"/>
                    </a:p>
                  </a:txBody>
                  <a:tcPr marL="74212" marR="74212"/>
                </a:tc>
                <a:tc>
                  <a:txBody>
                    <a:bodyPr/>
                    <a:lstStyle/>
                    <a:p>
                      <a:r>
                        <a:rPr lang="en-US" dirty="0" err="1"/>
                        <a:t>R.Jane</a:t>
                      </a:r>
                      <a:r>
                        <a:rPr lang="en-US" dirty="0"/>
                        <a:t> </a:t>
                      </a:r>
                      <a:r>
                        <a:rPr lang="en-US" dirty="0" err="1"/>
                        <a:t>Preetha</a:t>
                      </a:r>
                      <a:r>
                        <a:rPr lang="en-US" dirty="0"/>
                        <a:t> </a:t>
                      </a:r>
                      <a:r>
                        <a:rPr lang="en-US" dirty="0" err="1"/>
                        <a:t>Princy</a:t>
                      </a:r>
                      <a:r>
                        <a:rPr lang="en-US" dirty="0"/>
                        <a:t>, Saravanan Parthasarathy, P. Subha </a:t>
                      </a:r>
                      <a:r>
                        <a:rPr lang="en-US" dirty="0" err="1"/>
                        <a:t>Hency</a:t>
                      </a:r>
                      <a:r>
                        <a:rPr lang="en-US" dirty="0"/>
                        <a:t> Jose, Arun Raj </a:t>
                      </a:r>
                      <a:r>
                        <a:rPr lang="en-US" dirty="0" err="1"/>
                        <a:t>Lakshminarayanan</a:t>
                      </a:r>
                      <a:r>
                        <a:rPr lang="en-US" dirty="0"/>
                        <a:t> , </a:t>
                      </a:r>
                      <a:r>
                        <a:rPr lang="en-US" dirty="0" err="1"/>
                        <a:t>Selvaprabu</a:t>
                      </a:r>
                      <a:r>
                        <a:rPr lang="en-US" dirty="0"/>
                        <a:t> </a:t>
                      </a:r>
                      <a:r>
                        <a:rPr lang="en-US" dirty="0" err="1"/>
                        <a:t>Jeganathan</a:t>
                      </a:r>
                      <a:r>
                        <a:rPr lang="en-US" dirty="0"/>
                        <a:t> </a:t>
                      </a:r>
                    </a:p>
                  </a:txBody>
                  <a:tcPr marL="74212" marR="74212"/>
                </a:tc>
                <a:tc>
                  <a:txBody>
                    <a:bodyPr/>
                    <a:lstStyle/>
                    <a:p>
                      <a:r>
                        <a:rPr lang="en-US" dirty="0"/>
                        <a:t>2020</a:t>
                      </a:r>
                    </a:p>
                  </a:txBody>
                  <a:tcPr marL="74212" marR="74212"/>
                </a:tc>
                <a:tc>
                  <a:txBody>
                    <a:bodyPr/>
                    <a:lstStyle/>
                    <a:p>
                      <a:r>
                        <a:rPr lang="en-US" dirty="0"/>
                        <a:t>Cardiovascular Disease, Naive Bayes, Decision</a:t>
                      </a:r>
                    </a:p>
                    <a:p>
                      <a:r>
                        <a:rPr lang="en-US" dirty="0"/>
                        <a:t>Tree, Logistic Regression, Random Forest, SVM, KNN, Risk</a:t>
                      </a:r>
                    </a:p>
                    <a:p>
                      <a:r>
                        <a:rPr lang="en-US" dirty="0"/>
                        <a:t>prediction</a:t>
                      </a:r>
                    </a:p>
                  </a:txBody>
                  <a:tcPr marL="74212" marR="74212"/>
                </a:tc>
                <a:tc>
                  <a:txBody>
                    <a:bodyPr/>
                    <a:lstStyle/>
                    <a:p>
                      <a:r>
                        <a:rPr lang="en-US" dirty="0"/>
                        <a:t>https://ieeexplore.ieee.org/abstract/document/9121169</a:t>
                      </a:r>
                    </a:p>
                  </a:txBody>
                  <a:tcPr marL="74212" marR="74212"/>
                </a:tc>
                <a:tc>
                  <a:txBody>
                    <a:bodyPr/>
                    <a:lstStyle/>
                    <a:p>
                      <a:r>
                        <a:rPr lang="en-US" dirty="0"/>
                        <a:t>The Decision</a:t>
                      </a:r>
                    </a:p>
                    <a:p>
                      <a:r>
                        <a:rPr lang="en-US" dirty="0"/>
                        <a:t>Tree algorithm delivered better prediction by providing 73%</a:t>
                      </a:r>
                    </a:p>
                    <a:p>
                      <a:r>
                        <a:rPr lang="en-US" dirty="0"/>
                        <a:t>of accuracy. S</a:t>
                      </a:r>
                    </a:p>
                  </a:txBody>
                  <a:tcPr marL="74212" marR="74212"/>
                </a:tc>
                <a:extLst>
                  <a:ext uri="{0D108BD9-81ED-4DB2-BD59-A6C34878D82A}">
                    <a16:rowId xmlns:a16="http://schemas.microsoft.com/office/drawing/2014/main" val="4229505838"/>
                  </a:ext>
                </a:extLst>
              </a:tr>
            </a:tbl>
          </a:graphicData>
        </a:graphic>
      </p:graphicFrame>
    </p:spTree>
    <p:extLst>
      <p:ext uri="{BB962C8B-B14F-4D97-AF65-F5344CB8AC3E}">
        <p14:creationId xmlns:p14="http://schemas.microsoft.com/office/powerpoint/2010/main" val="2451276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D214E88-D358-0EBE-2F87-46E45F710AA4}"/>
              </a:ext>
            </a:extLst>
          </p:cNvPr>
          <p:cNvGraphicFramePr>
            <a:graphicFrameLocks noGrp="1"/>
          </p:cNvGraphicFramePr>
          <p:nvPr>
            <p:ph idx="1"/>
            <p:extLst>
              <p:ext uri="{D42A27DB-BD31-4B8C-83A1-F6EECF244321}">
                <p14:modId xmlns:p14="http://schemas.microsoft.com/office/powerpoint/2010/main" val="786713775"/>
              </p:ext>
            </p:extLst>
          </p:nvPr>
        </p:nvGraphicFramePr>
        <p:xfrm>
          <a:off x="838200" y="457200"/>
          <a:ext cx="10515596" cy="5502373"/>
        </p:xfrm>
        <a:graphic>
          <a:graphicData uri="http://schemas.openxmlformats.org/drawingml/2006/table">
            <a:tbl>
              <a:tblPr firstRow="1" bandRow="1">
                <a:tableStyleId>{5C22544A-7EE6-4342-B048-85BDC9FD1C3A}</a:tableStyleId>
              </a:tblPr>
              <a:tblGrid>
                <a:gridCol w="963706">
                  <a:extLst>
                    <a:ext uri="{9D8B030D-6E8A-4147-A177-3AD203B41FA5}">
                      <a16:colId xmlns:a16="http://schemas.microsoft.com/office/drawing/2014/main" val="881358648"/>
                    </a:ext>
                  </a:extLst>
                </a:gridCol>
                <a:gridCol w="2040750">
                  <a:extLst>
                    <a:ext uri="{9D8B030D-6E8A-4147-A177-3AD203B41FA5}">
                      <a16:colId xmlns:a16="http://schemas.microsoft.com/office/drawing/2014/main" val="4120562267"/>
                    </a:ext>
                  </a:extLst>
                </a:gridCol>
                <a:gridCol w="1502228">
                  <a:extLst>
                    <a:ext uri="{9D8B030D-6E8A-4147-A177-3AD203B41FA5}">
                      <a16:colId xmlns:a16="http://schemas.microsoft.com/office/drawing/2014/main" val="3803026202"/>
                    </a:ext>
                  </a:extLst>
                </a:gridCol>
                <a:gridCol w="867657">
                  <a:extLst>
                    <a:ext uri="{9D8B030D-6E8A-4147-A177-3AD203B41FA5}">
                      <a16:colId xmlns:a16="http://schemas.microsoft.com/office/drawing/2014/main" val="2008805336"/>
                    </a:ext>
                  </a:extLst>
                </a:gridCol>
                <a:gridCol w="2136799">
                  <a:extLst>
                    <a:ext uri="{9D8B030D-6E8A-4147-A177-3AD203B41FA5}">
                      <a16:colId xmlns:a16="http://schemas.microsoft.com/office/drawing/2014/main" val="2863410368"/>
                    </a:ext>
                  </a:extLst>
                </a:gridCol>
                <a:gridCol w="835001">
                  <a:extLst>
                    <a:ext uri="{9D8B030D-6E8A-4147-A177-3AD203B41FA5}">
                      <a16:colId xmlns:a16="http://schemas.microsoft.com/office/drawing/2014/main" val="3768880816"/>
                    </a:ext>
                  </a:extLst>
                </a:gridCol>
                <a:gridCol w="2169455">
                  <a:extLst>
                    <a:ext uri="{9D8B030D-6E8A-4147-A177-3AD203B41FA5}">
                      <a16:colId xmlns:a16="http://schemas.microsoft.com/office/drawing/2014/main" val="3851016165"/>
                    </a:ext>
                  </a:extLst>
                </a:gridCol>
              </a:tblGrid>
              <a:tr h="997935">
                <a:tc>
                  <a:txBody>
                    <a:bodyPr/>
                    <a:lstStyle/>
                    <a:p>
                      <a:r>
                        <a:rPr lang="en-US" dirty="0"/>
                        <a:t>Serial number</a:t>
                      </a:r>
                    </a:p>
                    <a:p>
                      <a:endParaRPr lang="en-US" dirty="0"/>
                    </a:p>
                  </a:txBody>
                  <a:tcPr/>
                </a:tc>
                <a:tc>
                  <a:txBody>
                    <a:bodyPr/>
                    <a:lstStyle/>
                    <a:p>
                      <a:r>
                        <a:rPr lang="en-US" dirty="0"/>
                        <a:t>Paper name</a:t>
                      </a:r>
                    </a:p>
                    <a:p>
                      <a:endParaRPr lang="en-US" dirty="0"/>
                    </a:p>
                  </a:txBody>
                  <a:tcPr/>
                </a:tc>
                <a:tc>
                  <a:txBody>
                    <a:bodyPr/>
                    <a:lstStyle/>
                    <a:p>
                      <a:r>
                        <a:rPr lang="en-US" dirty="0"/>
                        <a:t>Author name</a:t>
                      </a:r>
                    </a:p>
                    <a:p>
                      <a:endParaRPr lang="en-US" dirty="0"/>
                    </a:p>
                  </a:txBody>
                  <a:tcPr/>
                </a:tc>
                <a:tc>
                  <a:txBody>
                    <a:bodyPr/>
                    <a:lstStyle/>
                    <a:p>
                      <a:r>
                        <a:rPr lang="en-US" dirty="0"/>
                        <a:t>Publication year</a:t>
                      </a:r>
                    </a:p>
                    <a:p>
                      <a:endParaRPr lang="en-US" dirty="0"/>
                    </a:p>
                  </a:txBody>
                  <a:tcPr/>
                </a:tc>
                <a:tc>
                  <a:txBody>
                    <a:bodyPr/>
                    <a:lstStyle/>
                    <a:p>
                      <a:r>
                        <a:rPr lang="en-US" dirty="0"/>
                        <a:t>method</a:t>
                      </a:r>
                    </a:p>
                    <a:p>
                      <a:endParaRPr lang="en-US" dirty="0"/>
                    </a:p>
                  </a:txBody>
                  <a:tcPr/>
                </a:tc>
                <a:tc>
                  <a:txBody>
                    <a:bodyPr/>
                    <a:lstStyle/>
                    <a:p>
                      <a:r>
                        <a:rPr lang="en-US" dirty="0"/>
                        <a:t>source</a:t>
                      </a:r>
                    </a:p>
                    <a:p>
                      <a:endParaRPr lang="en-US" dirty="0"/>
                    </a:p>
                  </a:txBody>
                  <a:tcPr/>
                </a:tc>
                <a:tc>
                  <a:txBody>
                    <a:bodyPr/>
                    <a:lstStyle/>
                    <a:p>
                      <a:r>
                        <a:rPr lang="en-US" dirty="0"/>
                        <a:t>Finding and lacking</a:t>
                      </a:r>
                    </a:p>
                    <a:p>
                      <a:endParaRPr lang="en-US" dirty="0"/>
                    </a:p>
                  </a:txBody>
                  <a:tcPr/>
                </a:tc>
                <a:extLst>
                  <a:ext uri="{0D108BD9-81ED-4DB2-BD59-A6C34878D82A}">
                    <a16:rowId xmlns:a16="http://schemas.microsoft.com/office/drawing/2014/main" val="513864865"/>
                  </a:ext>
                </a:extLst>
              </a:tr>
              <a:tr h="4313653">
                <a:tc>
                  <a:txBody>
                    <a:bodyPr/>
                    <a:lstStyle/>
                    <a:p>
                      <a:r>
                        <a:rPr lang="en-US" dirty="0"/>
                        <a:t>9</a:t>
                      </a:r>
                    </a:p>
                  </a:txBody>
                  <a:tcPr/>
                </a:tc>
                <a:tc>
                  <a:txBody>
                    <a:bodyPr/>
                    <a:lstStyle/>
                    <a:p>
                      <a:r>
                        <a:rPr lang="en-US" dirty="0"/>
                        <a:t>A Method for Improving Prediction of Human Heart Disease Using Machine Learning Algorithms</a:t>
                      </a:r>
                    </a:p>
                  </a:txBody>
                  <a:tcPr/>
                </a:tc>
                <a:tc>
                  <a:txBody>
                    <a:bodyPr/>
                    <a:lstStyle/>
                    <a:p>
                      <a:r>
                        <a:rPr lang="en-US" dirty="0"/>
                        <a:t>Abdul Saboor,1Muhammad Usman</a:t>
                      </a:r>
                    </a:p>
                    <a:p>
                      <a:r>
                        <a:rPr lang="en-US" dirty="0"/>
                        <a:t>,1Sikandar Ali</a:t>
                      </a:r>
                    </a:p>
                    <a:p>
                      <a:r>
                        <a:rPr lang="en-US" dirty="0"/>
                        <a:t>,2Ali Samad</a:t>
                      </a:r>
                    </a:p>
                    <a:p>
                      <a:r>
                        <a:rPr lang="en-US" dirty="0"/>
                        <a:t>,3Muhmmad Faisal Abrar</a:t>
                      </a:r>
                    </a:p>
                    <a:p>
                      <a:r>
                        <a:rPr lang="en-US" dirty="0"/>
                        <a:t>,4and Najeeb Ullah</a:t>
                      </a:r>
                    </a:p>
                    <a:p>
                      <a:r>
                        <a:rPr lang="en-US" dirty="0"/>
                        <a:t>4</a:t>
                      </a:r>
                    </a:p>
                  </a:txBody>
                  <a:tcPr/>
                </a:tc>
                <a:tc>
                  <a:txBody>
                    <a:bodyPr/>
                    <a:lstStyle/>
                    <a:p>
                      <a:r>
                        <a:rPr lang="en-US" dirty="0"/>
                        <a:t>2022</a:t>
                      </a:r>
                    </a:p>
                  </a:txBody>
                  <a:tcPr/>
                </a:tc>
                <a:tc>
                  <a:txBody>
                    <a:bodyPr/>
                    <a:lstStyle/>
                    <a:p>
                      <a:r>
                        <a:rPr lang="en-US" dirty="0"/>
                        <a:t>the machine learning techniques (RF, CART, LDA, AB, LR, ET, and XGB) improved their accuracy, while MNB and SVM classifiers decreased their accuracy on the standardized dataset.</a:t>
                      </a:r>
                    </a:p>
                  </a:txBody>
                  <a:tcPr/>
                </a:tc>
                <a:tc>
                  <a:txBody>
                    <a:bodyPr/>
                    <a:lstStyle/>
                    <a:p>
                      <a:r>
                        <a:rPr lang="en-US" dirty="0"/>
                        <a:t>https://www.hindawi.com/journals/misy/2022/1410169/</a:t>
                      </a:r>
                    </a:p>
                  </a:txBody>
                  <a:tcPr/>
                </a:tc>
                <a:tc>
                  <a:txBody>
                    <a:bodyPr/>
                    <a:lstStyle/>
                    <a:p>
                      <a:r>
                        <a:rPr lang="en-US" dirty="0"/>
                        <a:t>the ET and AB classifiers achieve the highest prediction accuracy of 90.16%. MNB shows the overall lowest performance and has the lowest accuracy of 59.01%. </a:t>
                      </a:r>
                    </a:p>
                  </a:txBody>
                  <a:tcPr/>
                </a:tc>
                <a:extLst>
                  <a:ext uri="{0D108BD9-81ED-4DB2-BD59-A6C34878D82A}">
                    <a16:rowId xmlns:a16="http://schemas.microsoft.com/office/drawing/2014/main" val="3436591518"/>
                  </a:ext>
                </a:extLst>
              </a:tr>
            </a:tbl>
          </a:graphicData>
        </a:graphic>
      </p:graphicFrame>
    </p:spTree>
    <p:extLst>
      <p:ext uri="{BB962C8B-B14F-4D97-AF65-F5344CB8AC3E}">
        <p14:creationId xmlns:p14="http://schemas.microsoft.com/office/powerpoint/2010/main" val="2071711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DFEFEFD-BA49-C363-0AD2-483B0922BD8B}"/>
              </a:ext>
            </a:extLst>
          </p:cNvPr>
          <p:cNvGraphicFramePr>
            <a:graphicFrameLocks noGrp="1"/>
          </p:cNvGraphicFramePr>
          <p:nvPr>
            <p:ph idx="1"/>
            <p:extLst>
              <p:ext uri="{D42A27DB-BD31-4B8C-83A1-F6EECF244321}">
                <p14:modId xmlns:p14="http://schemas.microsoft.com/office/powerpoint/2010/main" val="1005842856"/>
              </p:ext>
            </p:extLst>
          </p:nvPr>
        </p:nvGraphicFramePr>
        <p:xfrm>
          <a:off x="376518" y="147919"/>
          <a:ext cx="11362764" cy="6095812"/>
        </p:xfrm>
        <a:graphic>
          <a:graphicData uri="http://schemas.openxmlformats.org/drawingml/2006/table">
            <a:tbl>
              <a:tblPr firstRow="1" bandRow="1">
                <a:tableStyleId>{5C22544A-7EE6-4342-B048-85BDC9FD1C3A}</a:tableStyleId>
              </a:tblPr>
              <a:tblGrid>
                <a:gridCol w="983223">
                  <a:extLst>
                    <a:ext uri="{9D8B030D-6E8A-4147-A177-3AD203B41FA5}">
                      <a16:colId xmlns:a16="http://schemas.microsoft.com/office/drawing/2014/main" val="806762208"/>
                    </a:ext>
                  </a:extLst>
                </a:gridCol>
                <a:gridCol w="2263281">
                  <a:extLst>
                    <a:ext uri="{9D8B030D-6E8A-4147-A177-3AD203B41FA5}">
                      <a16:colId xmlns:a16="http://schemas.microsoft.com/office/drawing/2014/main" val="3605165546"/>
                    </a:ext>
                  </a:extLst>
                </a:gridCol>
                <a:gridCol w="1623252">
                  <a:extLst>
                    <a:ext uri="{9D8B030D-6E8A-4147-A177-3AD203B41FA5}">
                      <a16:colId xmlns:a16="http://schemas.microsoft.com/office/drawing/2014/main" val="946412907"/>
                    </a:ext>
                  </a:extLst>
                </a:gridCol>
                <a:gridCol w="1097392">
                  <a:extLst>
                    <a:ext uri="{9D8B030D-6E8A-4147-A177-3AD203B41FA5}">
                      <a16:colId xmlns:a16="http://schemas.microsoft.com/office/drawing/2014/main" val="1689441395"/>
                    </a:ext>
                  </a:extLst>
                </a:gridCol>
                <a:gridCol w="1729117">
                  <a:extLst>
                    <a:ext uri="{9D8B030D-6E8A-4147-A177-3AD203B41FA5}">
                      <a16:colId xmlns:a16="http://schemas.microsoft.com/office/drawing/2014/main" val="1334912002"/>
                    </a:ext>
                  </a:extLst>
                </a:gridCol>
                <a:gridCol w="1525692">
                  <a:extLst>
                    <a:ext uri="{9D8B030D-6E8A-4147-A177-3AD203B41FA5}">
                      <a16:colId xmlns:a16="http://schemas.microsoft.com/office/drawing/2014/main" val="393658473"/>
                    </a:ext>
                  </a:extLst>
                </a:gridCol>
                <a:gridCol w="2140807">
                  <a:extLst>
                    <a:ext uri="{9D8B030D-6E8A-4147-A177-3AD203B41FA5}">
                      <a16:colId xmlns:a16="http://schemas.microsoft.com/office/drawing/2014/main" val="3660353300"/>
                    </a:ext>
                  </a:extLst>
                </a:gridCol>
              </a:tblGrid>
              <a:tr h="1615252">
                <a:tc>
                  <a:txBody>
                    <a:bodyPr/>
                    <a:lstStyle/>
                    <a:p>
                      <a:r>
                        <a:rPr lang="en-US" dirty="0"/>
                        <a:t>Serial number</a:t>
                      </a:r>
                    </a:p>
                    <a:p>
                      <a:endParaRPr lang="en-US" dirty="0"/>
                    </a:p>
                  </a:txBody>
                  <a:tcPr/>
                </a:tc>
                <a:tc>
                  <a:txBody>
                    <a:bodyPr/>
                    <a:lstStyle/>
                    <a:p>
                      <a:r>
                        <a:rPr lang="en-US" dirty="0"/>
                        <a:t>Paper name</a:t>
                      </a:r>
                    </a:p>
                    <a:p>
                      <a:endParaRPr lang="en-US" dirty="0"/>
                    </a:p>
                  </a:txBody>
                  <a:tcPr/>
                </a:tc>
                <a:tc>
                  <a:txBody>
                    <a:bodyPr/>
                    <a:lstStyle/>
                    <a:p>
                      <a:r>
                        <a:rPr lang="en-US" dirty="0"/>
                        <a:t>Author name</a:t>
                      </a:r>
                    </a:p>
                    <a:p>
                      <a:endParaRPr lang="en-US" dirty="0"/>
                    </a:p>
                  </a:txBody>
                  <a:tcPr/>
                </a:tc>
                <a:tc>
                  <a:txBody>
                    <a:bodyPr/>
                    <a:lstStyle/>
                    <a:p>
                      <a:r>
                        <a:rPr lang="en-US" dirty="0"/>
                        <a:t>Publication year</a:t>
                      </a:r>
                    </a:p>
                    <a:p>
                      <a:endParaRPr lang="en-US" dirty="0"/>
                    </a:p>
                  </a:txBody>
                  <a:tcPr/>
                </a:tc>
                <a:tc>
                  <a:txBody>
                    <a:bodyPr/>
                    <a:lstStyle/>
                    <a:p>
                      <a:r>
                        <a:rPr lang="en-US" dirty="0"/>
                        <a:t>method</a:t>
                      </a:r>
                    </a:p>
                    <a:p>
                      <a:endParaRPr lang="en-US" dirty="0"/>
                    </a:p>
                  </a:txBody>
                  <a:tcPr/>
                </a:tc>
                <a:tc>
                  <a:txBody>
                    <a:bodyPr/>
                    <a:lstStyle/>
                    <a:p>
                      <a:r>
                        <a:rPr lang="en-US" dirty="0"/>
                        <a:t>source</a:t>
                      </a:r>
                    </a:p>
                    <a:p>
                      <a:endParaRPr lang="en-US" dirty="0"/>
                    </a:p>
                  </a:txBody>
                  <a:tcPr/>
                </a:tc>
                <a:tc>
                  <a:txBody>
                    <a:bodyPr/>
                    <a:lstStyle/>
                    <a:p>
                      <a:r>
                        <a:rPr lang="en-US" dirty="0"/>
                        <a:t>Finding and lacking</a:t>
                      </a:r>
                    </a:p>
                    <a:p>
                      <a:endParaRPr lang="en-US" dirty="0"/>
                    </a:p>
                  </a:txBody>
                  <a:tcPr/>
                </a:tc>
                <a:extLst>
                  <a:ext uri="{0D108BD9-81ED-4DB2-BD59-A6C34878D82A}">
                    <a16:rowId xmlns:a16="http://schemas.microsoft.com/office/drawing/2014/main" val="707252854"/>
                  </a:ext>
                </a:extLst>
              </a:tr>
              <a:tr h="4095452">
                <a:tc>
                  <a:txBody>
                    <a:bodyPr/>
                    <a:lstStyle/>
                    <a:p>
                      <a:r>
                        <a:rPr lang="en-US" dirty="0"/>
                        <a:t>10</a:t>
                      </a:r>
                    </a:p>
                  </a:txBody>
                  <a:tcPr/>
                </a:tc>
                <a:tc>
                  <a:txBody>
                    <a:bodyPr/>
                    <a:lstStyle/>
                    <a:p>
                      <a:r>
                        <a:rPr lang="en-US" dirty="0"/>
                        <a:t>A Comprehensive Investigation of the Performances of Different Machine Learning Classifiers with SMOTE-ENN Oversampling Technique and Hyperparameter Optimization for Imbalanced Heart Failure Dataset</a:t>
                      </a:r>
                    </a:p>
                  </a:txBody>
                  <a:tcPr/>
                </a:tc>
                <a:tc>
                  <a:txBody>
                    <a:bodyPr/>
                    <a:lstStyle/>
                    <a:p>
                      <a:r>
                        <a:rPr lang="en-US" dirty="0"/>
                        <a:t>Mirza </a:t>
                      </a:r>
                      <a:r>
                        <a:rPr lang="en-US" dirty="0" err="1"/>
                        <a:t>Muntasir</a:t>
                      </a:r>
                      <a:r>
                        <a:rPr lang="en-US" dirty="0"/>
                        <a:t> Nishat,1Fahim Faisal</a:t>
                      </a:r>
                    </a:p>
                    <a:p>
                      <a:r>
                        <a:rPr lang="en-US" dirty="0"/>
                        <a:t>,1Ishrak Jahan Ratul,1Abdullah Al-Monsur,1Abrar Mohammad Ar-Rafi,1Sarker Mohammad Nasrullah,2Md TasKhan1</a:t>
                      </a:r>
                    </a:p>
                  </a:txBody>
                  <a:tcPr/>
                </a:tc>
                <a:tc>
                  <a:txBody>
                    <a:bodyPr/>
                    <a:lstStyle/>
                    <a:p>
                      <a:r>
                        <a:rPr lang="en-US" dirty="0"/>
                        <a:t>2022</a:t>
                      </a:r>
                    </a:p>
                  </a:txBody>
                  <a:tcPr/>
                </a:tc>
                <a:tc>
                  <a:txBody>
                    <a:bodyPr/>
                    <a:lstStyle/>
                    <a:p>
                      <a:r>
                        <a:rPr lang="en-US" dirty="0"/>
                        <a:t>Decision Tree Classifier, Logistic Regression, Gaussian Naïve Bayes, Random Forest Classifier, K-Nearest Neighbors, and Support Vector Machine algorithms. </a:t>
                      </a:r>
                    </a:p>
                  </a:txBody>
                  <a:tcPr/>
                </a:tc>
                <a:tc>
                  <a:txBody>
                    <a:bodyPr/>
                    <a:lstStyle/>
                    <a:p>
                      <a:r>
                        <a:rPr lang="en-US" dirty="0"/>
                        <a:t>https://www.hindawi.com/journals/sp/2022/3649406/</a:t>
                      </a:r>
                    </a:p>
                  </a:txBody>
                  <a:tcPr/>
                </a:tc>
                <a:tc>
                  <a:txBody>
                    <a:bodyPr/>
                    <a:lstStyle/>
                    <a:p>
                      <a:r>
                        <a:rPr lang="en-US" dirty="0"/>
                        <a:t>SMOTE-ENN and hyperparameter optimization have played a significant role in enhancing the performances of the classifiers. Approach C has the best test accuracy of 90%</a:t>
                      </a:r>
                    </a:p>
                    <a:p>
                      <a:endParaRPr lang="en-US" dirty="0"/>
                    </a:p>
                  </a:txBody>
                  <a:tcPr/>
                </a:tc>
                <a:extLst>
                  <a:ext uri="{0D108BD9-81ED-4DB2-BD59-A6C34878D82A}">
                    <a16:rowId xmlns:a16="http://schemas.microsoft.com/office/drawing/2014/main" val="144739334"/>
                  </a:ext>
                </a:extLst>
              </a:tr>
            </a:tbl>
          </a:graphicData>
        </a:graphic>
      </p:graphicFrame>
    </p:spTree>
    <p:extLst>
      <p:ext uri="{BB962C8B-B14F-4D97-AF65-F5344CB8AC3E}">
        <p14:creationId xmlns:p14="http://schemas.microsoft.com/office/powerpoint/2010/main" val="645772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25BD645-4745-31AF-448C-6C533B762564}"/>
              </a:ext>
            </a:extLst>
          </p:cNvPr>
          <p:cNvGraphicFramePr>
            <a:graphicFrameLocks noGrp="1"/>
          </p:cNvGraphicFramePr>
          <p:nvPr>
            <p:ph idx="1"/>
            <p:extLst>
              <p:ext uri="{D42A27DB-BD31-4B8C-83A1-F6EECF244321}">
                <p14:modId xmlns:p14="http://schemas.microsoft.com/office/powerpoint/2010/main" val="3249535400"/>
              </p:ext>
            </p:extLst>
          </p:nvPr>
        </p:nvGraphicFramePr>
        <p:xfrm>
          <a:off x="376518" y="672353"/>
          <a:ext cx="10977280" cy="5968579"/>
        </p:xfrm>
        <a:graphic>
          <a:graphicData uri="http://schemas.openxmlformats.org/drawingml/2006/table">
            <a:tbl>
              <a:tblPr firstRow="1" bandRow="1">
                <a:tableStyleId>{5C22544A-7EE6-4342-B048-85BDC9FD1C3A}</a:tableStyleId>
              </a:tblPr>
              <a:tblGrid>
                <a:gridCol w="991980">
                  <a:extLst>
                    <a:ext uri="{9D8B030D-6E8A-4147-A177-3AD203B41FA5}">
                      <a16:colId xmlns:a16="http://schemas.microsoft.com/office/drawing/2014/main" val="3529780944"/>
                    </a:ext>
                  </a:extLst>
                </a:gridCol>
                <a:gridCol w="2144385">
                  <a:extLst>
                    <a:ext uri="{9D8B030D-6E8A-4147-A177-3AD203B41FA5}">
                      <a16:colId xmlns:a16="http://schemas.microsoft.com/office/drawing/2014/main" val="2031249881"/>
                    </a:ext>
                  </a:extLst>
                </a:gridCol>
                <a:gridCol w="1568183">
                  <a:extLst>
                    <a:ext uri="{9D8B030D-6E8A-4147-A177-3AD203B41FA5}">
                      <a16:colId xmlns:a16="http://schemas.microsoft.com/office/drawing/2014/main" val="2972740755"/>
                    </a:ext>
                  </a:extLst>
                </a:gridCol>
                <a:gridCol w="1568183">
                  <a:extLst>
                    <a:ext uri="{9D8B030D-6E8A-4147-A177-3AD203B41FA5}">
                      <a16:colId xmlns:a16="http://schemas.microsoft.com/office/drawing/2014/main" val="2654956660"/>
                    </a:ext>
                  </a:extLst>
                </a:gridCol>
                <a:gridCol w="1568183">
                  <a:extLst>
                    <a:ext uri="{9D8B030D-6E8A-4147-A177-3AD203B41FA5}">
                      <a16:colId xmlns:a16="http://schemas.microsoft.com/office/drawing/2014/main" val="665633809"/>
                    </a:ext>
                  </a:extLst>
                </a:gridCol>
                <a:gridCol w="1568183">
                  <a:extLst>
                    <a:ext uri="{9D8B030D-6E8A-4147-A177-3AD203B41FA5}">
                      <a16:colId xmlns:a16="http://schemas.microsoft.com/office/drawing/2014/main" val="512680165"/>
                    </a:ext>
                  </a:extLst>
                </a:gridCol>
                <a:gridCol w="1568183">
                  <a:extLst>
                    <a:ext uri="{9D8B030D-6E8A-4147-A177-3AD203B41FA5}">
                      <a16:colId xmlns:a16="http://schemas.microsoft.com/office/drawing/2014/main" val="2307466456"/>
                    </a:ext>
                  </a:extLst>
                </a:gridCol>
              </a:tblGrid>
              <a:tr h="975482">
                <a:tc>
                  <a:txBody>
                    <a:bodyPr/>
                    <a:lstStyle/>
                    <a:p>
                      <a:r>
                        <a:rPr lang="en-US" dirty="0"/>
                        <a:t>Serial number</a:t>
                      </a:r>
                    </a:p>
                    <a:p>
                      <a:endParaRPr lang="en-US" dirty="0"/>
                    </a:p>
                  </a:txBody>
                  <a:tcPr/>
                </a:tc>
                <a:tc>
                  <a:txBody>
                    <a:bodyPr/>
                    <a:lstStyle/>
                    <a:p>
                      <a:r>
                        <a:rPr lang="en-US" dirty="0"/>
                        <a:t>Paper name</a:t>
                      </a:r>
                    </a:p>
                    <a:p>
                      <a:endParaRPr lang="en-US" dirty="0"/>
                    </a:p>
                  </a:txBody>
                  <a:tcPr/>
                </a:tc>
                <a:tc>
                  <a:txBody>
                    <a:bodyPr/>
                    <a:lstStyle/>
                    <a:p>
                      <a:r>
                        <a:rPr lang="en-US" dirty="0"/>
                        <a:t>Author name</a:t>
                      </a:r>
                    </a:p>
                    <a:p>
                      <a:endParaRPr lang="en-US" dirty="0"/>
                    </a:p>
                  </a:txBody>
                  <a:tcPr/>
                </a:tc>
                <a:tc>
                  <a:txBody>
                    <a:bodyPr/>
                    <a:lstStyle/>
                    <a:p>
                      <a:r>
                        <a:rPr lang="en-US" dirty="0"/>
                        <a:t>Publication year</a:t>
                      </a:r>
                    </a:p>
                    <a:p>
                      <a:endParaRPr lang="en-US" dirty="0"/>
                    </a:p>
                  </a:txBody>
                  <a:tcPr/>
                </a:tc>
                <a:tc>
                  <a:txBody>
                    <a:bodyPr/>
                    <a:lstStyle/>
                    <a:p>
                      <a:r>
                        <a:rPr lang="en-US" dirty="0"/>
                        <a:t>method</a:t>
                      </a:r>
                    </a:p>
                    <a:p>
                      <a:endParaRPr lang="en-US" dirty="0"/>
                    </a:p>
                  </a:txBody>
                  <a:tcPr/>
                </a:tc>
                <a:tc>
                  <a:txBody>
                    <a:bodyPr/>
                    <a:lstStyle/>
                    <a:p>
                      <a:r>
                        <a:rPr lang="en-US" dirty="0"/>
                        <a:t>source</a:t>
                      </a:r>
                    </a:p>
                    <a:p>
                      <a:endParaRPr lang="en-US" dirty="0"/>
                    </a:p>
                  </a:txBody>
                  <a:tcPr/>
                </a:tc>
                <a:tc>
                  <a:txBody>
                    <a:bodyPr/>
                    <a:lstStyle/>
                    <a:p>
                      <a:r>
                        <a:rPr lang="en-US" dirty="0"/>
                        <a:t>Finding and lacking</a:t>
                      </a:r>
                    </a:p>
                    <a:p>
                      <a:endParaRPr lang="en-US" dirty="0"/>
                    </a:p>
                  </a:txBody>
                  <a:tcPr/>
                </a:tc>
                <a:extLst>
                  <a:ext uri="{0D108BD9-81ED-4DB2-BD59-A6C34878D82A}">
                    <a16:rowId xmlns:a16="http://schemas.microsoft.com/office/drawing/2014/main" val="4015439957"/>
                  </a:ext>
                </a:extLst>
              </a:tr>
              <a:tr h="4779859">
                <a:tc>
                  <a:txBody>
                    <a:bodyPr/>
                    <a:lstStyle/>
                    <a:p>
                      <a:r>
                        <a:rPr lang="en-US" dirty="0"/>
                        <a:t>11</a:t>
                      </a:r>
                    </a:p>
                  </a:txBody>
                  <a:tcPr/>
                </a:tc>
                <a:tc>
                  <a:txBody>
                    <a:bodyPr/>
                    <a:lstStyle/>
                    <a:p>
                      <a:r>
                        <a:rPr lang="en-US" dirty="0"/>
                        <a:t>Heart Failure Detection Using Quantum-Enhanced Machine Learning and Traditional Machine Learning Techniques for Internet of Artificially Intelligent Medical Things</a:t>
                      </a:r>
                    </a:p>
                  </a:txBody>
                  <a:tcPr/>
                </a:tc>
                <a:tc>
                  <a:txBody>
                    <a:bodyPr/>
                    <a:lstStyle/>
                    <a:p>
                      <a:r>
                        <a:rPr lang="en-US" dirty="0"/>
                        <a:t>Yogesh Kumar</a:t>
                      </a:r>
                    </a:p>
                    <a:p>
                      <a:r>
                        <a:rPr lang="en-US" dirty="0"/>
                        <a:t>,1Apeksha Koul,2Pushpendra Singh Sisodia,1Jana </a:t>
                      </a:r>
                      <a:r>
                        <a:rPr lang="en-US" dirty="0" err="1"/>
                        <a:t>Shafi</a:t>
                      </a:r>
                      <a:endParaRPr lang="en-US" dirty="0"/>
                    </a:p>
                    <a:p>
                      <a:r>
                        <a:rPr lang="en-US" dirty="0"/>
                        <a:t>,3Kavita Verma,4Mehdi </a:t>
                      </a:r>
                      <a:r>
                        <a:rPr lang="en-US" dirty="0" err="1"/>
                        <a:t>Gheisari</a:t>
                      </a:r>
                      <a:endParaRPr lang="en-US" dirty="0"/>
                    </a:p>
                    <a:p>
                      <a:r>
                        <a:rPr lang="en-US" dirty="0"/>
                        <a:t>,5and Mohamad Bagher Davoodi6</a:t>
                      </a:r>
                    </a:p>
                  </a:txBody>
                  <a:tcPr/>
                </a:tc>
                <a:tc>
                  <a:txBody>
                    <a:bodyPr/>
                    <a:lstStyle/>
                    <a:p>
                      <a:r>
                        <a:rPr lang="en-US" dirty="0"/>
                        <a:t>2021</a:t>
                      </a:r>
                    </a:p>
                  </a:txBody>
                  <a:tcPr/>
                </a:tc>
                <a:tc>
                  <a:txBody>
                    <a:bodyPr/>
                    <a:lstStyle/>
                    <a:p>
                      <a:r>
                        <a:rPr lang="en-US" dirty="0"/>
                        <a:t>quantum random forest (QRF), quantum  nearest </a:t>
                      </a:r>
                      <a:r>
                        <a:rPr lang="en-US" dirty="0" err="1"/>
                        <a:t>neighbour</a:t>
                      </a:r>
                      <a:r>
                        <a:rPr lang="en-US" dirty="0"/>
                        <a:t> (QKNN), quantum decision tree (QDT), and quantum Gaussian Naïve Bayes (QGNB)</a:t>
                      </a:r>
                    </a:p>
                  </a:txBody>
                  <a:tcPr/>
                </a:tc>
                <a:tc>
                  <a:txBody>
                    <a:bodyPr/>
                    <a:lstStyle/>
                    <a:p>
                      <a:r>
                        <a:rPr lang="en-US" dirty="0"/>
                        <a:t>https://www.hindawi.com/journals/wcmc/2021/1616725/</a:t>
                      </a:r>
                    </a:p>
                  </a:txBody>
                  <a:tcPr/>
                </a:tc>
                <a:tc>
                  <a:txBody>
                    <a:bodyPr/>
                    <a:lstStyle/>
                    <a:p>
                      <a:r>
                        <a:rPr lang="en-US" dirty="0"/>
                        <a:t> quantum-enhanced sampling and discrete optimization.</a:t>
                      </a:r>
                    </a:p>
                    <a:p>
                      <a:endParaRPr lang="en-US" dirty="0"/>
                    </a:p>
                  </a:txBody>
                  <a:tcPr/>
                </a:tc>
                <a:extLst>
                  <a:ext uri="{0D108BD9-81ED-4DB2-BD59-A6C34878D82A}">
                    <a16:rowId xmlns:a16="http://schemas.microsoft.com/office/drawing/2014/main" val="440871977"/>
                  </a:ext>
                </a:extLst>
              </a:tr>
            </a:tbl>
          </a:graphicData>
        </a:graphic>
      </p:graphicFrame>
    </p:spTree>
    <p:extLst>
      <p:ext uri="{BB962C8B-B14F-4D97-AF65-F5344CB8AC3E}">
        <p14:creationId xmlns:p14="http://schemas.microsoft.com/office/powerpoint/2010/main" val="2818806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D3833B5-4135-8E66-CAC2-36C927772A92}"/>
              </a:ext>
            </a:extLst>
          </p:cNvPr>
          <p:cNvGraphicFramePr>
            <a:graphicFrameLocks noGrp="1"/>
          </p:cNvGraphicFramePr>
          <p:nvPr>
            <p:ph idx="1"/>
            <p:extLst>
              <p:ext uri="{D42A27DB-BD31-4B8C-83A1-F6EECF244321}">
                <p14:modId xmlns:p14="http://schemas.microsoft.com/office/powerpoint/2010/main" val="3804535328"/>
              </p:ext>
            </p:extLst>
          </p:nvPr>
        </p:nvGraphicFramePr>
        <p:xfrm>
          <a:off x="838200" y="995082"/>
          <a:ext cx="10515596" cy="4790808"/>
        </p:xfrm>
        <a:graphic>
          <a:graphicData uri="http://schemas.openxmlformats.org/drawingml/2006/table">
            <a:tbl>
              <a:tblPr firstRow="1" bandRow="1">
                <a:tableStyleId>{5C22544A-7EE6-4342-B048-85BDC9FD1C3A}</a:tableStyleId>
              </a:tblPr>
              <a:tblGrid>
                <a:gridCol w="1138518">
                  <a:extLst>
                    <a:ext uri="{9D8B030D-6E8A-4147-A177-3AD203B41FA5}">
                      <a16:colId xmlns:a16="http://schemas.microsoft.com/office/drawing/2014/main" val="1765624637"/>
                    </a:ext>
                  </a:extLst>
                </a:gridCol>
                <a:gridCol w="1865938">
                  <a:extLst>
                    <a:ext uri="{9D8B030D-6E8A-4147-A177-3AD203B41FA5}">
                      <a16:colId xmlns:a16="http://schemas.microsoft.com/office/drawing/2014/main" val="3073904456"/>
                    </a:ext>
                  </a:extLst>
                </a:gridCol>
                <a:gridCol w="1502228">
                  <a:extLst>
                    <a:ext uri="{9D8B030D-6E8A-4147-A177-3AD203B41FA5}">
                      <a16:colId xmlns:a16="http://schemas.microsoft.com/office/drawing/2014/main" val="1782449525"/>
                    </a:ext>
                  </a:extLst>
                </a:gridCol>
                <a:gridCol w="1502228">
                  <a:extLst>
                    <a:ext uri="{9D8B030D-6E8A-4147-A177-3AD203B41FA5}">
                      <a16:colId xmlns:a16="http://schemas.microsoft.com/office/drawing/2014/main" val="4150589389"/>
                    </a:ext>
                  </a:extLst>
                </a:gridCol>
                <a:gridCol w="1502228">
                  <a:extLst>
                    <a:ext uri="{9D8B030D-6E8A-4147-A177-3AD203B41FA5}">
                      <a16:colId xmlns:a16="http://schemas.microsoft.com/office/drawing/2014/main" val="2995321513"/>
                    </a:ext>
                  </a:extLst>
                </a:gridCol>
                <a:gridCol w="1502228">
                  <a:extLst>
                    <a:ext uri="{9D8B030D-6E8A-4147-A177-3AD203B41FA5}">
                      <a16:colId xmlns:a16="http://schemas.microsoft.com/office/drawing/2014/main" val="3653510778"/>
                    </a:ext>
                  </a:extLst>
                </a:gridCol>
                <a:gridCol w="1502228">
                  <a:extLst>
                    <a:ext uri="{9D8B030D-6E8A-4147-A177-3AD203B41FA5}">
                      <a16:colId xmlns:a16="http://schemas.microsoft.com/office/drawing/2014/main" val="3784393211"/>
                    </a:ext>
                  </a:extLst>
                </a:gridCol>
              </a:tblGrid>
              <a:tr h="1133208">
                <a:tc>
                  <a:txBody>
                    <a:bodyPr/>
                    <a:lstStyle/>
                    <a:p>
                      <a:r>
                        <a:rPr lang="en-US" dirty="0"/>
                        <a:t>Serial number</a:t>
                      </a:r>
                    </a:p>
                  </a:txBody>
                  <a:tcPr/>
                </a:tc>
                <a:tc>
                  <a:txBody>
                    <a:bodyPr/>
                    <a:lstStyle/>
                    <a:p>
                      <a:r>
                        <a:rPr lang="en-US" dirty="0"/>
                        <a:t>Paper name</a:t>
                      </a:r>
                    </a:p>
                  </a:txBody>
                  <a:tcPr/>
                </a:tc>
                <a:tc>
                  <a:txBody>
                    <a:bodyPr/>
                    <a:lstStyle/>
                    <a:p>
                      <a:r>
                        <a:rPr lang="en-US" dirty="0"/>
                        <a:t>Author name</a:t>
                      </a:r>
                    </a:p>
                  </a:txBody>
                  <a:tcPr/>
                </a:tc>
                <a:tc>
                  <a:txBody>
                    <a:bodyPr/>
                    <a:lstStyle/>
                    <a:p>
                      <a:r>
                        <a:rPr lang="en-US" dirty="0"/>
                        <a:t>Publication year</a:t>
                      </a:r>
                    </a:p>
                  </a:txBody>
                  <a:tcPr/>
                </a:tc>
                <a:tc>
                  <a:txBody>
                    <a:bodyPr/>
                    <a:lstStyle/>
                    <a:p>
                      <a:r>
                        <a:rPr lang="en-US" dirty="0"/>
                        <a:t>method</a:t>
                      </a:r>
                    </a:p>
                  </a:txBody>
                  <a:tcPr/>
                </a:tc>
                <a:tc>
                  <a:txBody>
                    <a:bodyPr/>
                    <a:lstStyle/>
                    <a:p>
                      <a:r>
                        <a:rPr lang="en-US" dirty="0" err="1"/>
                        <a:t>souce</a:t>
                      </a:r>
                      <a:endParaRPr lang="en-US" dirty="0"/>
                    </a:p>
                  </a:txBody>
                  <a:tcPr/>
                </a:tc>
                <a:tc>
                  <a:txBody>
                    <a:bodyPr/>
                    <a:lstStyle/>
                    <a:p>
                      <a:r>
                        <a:rPr lang="en-US" dirty="0"/>
                        <a:t>Finding and lacking</a:t>
                      </a:r>
                    </a:p>
                  </a:txBody>
                  <a:tcPr/>
                </a:tc>
                <a:extLst>
                  <a:ext uri="{0D108BD9-81ED-4DB2-BD59-A6C34878D82A}">
                    <a16:rowId xmlns:a16="http://schemas.microsoft.com/office/drawing/2014/main" val="2080095852"/>
                  </a:ext>
                </a:extLst>
              </a:tr>
              <a:tr h="2201663">
                <a:tc>
                  <a:txBody>
                    <a:bodyPr/>
                    <a:lstStyle/>
                    <a:p>
                      <a:r>
                        <a:rPr lang="en-US" dirty="0"/>
                        <a:t>12</a:t>
                      </a:r>
                    </a:p>
                  </a:txBody>
                  <a:tcPr/>
                </a:tc>
                <a:tc>
                  <a:txBody>
                    <a:bodyPr/>
                    <a:lstStyle/>
                    <a:p>
                      <a:r>
                        <a:rPr lang="en-US" dirty="0"/>
                        <a:t>Automated </a:t>
                      </a:r>
                      <a:r>
                        <a:rPr lang="en-US" dirty="0" err="1"/>
                        <a:t>Cardioailment</a:t>
                      </a:r>
                      <a:r>
                        <a:rPr lang="en-US" dirty="0"/>
                        <a:t> Identification and Prevention by Hybrid Machine Learning Models</a:t>
                      </a:r>
                    </a:p>
                  </a:txBody>
                  <a:tcPr/>
                </a:tc>
                <a:tc>
                  <a:txBody>
                    <a:bodyPr/>
                    <a:lstStyle/>
                    <a:p>
                      <a:r>
                        <a:rPr lang="en-US" dirty="0"/>
                        <a:t>K. S. Archana,1B. Sivakumar,2Ramya </a:t>
                      </a:r>
                      <a:r>
                        <a:rPr lang="en-US" dirty="0" err="1"/>
                        <a:t>Kuppusamy</a:t>
                      </a:r>
                      <a:endParaRPr lang="en-US" dirty="0"/>
                    </a:p>
                    <a:p>
                      <a:r>
                        <a:rPr lang="en-US" dirty="0"/>
                        <a:t>,3Yuvaraja </a:t>
                      </a:r>
                      <a:r>
                        <a:rPr lang="en-US" dirty="0" err="1"/>
                        <a:t>Teekaraman</a:t>
                      </a:r>
                      <a:endParaRPr lang="en-US" dirty="0"/>
                    </a:p>
                    <a:p>
                      <a:r>
                        <a:rPr lang="en-US" dirty="0"/>
                        <a:t>,4and Arun Radhakrishnan</a:t>
                      </a:r>
                    </a:p>
                    <a:p>
                      <a:endParaRPr lang="en-US" dirty="0"/>
                    </a:p>
                  </a:txBody>
                  <a:tcPr/>
                </a:tc>
                <a:tc>
                  <a:txBody>
                    <a:bodyPr/>
                    <a:lstStyle/>
                    <a:p>
                      <a:r>
                        <a:rPr lang="en-US" dirty="0"/>
                        <a:t>2022</a:t>
                      </a:r>
                    </a:p>
                  </a:txBody>
                  <a:tcPr/>
                </a:tc>
                <a:tc>
                  <a:txBody>
                    <a:bodyPr/>
                    <a:lstStyle/>
                    <a:p>
                      <a:r>
                        <a:rPr lang="en-US" dirty="0"/>
                        <a:t>Naive Bayes Classifier,</a:t>
                      </a:r>
                    </a:p>
                    <a:p>
                      <a:r>
                        <a:rPr lang="en-US" dirty="0"/>
                        <a:t> Random Forest Classifier, Evaluation Matrices, Modified Naive Bayes and Random Forests</a:t>
                      </a:r>
                    </a:p>
                  </a:txBody>
                  <a:tcPr/>
                </a:tc>
                <a:tc>
                  <a:txBody>
                    <a:bodyPr/>
                    <a:lstStyle/>
                    <a:p>
                      <a:r>
                        <a:rPr lang="en-US" dirty="0"/>
                        <a:t>https://www.hindawi.com/journals/cmmm/2022/9797844/</a:t>
                      </a:r>
                    </a:p>
                  </a:txBody>
                  <a:tcPr/>
                </a:tc>
                <a:tc>
                  <a:txBody>
                    <a:bodyPr/>
                    <a:lstStyle/>
                    <a:p>
                      <a:r>
                        <a:rPr lang="en-US" dirty="0"/>
                        <a:t> this proposed method achieved 92% accuracy compared to other existing methods.</a:t>
                      </a:r>
                    </a:p>
                  </a:txBody>
                  <a:tcPr/>
                </a:tc>
                <a:extLst>
                  <a:ext uri="{0D108BD9-81ED-4DB2-BD59-A6C34878D82A}">
                    <a16:rowId xmlns:a16="http://schemas.microsoft.com/office/drawing/2014/main" val="2454869486"/>
                  </a:ext>
                </a:extLst>
              </a:tr>
            </a:tbl>
          </a:graphicData>
        </a:graphic>
      </p:graphicFrame>
    </p:spTree>
    <p:extLst>
      <p:ext uri="{BB962C8B-B14F-4D97-AF65-F5344CB8AC3E}">
        <p14:creationId xmlns:p14="http://schemas.microsoft.com/office/powerpoint/2010/main" val="416800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4E8F79-F5C0-F01D-0BFC-FDAC1BE13553}"/>
              </a:ext>
            </a:extLst>
          </p:cNvPr>
          <p:cNvSpPr>
            <a:spLocks noGrp="1"/>
          </p:cNvSpPr>
          <p:nvPr>
            <p:ph idx="1"/>
          </p:nvPr>
        </p:nvSpPr>
        <p:spPr>
          <a:xfrm>
            <a:off x="684212" y="685800"/>
            <a:ext cx="10578874" cy="5802086"/>
          </a:xfrm>
        </p:spPr>
        <p:txBody>
          <a:bodyPr>
            <a:normAutofit fontScale="77500" lnSpcReduction="20000"/>
          </a:bodyPr>
          <a:lstStyle/>
          <a:p>
            <a:pPr marL="0" indent="0">
              <a:buNone/>
            </a:pPr>
            <a:endParaRPr lang="en-US" sz="2000" b="1" dirty="0">
              <a:solidFill>
                <a:schemeClr val="accent3">
                  <a:lumMod val="60000"/>
                  <a:lumOff val="40000"/>
                </a:schemeClr>
              </a:solidFill>
            </a:endParaRPr>
          </a:p>
          <a:p>
            <a:pPr marL="0" indent="0">
              <a:buNone/>
            </a:pPr>
            <a:endParaRPr lang="en-US" b="1" dirty="0">
              <a:solidFill>
                <a:schemeClr val="accent3">
                  <a:lumMod val="60000"/>
                  <a:lumOff val="40000"/>
                </a:schemeClr>
              </a:solidFill>
            </a:endParaRPr>
          </a:p>
          <a:p>
            <a:pPr marL="0" indent="0">
              <a:buNone/>
            </a:pPr>
            <a:endParaRPr lang="en-US" sz="2000" b="1" dirty="0">
              <a:solidFill>
                <a:schemeClr val="accent3">
                  <a:lumMod val="60000"/>
                  <a:lumOff val="40000"/>
                </a:schemeClr>
              </a:solidFill>
            </a:endParaRPr>
          </a:p>
          <a:p>
            <a:pPr marL="0" indent="0">
              <a:buNone/>
            </a:pPr>
            <a:endParaRPr lang="en-US" sz="2000" b="1" dirty="0">
              <a:solidFill>
                <a:schemeClr val="accent3">
                  <a:lumMod val="60000"/>
                  <a:lumOff val="40000"/>
                </a:schemeClr>
              </a:solidFill>
            </a:endParaRPr>
          </a:p>
          <a:p>
            <a:pPr marL="0" indent="0">
              <a:buNone/>
            </a:pPr>
            <a:endParaRPr lang="en-US" sz="2000" b="1" dirty="0">
              <a:solidFill>
                <a:schemeClr val="accent3">
                  <a:lumMod val="60000"/>
                  <a:lumOff val="40000"/>
                </a:schemeClr>
              </a:solidFill>
            </a:endParaRPr>
          </a:p>
          <a:p>
            <a:pPr marL="0" indent="0" algn="just">
              <a:buNone/>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Submitted By:</a:t>
            </a:r>
          </a:p>
          <a:p>
            <a:pPr marL="0" indent="0" algn="just">
              <a:buNone/>
            </a:pPr>
            <a:r>
              <a:rPr lang="en-US" sz="2000" b="1" dirty="0">
                <a:solidFill>
                  <a:schemeClr val="bg1"/>
                </a:solidFill>
              </a:rPr>
              <a:t> Anasua Mazumdar</a:t>
            </a:r>
          </a:p>
          <a:p>
            <a:pPr marL="0" indent="0" algn="just">
              <a:buNone/>
            </a:pPr>
            <a:r>
              <a:rPr lang="en-US" sz="2000" b="1" dirty="0">
                <a:solidFill>
                  <a:schemeClr val="bg1"/>
                </a:solidFill>
              </a:rPr>
              <a:t> ID: 193-35-2905</a:t>
            </a:r>
          </a:p>
          <a:p>
            <a:pPr marL="0" indent="0" algn="just">
              <a:buNone/>
            </a:pPr>
            <a:r>
              <a:rPr lang="en-US" sz="2000" b="1" dirty="0">
                <a:solidFill>
                  <a:schemeClr val="bg1"/>
                </a:solidFill>
              </a:rPr>
              <a:t> Department of Software Engineering</a:t>
            </a:r>
          </a:p>
          <a:p>
            <a:pPr marL="0" indent="0" algn="just">
              <a:buNone/>
            </a:pPr>
            <a:r>
              <a:rPr lang="en-US" sz="2000" b="1" dirty="0">
                <a:solidFill>
                  <a:schemeClr val="bg1"/>
                </a:solidFill>
              </a:rPr>
              <a:t> Daffodil International university</a:t>
            </a:r>
          </a:p>
          <a:p>
            <a:pPr marL="0" marR="0" indent="0" algn="just">
              <a:lnSpc>
                <a:spcPct val="107000"/>
              </a:lnSpc>
              <a:spcBef>
                <a:spcPts val="0"/>
              </a:spcBef>
              <a:spcAft>
                <a:spcPts val="800"/>
              </a:spcAft>
              <a:buNone/>
            </a:pPr>
            <a:endParaRPr lang="en-US" b="1" dirty="0">
              <a:solidFill>
                <a:schemeClr val="bg1"/>
              </a:solidFill>
            </a:endParaRPr>
          </a:p>
          <a:p>
            <a:pPr marL="0" marR="0" indent="0" algn="just">
              <a:lnSpc>
                <a:spcPct val="107000"/>
              </a:lnSpc>
              <a:spcBef>
                <a:spcPts val="0"/>
              </a:spcBef>
              <a:spcAft>
                <a:spcPts val="800"/>
              </a:spcAft>
              <a:buNone/>
            </a:pPr>
            <a:endParaRPr lang="en-US" sz="1900" b="1" kern="100" dirty="0">
              <a:solidFill>
                <a:schemeClr val="accent3">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Supervised By:</a:t>
            </a:r>
          </a:p>
          <a:p>
            <a:pPr marL="0" marR="0" indent="0" algn="just">
              <a:lnSpc>
                <a:spcPct val="107000"/>
              </a:lnSpc>
              <a:spcBef>
                <a:spcPts val="0"/>
              </a:spcBef>
              <a:spcAft>
                <a:spcPts val="800"/>
              </a:spcAft>
              <a:buNone/>
            </a:pPr>
            <a:r>
              <a:rPr lang="en-US"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Mrs. </a:t>
            </a:r>
            <a:r>
              <a:rPr lang="en-US" sz="2400" b="1"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Fatama</a:t>
            </a:r>
            <a:r>
              <a:rPr lang="en-US"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Binta</a:t>
            </a:r>
            <a:r>
              <a:rPr lang="en-US"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Rafiq</a:t>
            </a:r>
          </a:p>
          <a:p>
            <a:pPr marL="0" marR="0" indent="0" algn="just">
              <a:lnSpc>
                <a:spcPct val="107000"/>
              </a:lnSpc>
              <a:spcBef>
                <a:spcPts val="0"/>
              </a:spcBef>
              <a:spcAft>
                <a:spcPts val="800"/>
              </a:spcAft>
              <a:buNone/>
            </a:pPr>
            <a:r>
              <a:rPr lang="en-US"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Senior Lecturer</a:t>
            </a:r>
          </a:p>
          <a:p>
            <a:pPr marL="0" marR="0" indent="0" algn="just">
              <a:lnSpc>
                <a:spcPct val="107000"/>
              </a:lnSpc>
              <a:spcBef>
                <a:spcPts val="0"/>
              </a:spcBef>
              <a:spcAft>
                <a:spcPts val="800"/>
              </a:spcAft>
              <a:buNone/>
            </a:pPr>
            <a:r>
              <a:rPr lang="en-US"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Department of Software Engineering</a:t>
            </a:r>
          </a:p>
          <a:p>
            <a:pPr marL="0" marR="0" indent="0" algn="just">
              <a:lnSpc>
                <a:spcPct val="107000"/>
              </a:lnSpc>
              <a:spcBef>
                <a:spcPts val="0"/>
              </a:spcBef>
              <a:spcAft>
                <a:spcPts val="800"/>
              </a:spcAft>
              <a:buNone/>
            </a:pPr>
            <a:r>
              <a:rPr lang="en-US"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Daffodil international university</a:t>
            </a:r>
          </a:p>
          <a:p>
            <a:pPr marL="0" indent="0">
              <a:buNone/>
            </a:pPr>
            <a:endParaRPr lang="en-US" sz="1900" b="1" dirty="0">
              <a:solidFill>
                <a:schemeClr val="accent3">
                  <a:lumMod val="60000"/>
                  <a:lumOff val="40000"/>
                </a:schemeClr>
              </a:solidFill>
            </a:endParaRPr>
          </a:p>
          <a:p>
            <a:endParaRPr lang="en-US" dirty="0"/>
          </a:p>
        </p:txBody>
      </p:sp>
      <p:pic>
        <p:nvPicPr>
          <p:cNvPr id="5" name="Picture 4">
            <a:extLst>
              <a:ext uri="{FF2B5EF4-FFF2-40B4-BE49-F238E27FC236}">
                <a16:creationId xmlns:a16="http://schemas.microsoft.com/office/drawing/2014/main" id="{4B0CCCD3-D39D-67C5-F270-117BCDC7C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657" y="370115"/>
            <a:ext cx="2989943" cy="1560286"/>
          </a:xfrm>
          <a:prstGeom prst="rect">
            <a:avLst/>
          </a:prstGeom>
        </p:spPr>
      </p:pic>
    </p:spTree>
    <p:extLst>
      <p:ext uri="{BB962C8B-B14F-4D97-AF65-F5344CB8AC3E}">
        <p14:creationId xmlns:p14="http://schemas.microsoft.com/office/powerpoint/2010/main" val="3884843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8A5C638-F290-E122-C96D-3AE4E6D2FB10}"/>
              </a:ext>
            </a:extLst>
          </p:cNvPr>
          <p:cNvGraphicFramePr>
            <a:graphicFrameLocks noGrp="1"/>
          </p:cNvGraphicFramePr>
          <p:nvPr>
            <p:ph idx="1"/>
            <p:extLst>
              <p:ext uri="{D42A27DB-BD31-4B8C-83A1-F6EECF244321}">
                <p14:modId xmlns:p14="http://schemas.microsoft.com/office/powerpoint/2010/main" val="2805975660"/>
              </p:ext>
            </p:extLst>
          </p:nvPr>
        </p:nvGraphicFramePr>
        <p:xfrm>
          <a:off x="838200" y="430306"/>
          <a:ext cx="10515596" cy="6037729"/>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3567927372"/>
                    </a:ext>
                  </a:extLst>
                </a:gridCol>
                <a:gridCol w="1502228">
                  <a:extLst>
                    <a:ext uri="{9D8B030D-6E8A-4147-A177-3AD203B41FA5}">
                      <a16:colId xmlns:a16="http://schemas.microsoft.com/office/drawing/2014/main" val="2914422782"/>
                    </a:ext>
                  </a:extLst>
                </a:gridCol>
                <a:gridCol w="1502228">
                  <a:extLst>
                    <a:ext uri="{9D8B030D-6E8A-4147-A177-3AD203B41FA5}">
                      <a16:colId xmlns:a16="http://schemas.microsoft.com/office/drawing/2014/main" val="3649135560"/>
                    </a:ext>
                  </a:extLst>
                </a:gridCol>
                <a:gridCol w="1502228">
                  <a:extLst>
                    <a:ext uri="{9D8B030D-6E8A-4147-A177-3AD203B41FA5}">
                      <a16:colId xmlns:a16="http://schemas.microsoft.com/office/drawing/2014/main" val="2592322695"/>
                    </a:ext>
                  </a:extLst>
                </a:gridCol>
                <a:gridCol w="1502228">
                  <a:extLst>
                    <a:ext uri="{9D8B030D-6E8A-4147-A177-3AD203B41FA5}">
                      <a16:colId xmlns:a16="http://schemas.microsoft.com/office/drawing/2014/main" val="3255045894"/>
                    </a:ext>
                  </a:extLst>
                </a:gridCol>
                <a:gridCol w="1502228">
                  <a:extLst>
                    <a:ext uri="{9D8B030D-6E8A-4147-A177-3AD203B41FA5}">
                      <a16:colId xmlns:a16="http://schemas.microsoft.com/office/drawing/2014/main" val="2597164484"/>
                    </a:ext>
                  </a:extLst>
                </a:gridCol>
                <a:gridCol w="1502228">
                  <a:extLst>
                    <a:ext uri="{9D8B030D-6E8A-4147-A177-3AD203B41FA5}">
                      <a16:colId xmlns:a16="http://schemas.microsoft.com/office/drawing/2014/main" val="1082085962"/>
                    </a:ext>
                  </a:extLst>
                </a:gridCol>
              </a:tblGrid>
              <a:tr h="1008529">
                <a:tc>
                  <a:txBody>
                    <a:bodyPr/>
                    <a:lstStyle/>
                    <a:p>
                      <a:r>
                        <a:rPr lang="en-US" dirty="0"/>
                        <a:t>Serial number</a:t>
                      </a:r>
                    </a:p>
                  </a:txBody>
                  <a:tcPr/>
                </a:tc>
                <a:tc>
                  <a:txBody>
                    <a:bodyPr/>
                    <a:lstStyle/>
                    <a:p>
                      <a:r>
                        <a:rPr lang="en-US" dirty="0"/>
                        <a:t>Paper name</a:t>
                      </a:r>
                    </a:p>
                  </a:txBody>
                  <a:tcPr/>
                </a:tc>
                <a:tc>
                  <a:txBody>
                    <a:bodyPr/>
                    <a:lstStyle/>
                    <a:p>
                      <a:r>
                        <a:rPr lang="en-US" dirty="0"/>
                        <a:t>Author name</a:t>
                      </a:r>
                    </a:p>
                  </a:txBody>
                  <a:tcPr/>
                </a:tc>
                <a:tc>
                  <a:txBody>
                    <a:bodyPr/>
                    <a:lstStyle/>
                    <a:p>
                      <a:r>
                        <a:rPr lang="en-US" dirty="0"/>
                        <a:t>Publication year</a:t>
                      </a:r>
                    </a:p>
                  </a:txBody>
                  <a:tcPr/>
                </a:tc>
                <a:tc>
                  <a:txBody>
                    <a:bodyPr/>
                    <a:lstStyle/>
                    <a:p>
                      <a:r>
                        <a:rPr lang="en-US" dirty="0"/>
                        <a:t>method</a:t>
                      </a:r>
                    </a:p>
                  </a:txBody>
                  <a:tcPr/>
                </a:tc>
                <a:tc>
                  <a:txBody>
                    <a:bodyPr/>
                    <a:lstStyle/>
                    <a:p>
                      <a:r>
                        <a:rPr lang="en-US" dirty="0"/>
                        <a:t>source</a:t>
                      </a:r>
                    </a:p>
                  </a:txBody>
                  <a:tcPr/>
                </a:tc>
                <a:tc>
                  <a:txBody>
                    <a:bodyPr/>
                    <a:lstStyle/>
                    <a:p>
                      <a:r>
                        <a:rPr lang="en-US" dirty="0"/>
                        <a:t>Finding and lacking</a:t>
                      </a:r>
                    </a:p>
                  </a:txBody>
                  <a:tcPr/>
                </a:tc>
                <a:extLst>
                  <a:ext uri="{0D108BD9-81ED-4DB2-BD59-A6C34878D82A}">
                    <a16:rowId xmlns:a16="http://schemas.microsoft.com/office/drawing/2014/main" val="1559627488"/>
                  </a:ext>
                </a:extLst>
              </a:tr>
              <a:tr h="3386775">
                <a:tc>
                  <a:txBody>
                    <a:bodyPr/>
                    <a:lstStyle/>
                    <a:p>
                      <a:r>
                        <a:rPr lang="en-US" dirty="0"/>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Machine Learning in Binary and Multiclassification Results on Imbalanced Heart Disease Data Stream</a:t>
                      </a:r>
                    </a:p>
                    <a:p>
                      <a:endParaRPr lang="en-US" dirty="0"/>
                    </a:p>
                  </a:txBody>
                  <a:tcPr/>
                </a:tc>
                <a:tc>
                  <a:txBody>
                    <a:bodyPr/>
                    <a:lstStyle/>
                    <a:p>
                      <a:r>
                        <a:rPr lang="en-US" dirty="0"/>
                        <a:t>Danish Hamid,1Syed Sajid Ullah,2,3Jawaid Iqbal,1Saddam Hussain</a:t>
                      </a:r>
                    </a:p>
                    <a:p>
                      <a:r>
                        <a:rPr lang="en-US" dirty="0"/>
                        <a:t>,4Ch. Anwar </a:t>
                      </a:r>
                      <a:r>
                        <a:rPr lang="en-US" dirty="0" err="1"/>
                        <a:t>ul</a:t>
                      </a:r>
                      <a:r>
                        <a:rPr lang="en-US" dirty="0"/>
                        <a:t> Hassan</a:t>
                      </a:r>
                    </a:p>
                    <a:p>
                      <a:r>
                        <a:rPr lang="en-US" dirty="0"/>
                        <a:t>,1and Fazlullah Umar</a:t>
                      </a:r>
                    </a:p>
                    <a:p>
                      <a:endParaRPr lang="en-US" dirty="0"/>
                    </a:p>
                  </a:txBody>
                  <a:tcPr/>
                </a:tc>
                <a:tc>
                  <a:txBody>
                    <a:bodyPr/>
                    <a:lstStyle/>
                    <a:p>
                      <a:r>
                        <a:rPr lang="en-US" dirty="0"/>
                        <a:t>2022</a:t>
                      </a:r>
                    </a:p>
                  </a:txBody>
                  <a:tcPr/>
                </a:tc>
                <a:tc>
                  <a:txBody>
                    <a:bodyPr/>
                    <a:lstStyle/>
                    <a:p>
                      <a:r>
                        <a:rPr lang="en-US" dirty="0"/>
                        <a:t> Decision Tree, Random Forest, Gradient Boosting Tree, Linear Support Vector Classifier, One-vs-Rest, Logistic Regression, Multilayer Perceptron</a:t>
                      </a:r>
                    </a:p>
                  </a:txBody>
                  <a:tcPr/>
                </a:tc>
                <a:tc>
                  <a:txBody>
                    <a:bodyPr/>
                    <a:lstStyle/>
                    <a:p>
                      <a:r>
                        <a:rPr lang="en-US" dirty="0"/>
                        <a:t>https://www.hindawi.com/journals/js/2022/8400622/</a:t>
                      </a:r>
                    </a:p>
                  </a:txBody>
                  <a:tcPr/>
                </a:tc>
                <a:tc>
                  <a:txBody>
                    <a:bodyPr/>
                    <a:lstStyle/>
                    <a:p>
                      <a:r>
                        <a:rPr lang="en-US" dirty="0"/>
                        <a:t>For binary classification, the classification algorithms, random forest, logistic regression, GBT, linear SVC, and multilayer perceptron, provide high accuracy scores </a:t>
                      </a:r>
                    </a:p>
                  </a:txBody>
                  <a:tcPr/>
                </a:tc>
                <a:extLst>
                  <a:ext uri="{0D108BD9-81ED-4DB2-BD59-A6C34878D82A}">
                    <a16:rowId xmlns:a16="http://schemas.microsoft.com/office/drawing/2014/main" val="3101759798"/>
                  </a:ext>
                </a:extLst>
              </a:tr>
            </a:tbl>
          </a:graphicData>
        </a:graphic>
      </p:graphicFrame>
    </p:spTree>
    <p:extLst>
      <p:ext uri="{BB962C8B-B14F-4D97-AF65-F5344CB8AC3E}">
        <p14:creationId xmlns:p14="http://schemas.microsoft.com/office/powerpoint/2010/main" val="543233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EEF4381-CD6D-E6B4-6EDF-7B00130E663A}"/>
              </a:ext>
            </a:extLst>
          </p:cNvPr>
          <p:cNvGraphicFramePr>
            <a:graphicFrameLocks noGrp="1"/>
          </p:cNvGraphicFramePr>
          <p:nvPr>
            <p:ph idx="1"/>
            <p:extLst>
              <p:ext uri="{D42A27DB-BD31-4B8C-83A1-F6EECF244321}">
                <p14:modId xmlns:p14="http://schemas.microsoft.com/office/powerpoint/2010/main" val="3950656412"/>
              </p:ext>
            </p:extLst>
          </p:nvPr>
        </p:nvGraphicFramePr>
        <p:xfrm>
          <a:off x="838200" y="860611"/>
          <a:ext cx="11022107" cy="5749963"/>
        </p:xfrm>
        <a:graphic>
          <a:graphicData uri="http://schemas.openxmlformats.org/drawingml/2006/table">
            <a:tbl>
              <a:tblPr firstRow="1" bandRow="1">
                <a:tableStyleId>{5C22544A-7EE6-4342-B048-85BDC9FD1C3A}</a:tableStyleId>
              </a:tblPr>
              <a:tblGrid>
                <a:gridCol w="1024220">
                  <a:extLst>
                    <a:ext uri="{9D8B030D-6E8A-4147-A177-3AD203B41FA5}">
                      <a16:colId xmlns:a16="http://schemas.microsoft.com/office/drawing/2014/main" val="1296961940"/>
                    </a:ext>
                  </a:extLst>
                </a:gridCol>
                <a:gridCol w="2124953">
                  <a:extLst>
                    <a:ext uri="{9D8B030D-6E8A-4147-A177-3AD203B41FA5}">
                      <a16:colId xmlns:a16="http://schemas.microsoft.com/office/drawing/2014/main" val="676437563"/>
                    </a:ext>
                  </a:extLst>
                </a:gridCol>
                <a:gridCol w="1574587">
                  <a:extLst>
                    <a:ext uri="{9D8B030D-6E8A-4147-A177-3AD203B41FA5}">
                      <a16:colId xmlns:a16="http://schemas.microsoft.com/office/drawing/2014/main" val="2385079663"/>
                    </a:ext>
                  </a:extLst>
                </a:gridCol>
                <a:gridCol w="1574587">
                  <a:extLst>
                    <a:ext uri="{9D8B030D-6E8A-4147-A177-3AD203B41FA5}">
                      <a16:colId xmlns:a16="http://schemas.microsoft.com/office/drawing/2014/main" val="2063302457"/>
                    </a:ext>
                  </a:extLst>
                </a:gridCol>
                <a:gridCol w="1574587">
                  <a:extLst>
                    <a:ext uri="{9D8B030D-6E8A-4147-A177-3AD203B41FA5}">
                      <a16:colId xmlns:a16="http://schemas.microsoft.com/office/drawing/2014/main" val="3666264113"/>
                    </a:ext>
                  </a:extLst>
                </a:gridCol>
                <a:gridCol w="945694">
                  <a:extLst>
                    <a:ext uri="{9D8B030D-6E8A-4147-A177-3AD203B41FA5}">
                      <a16:colId xmlns:a16="http://schemas.microsoft.com/office/drawing/2014/main" val="1262337909"/>
                    </a:ext>
                  </a:extLst>
                </a:gridCol>
                <a:gridCol w="2203479">
                  <a:extLst>
                    <a:ext uri="{9D8B030D-6E8A-4147-A177-3AD203B41FA5}">
                      <a16:colId xmlns:a16="http://schemas.microsoft.com/office/drawing/2014/main" val="784106805"/>
                    </a:ext>
                  </a:extLst>
                </a:gridCol>
              </a:tblGrid>
              <a:tr h="995083">
                <a:tc>
                  <a:txBody>
                    <a:bodyPr/>
                    <a:lstStyle/>
                    <a:p>
                      <a:r>
                        <a:rPr lang="en-US" dirty="0"/>
                        <a:t>Serial number</a:t>
                      </a:r>
                    </a:p>
                  </a:txBody>
                  <a:tcPr/>
                </a:tc>
                <a:tc>
                  <a:txBody>
                    <a:bodyPr/>
                    <a:lstStyle/>
                    <a:p>
                      <a:r>
                        <a:rPr lang="en-US" dirty="0"/>
                        <a:t>Paper name</a:t>
                      </a:r>
                    </a:p>
                  </a:txBody>
                  <a:tcPr/>
                </a:tc>
                <a:tc>
                  <a:txBody>
                    <a:bodyPr/>
                    <a:lstStyle/>
                    <a:p>
                      <a:r>
                        <a:rPr lang="en-US" dirty="0"/>
                        <a:t>Author name</a:t>
                      </a:r>
                    </a:p>
                  </a:txBody>
                  <a:tcPr/>
                </a:tc>
                <a:tc>
                  <a:txBody>
                    <a:bodyPr/>
                    <a:lstStyle/>
                    <a:p>
                      <a:r>
                        <a:rPr lang="en-US" dirty="0"/>
                        <a:t>Publication year</a:t>
                      </a:r>
                    </a:p>
                  </a:txBody>
                  <a:tcPr/>
                </a:tc>
                <a:tc>
                  <a:txBody>
                    <a:bodyPr/>
                    <a:lstStyle/>
                    <a:p>
                      <a:r>
                        <a:rPr lang="en-US" dirty="0"/>
                        <a:t>method</a:t>
                      </a:r>
                    </a:p>
                  </a:txBody>
                  <a:tcPr/>
                </a:tc>
                <a:tc>
                  <a:txBody>
                    <a:bodyPr/>
                    <a:lstStyle/>
                    <a:p>
                      <a:r>
                        <a:rPr lang="en-US" dirty="0"/>
                        <a:t>source</a:t>
                      </a:r>
                    </a:p>
                  </a:txBody>
                  <a:tcPr/>
                </a:tc>
                <a:tc>
                  <a:txBody>
                    <a:bodyPr/>
                    <a:lstStyle/>
                    <a:p>
                      <a:r>
                        <a:rPr lang="en-US" dirty="0"/>
                        <a:t>Finding and lacking</a:t>
                      </a:r>
                    </a:p>
                  </a:txBody>
                  <a:tcPr/>
                </a:tc>
                <a:extLst>
                  <a:ext uri="{0D108BD9-81ED-4DB2-BD59-A6C34878D82A}">
                    <a16:rowId xmlns:a16="http://schemas.microsoft.com/office/drawing/2014/main" val="2114396466"/>
                  </a:ext>
                </a:extLst>
              </a:tr>
              <a:tr h="1949823">
                <a:tc>
                  <a:txBody>
                    <a:bodyPr/>
                    <a:lstStyle/>
                    <a:p>
                      <a:r>
                        <a:rPr lang="en-US" dirty="0"/>
                        <a:t>14</a:t>
                      </a:r>
                    </a:p>
                  </a:txBody>
                  <a:tcPr/>
                </a:tc>
                <a:tc>
                  <a:txBody>
                    <a:bodyPr/>
                    <a:lstStyle/>
                    <a:p>
                      <a:r>
                        <a:rPr lang="en-US" dirty="0"/>
                        <a:t>Supervised Machine Learning-Based Cardiovascular Disease Analysis and Prediction</a:t>
                      </a:r>
                    </a:p>
                  </a:txBody>
                  <a:tcPr/>
                </a:tc>
                <a:tc>
                  <a:txBody>
                    <a:bodyPr/>
                    <a:lstStyle/>
                    <a:p>
                      <a:r>
                        <a:rPr lang="en-US" dirty="0"/>
                        <a:t>M. D. </a:t>
                      </a:r>
                      <a:r>
                        <a:rPr lang="en-US" dirty="0" err="1"/>
                        <a:t>Amzad</a:t>
                      </a:r>
                      <a:r>
                        <a:rPr lang="en-US" dirty="0"/>
                        <a:t> </a:t>
                      </a:r>
                      <a:r>
                        <a:rPr lang="en-US" dirty="0" err="1"/>
                        <a:t>Hossen</a:t>
                      </a:r>
                      <a:endParaRPr lang="en-US" dirty="0"/>
                    </a:p>
                    <a:p>
                      <a:r>
                        <a:rPr lang="en-US" dirty="0"/>
                        <a:t>,1Tahia </a:t>
                      </a:r>
                      <a:r>
                        <a:rPr lang="en-US" dirty="0" err="1"/>
                        <a:t>Tazin</a:t>
                      </a:r>
                      <a:endParaRPr lang="en-US" dirty="0"/>
                    </a:p>
                    <a:p>
                      <a:r>
                        <a:rPr lang="en-US" dirty="0"/>
                        <a:t>,1Sumiaya Khan</a:t>
                      </a:r>
                    </a:p>
                    <a:p>
                      <a:r>
                        <a:rPr lang="en-US" dirty="0"/>
                        <a:t>,1Evan </a:t>
                      </a:r>
                      <a:r>
                        <a:rPr lang="en-US" dirty="0" err="1"/>
                        <a:t>Alam</a:t>
                      </a:r>
                      <a:endParaRPr lang="en-US" dirty="0"/>
                    </a:p>
                    <a:p>
                      <a:r>
                        <a:rPr lang="en-US" dirty="0"/>
                        <a:t>,1Hossain Ahmed </a:t>
                      </a:r>
                      <a:r>
                        <a:rPr lang="en-US" dirty="0" err="1"/>
                        <a:t>Sojib</a:t>
                      </a:r>
                      <a:endParaRPr lang="en-US" dirty="0"/>
                    </a:p>
                    <a:p>
                      <a:r>
                        <a:rPr lang="en-US" dirty="0"/>
                        <a:t>,1Mohammad </a:t>
                      </a:r>
                      <a:r>
                        <a:rPr lang="en-US" dirty="0" err="1"/>
                        <a:t>Monirujjaman</a:t>
                      </a:r>
                      <a:r>
                        <a:rPr lang="en-US" dirty="0"/>
                        <a:t> Khan</a:t>
                      </a:r>
                    </a:p>
                    <a:p>
                      <a:r>
                        <a:rPr lang="en-US" dirty="0"/>
                        <a:t>,1and </a:t>
                      </a:r>
                      <a:r>
                        <a:rPr lang="en-US" dirty="0" err="1"/>
                        <a:t>Abdulmajeed</a:t>
                      </a:r>
                      <a:r>
                        <a:rPr lang="en-US" dirty="0"/>
                        <a:t> </a:t>
                      </a:r>
                      <a:r>
                        <a:rPr lang="en-US" dirty="0" err="1"/>
                        <a:t>Alsufyani</a:t>
                      </a:r>
                      <a:endParaRPr lang="en-US" dirty="0"/>
                    </a:p>
                  </a:txBody>
                  <a:tcPr/>
                </a:tc>
                <a:tc>
                  <a:txBody>
                    <a:bodyPr/>
                    <a:lstStyle/>
                    <a:p>
                      <a:r>
                        <a:rPr lang="en-US" dirty="0"/>
                        <a:t>2021</a:t>
                      </a:r>
                    </a:p>
                  </a:txBody>
                  <a:tcPr/>
                </a:tc>
                <a:tc>
                  <a:txBody>
                    <a:bodyPr/>
                    <a:lstStyle/>
                    <a:p>
                      <a:r>
                        <a:rPr lang="en-US" dirty="0"/>
                        <a:t> K-Nearest Neighbor (KNN) algorithm, DT, Genetic Algorithm (GA), and the Naive Bayes (NB) algorithm</a:t>
                      </a:r>
                    </a:p>
                  </a:txBody>
                  <a:tcPr/>
                </a:tc>
                <a:tc>
                  <a:txBody>
                    <a:bodyPr/>
                    <a:lstStyle/>
                    <a:p>
                      <a:r>
                        <a:rPr lang="en-US" dirty="0"/>
                        <a:t>https://www.hindawi.com/journals/mpe/2021/1792201/</a:t>
                      </a:r>
                    </a:p>
                  </a:txBody>
                  <a:tcPr/>
                </a:tc>
                <a:tc>
                  <a:txBody>
                    <a:bodyPr/>
                    <a:lstStyle/>
                    <a:p>
                      <a:r>
                        <a:rPr lang="en-US" dirty="0"/>
                        <a:t>The logistic regression technique outperformed the other two classifiers employed, with an accuracy of 92%.</a:t>
                      </a:r>
                    </a:p>
                  </a:txBody>
                  <a:tcPr/>
                </a:tc>
                <a:extLst>
                  <a:ext uri="{0D108BD9-81ED-4DB2-BD59-A6C34878D82A}">
                    <a16:rowId xmlns:a16="http://schemas.microsoft.com/office/drawing/2014/main" val="2594073833"/>
                  </a:ext>
                </a:extLst>
              </a:tr>
            </a:tbl>
          </a:graphicData>
        </a:graphic>
      </p:graphicFrame>
    </p:spTree>
    <p:extLst>
      <p:ext uri="{BB962C8B-B14F-4D97-AF65-F5344CB8AC3E}">
        <p14:creationId xmlns:p14="http://schemas.microsoft.com/office/powerpoint/2010/main" val="885348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6C04A06-64AF-E344-EBD3-F96E9804206E}"/>
              </a:ext>
            </a:extLst>
          </p:cNvPr>
          <p:cNvGraphicFramePr>
            <a:graphicFrameLocks noGrp="1"/>
          </p:cNvGraphicFramePr>
          <p:nvPr>
            <p:ph idx="1"/>
            <p:extLst>
              <p:ext uri="{D42A27DB-BD31-4B8C-83A1-F6EECF244321}">
                <p14:modId xmlns:p14="http://schemas.microsoft.com/office/powerpoint/2010/main" val="825543508"/>
              </p:ext>
            </p:extLst>
          </p:nvPr>
        </p:nvGraphicFramePr>
        <p:xfrm>
          <a:off x="838200" y="228600"/>
          <a:ext cx="10515596" cy="6554884"/>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4260757902"/>
                    </a:ext>
                  </a:extLst>
                </a:gridCol>
                <a:gridCol w="1502228">
                  <a:extLst>
                    <a:ext uri="{9D8B030D-6E8A-4147-A177-3AD203B41FA5}">
                      <a16:colId xmlns:a16="http://schemas.microsoft.com/office/drawing/2014/main" val="3127408516"/>
                    </a:ext>
                  </a:extLst>
                </a:gridCol>
                <a:gridCol w="1502228">
                  <a:extLst>
                    <a:ext uri="{9D8B030D-6E8A-4147-A177-3AD203B41FA5}">
                      <a16:colId xmlns:a16="http://schemas.microsoft.com/office/drawing/2014/main" val="1107173372"/>
                    </a:ext>
                  </a:extLst>
                </a:gridCol>
                <a:gridCol w="1502228">
                  <a:extLst>
                    <a:ext uri="{9D8B030D-6E8A-4147-A177-3AD203B41FA5}">
                      <a16:colId xmlns:a16="http://schemas.microsoft.com/office/drawing/2014/main" val="1186500396"/>
                    </a:ext>
                  </a:extLst>
                </a:gridCol>
                <a:gridCol w="1502228">
                  <a:extLst>
                    <a:ext uri="{9D8B030D-6E8A-4147-A177-3AD203B41FA5}">
                      <a16:colId xmlns:a16="http://schemas.microsoft.com/office/drawing/2014/main" val="2236860842"/>
                    </a:ext>
                  </a:extLst>
                </a:gridCol>
                <a:gridCol w="1502228">
                  <a:extLst>
                    <a:ext uri="{9D8B030D-6E8A-4147-A177-3AD203B41FA5}">
                      <a16:colId xmlns:a16="http://schemas.microsoft.com/office/drawing/2014/main" val="3828099389"/>
                    </a:ext>
                  </a:extLst>
                </a:gridCol>
                <a:gridCol w="1502228">
                  <a:extLst>
                    <a:ext uri="{9D8B030D-6E8A-4147-A177-3AD203B41FA5}">
                      <a16:colId xmlns:a16="http://schemas.microsoft.com/office/drawing/2014/main" val="626676096"/>
                    </a:ext>
                  </a:extLst>
                </a:gridCol>
              </a:tblGrid>
              <a:tr h="977044">
                <a:tc>
                  <a:txBody>
                    <a:bodyPr/>
                    <a:lstStyle/>
                    <a:p>
                      <a:r>
                        <a:rPr lang="en-US" dirty="0"/>
                        <a:t>Serial number</a:t>
                      </a:r>
                    </a:p>
                  </a:txBody>
                  <a:tcPr/>
                </a:tc>
                <a:tc>
                  <a:txBody>
                    <a:bodyPr/>
                    <a:lstStyle/>
                    <a:p>
                      <a:r>
                        <a:rPr lang="en-US" dirty="0"/>
                        <a:t>Paper name</a:t>
                      </a:r>
                    </a:p>
                  </a:txBody>
                  <a:tcPr/>
                </a:tc>
                <a:tc>
                  <a:txBody>
                    <a:bodyPr/>
                    <a:lstStyle/>
                    <a:p>
                      <a:r>
                        <a:rPr lang="en-US" dirty="0"/>
                        <a:t>Author name </a:t>
                      </a:r>
                    </a:p>
                  </a:txBody>
                  <a:tcPr/>
                </a:tc>
                <a:tc>
                  <a:txBody>
                    <a:bodyPr/>
                    <a:lstStyle/>
                    <a:p>
                      <a:r>
                        <a:rPr lang="en-US" dirty="0"/>
                        <a:t>Publication  year</a:t>
                      </a:r>
                    </a:p>
                  </a:txBody>
                  <a:tcPr/>
                </a:tc>
                <a:tc>
                  <a:txBody>
                    <a:bodyPr/>
                    <a:lstStyle/>
                    <a:p>
                      <a:r>
                        <a:rPr lang="en-US" dirty="0"/>
                        <a:t>method</a:t>
                      </a:r>
                    </a:p>
                  </a:txBody>
                  <a:tcPr/>
                </a:tc>
                <a:tc>
                  <a:txBody>
                    <a:bodyPr/>
                    <a:lstStyle/>
                    <a:p>
                      <a:r>
                        <a:rPr lang="en-US" dirty="0"/>
                        <a:t>source</a:t>
                      </a:r>
                    </a:p>
                  </a:txBody>
                  <a:tcPr/>
                </a:tc>
                <a:tc>
                  <a:txBody>
                    <a:bodyPr/>
                    <a:lstStyle/>
                    <a:p>
                      <a:r>
                        <a:rPr lang="en-US" dirty="0"/>
                        <a:t>Finding and lacking</a:t>
                      </a:r>
                    </a:p>
                  </a:txBody>
                  <a:tcPr/>
                </a:tc>
                <a:extLst>
                  <a:ext uri="{0D108BD9-81ED-4DB2-BD59-A6C34878D82A}">
                    <a16:rowId xmlns:a16="http://schemas.microsoft.com/office/drawing/2014/main" val="2760665360"/>
                  </a:ext>
                </a:extLst>
              </a:tr>
              <a:tr h="4737956">
                <a:tc>
                  <a:txBody>
                    <a:bodyPr/>
                    <a:lstStyle/>
                    <a:p>
                      <a:r>
                        <a:rPr lang="en-US" dirty="0"/>
                        <a:t>15</a:t>
                      </a:r>
                    </a:p>
                  </a:txBody>
                  <a:tcPr/>
                </a:tc>
                <a:tc>
                  <a:txBody>
                    <a:bodyPr/>
                    <a:lstStyle/>
                    <a:p>
                      <a:r>
                        <a:rPr lang="en-US" dirty="0"/>
                        <a:t>An Image Processing Approach for Detection of Prenatal Heart Disease</a:t>
                      </a:r>
                    </a:p>
                  </a:txBody>
                  <a:tcPr/>
                </a:tc>
                <a:tc>
                  <a:txBody>
                    <a:bodyPr/>
                    <a:lstStyle/>
                    <a:p>
                      <a:r>
                        <a:rPr lang="en-US" dirty="0"/>
                        <a:t>Saravana Selvan,1S. John Justin Thangaraj,2J. Samson Isaac,3T. Benil,4K. Muthulakshmi,5Hesham S. Almoallim,6Sulaiman Ali Alharbi,7R. R. Kumar,8and </a:t>
                      </a:r>
                      <a:r>
                        <a:rPr lang="en-US" dirty="0" err="1"/>
                        <a:t>Sojan</a:t>
                      </a:r>
                      <a:r>
                        <a:rPr lang="en-US" dirty="0"/>
                        <a:t> </a:t>
                      </a:r>
                      <a:r>
                        <a:rPr lang="en-US" dirty="0" err="1"/>
                        <a:t>Palukaran</a:t>
                      </a:r>
                      <a:r>
                        <a:rPr lang="en-US" dirty="0"/>
                        <a:t> </a:t>
                      </a:r>
                      <a:r>
                        <a:rPr lang="en-US" dirty="0" err="1"/>
                        <a:t>Thimothy</a:t>
                      </a:r>
                      <a:endParaRPr lang="en-US" dirty="0"/>
                    </a:p>
                    <a:p>
                      <a:endParaRPr lang="en-US" dirty="0"/>
                    </a:p>
                  </a:txBody>
                  <a:tcPr/>
                </a:tc>
                <a:tc>
                  <a:txBody>
                    <a:bodyPr/>
                    <a:lstStyle/>
                    <a:p>
                      <a:r>
                        <a:rPr lang="en-US" dirty="0"/>
                        <a:t>2022</a:t>
                      </a:r>
                    </a:p>
                  </a:txBody>
                  <a:tcPr/>
                </a:tc>
                <a:tc>
                  <a:txBody>
                    <a:bodyPr/>
                    <a:lstStyle/>
                    <a:p>
                      <a:r>
                        <a:rPr lang="en-US" sz="1800" b="0" i="0" kern="1200" dirty="0">
                          <a:solidFill>
                            <a:schemeClr val="dk1"/>
                          </a:solidFill>
                          <a:effectLst/>
                          <a:latin typeface="+mn-lt"/>
                          <a:ea typeface="+mn-ea"/>
                          <a:cs typeface="+mn-cs"/>
                        </a:rPr>
                        <a:t>Naive </a:t>
                      </a:r>
                      <a:r>
                        <a:rPr lang="en-US" sz="1800" b="0" i="0" kern="1200" dirty="0" err="1">
                          <a:solidFill>
                            <a:schemeClr val="dk1"/>
                          </a:solidFill>
                          <a:effectLst/>
                          <a:latin typeface="+mn-lt"/>
                          <a:ea typeface="+mn-ea"/>
                          <a:cs typeface="+mn-cs"/>
                        </a:rPr>
                        <a:t>Bayes,k</a:t>
                      </a:r>
                      <a:r>
                        <a:rPr lang="en-US" sz="1800" b="0" i="0" kern="1200" dirty="0">
                          <a:solidFill>
                            <a:schemeClr val="dk1"/>
                          </a:solidFill>
                          <a:effectLst/>
                          <a:latin typeface="+mn-lt"/>
                          <a:ea typeface="+mn-ea"/>
                          <a:cs typeface="+mn-cs"/>
                        </a:rPr>
                        <a:t> -nearest neighbor, random forest, and decision tree were the four data mining categorization algorithms</a:t>
                      </a:r>
                      <a:endParaRPr lang="en-US" dirty="0"/>
                    </a:p>
                  </a:txBody>
                  <a:tcPr/>
                </a:tc>
                <a:tc>
                  <a:txBody>
                    <a:bodyPr/>
                    <a:lstStyle/>
                    <a:p>
                      <a:r>
                        <a:rPr lang="en-US" dirty="0"/>
                        <a:t>https://www.hindawi.com/journals/bmri/2022/2003184/</a:t>
                      </a:r>
                    </a:p>
                  </a:txBody>
                  <a:tcPr/>
                </a:tc>
                <a:tc>
                  <a:txBody>
                    <a:bodyPr/>
                    <a:lstStyle/>
                    <a:p>
                      <a:r>
                        <a:rPr lang="en-US" dirty="0"/>
                        <a:t>naive Bayes classifier outperforms methodological approaches with a reliability rate of 97 percent and a precision rate of 94 percent.</a:t>
                      </a:r>
                    </a:p>
                  </a:txBody>
                  <a:tcPr/>
                </a:tc>
                <a:extLst>
                  <a:ext uri="{0D108BD9-81ED-4DB2-BD59-A6C34878D82A}">
                    <a16:rowId xmlns:a16="http://schemas.microsoft.com/office/drawing/2014/main" val="2532142199"/>
                  </a:ext>
                </a:extLst>
              </a:tr>
            </a:tbl>
          </a:graphicData>
        </a:graphic>
      </p:graphicFrame>
    </p:spTree>
    <p:extLst>
      <p:ext uri="{BB962C8B-B14F-4D97-AF65-F5344CB8AC3E}">
        <p14:creationId xmlns:p14="http://schemas.microsoft.com/office/powerpoint/2010/main" val="4211733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203D-F484-2F1A-8DE8-9511DC95D852}"/>
              </a:ext>
            </a:extLst>
          </p:cNvPr>
          <p:cNvSpPr>
            <a:spLocks noGrp="1"/>
          </p:cNvSpPr>
          <p:nvPr>
            <p:ph type="title"/>
          </p:nvPr>
        </p:nvSpPr>
        <p:spPr>
          <a:xfrm>
            <a:off x="838200" y="188260"/>
            <a:ext cx="10515600" cy="510988"/>
          </a:xfrm>
        </p:spPr>
        <p:txBody>
          <a:bodyPr>
            <a:normAutofit fontScale="90000"/>
          </a:bodyPr>
          <a:lstStyle/>
          <a:p>
            <a:pPr algn="ctr"/>
            <a:r>
              <a:rPr lang="en-US" b="1" dirty="0">
                <a:solidFill>
                  <a:schemeClr val="bg1"/>
                </a:solidFill>
              </a:rPr>
              <a:t>overall literature review</a:t>
            </a:r>
          </a:p>
        </p:txBody>
      </p:sp>
      <p:sp>
        <p:nvSpPr>
          <p:cNvPr id="3" name="Content Placeholder 2">
            <a:extLst>
              <a:ext uri="{FF2B5EF4-FFF2-40B4-BE49-F238E27FC236}">
                <a16:creationId xmlns:a16="http://schemas.microsoft.com/office/drawing/2014/main" id="{292A7181-D1BC-93D5-D99F-2976976CF412}"/>
              </a:ext>
            </a:extLst>
          </p:cNvPr>
          <p:cNvSpPr>
            <a:spLocks noGrp="1"/>
          </p:cNvSpPr>
          <p:nvPr>
            <p:ph idx="1"/>
          </p:nvPr>
        </p:nvSpPr>
        <p:spPr>
          <a:xfrm>
            <a:off x="457199" y="899887"/>
            <a:ext cx="11335871" cy="5094514"/>
          </a:xfrm>
        </p:spPr>
        <p:txBody>
          <a:bodyPr>
            <a:normAutofit fontScale="85000" lnSpcReduction="20000"/>
          </a:bodyPr>
          <a:lstStyle/>
          <a:p>
            <a:pPr marL="0" indent="0">
              <a:buNone/>
            </a:pPr>
            <a:endParaRPr lang="en-US" dirty="0"/>
          </a:p>
          <a:p>
            <a:pPr marL="0" indent="0">
              <a:buNone/>
            </a:pPr>
            <a:endParaRPr lang="en-US" dirty="0"/>
          </a:p>
          <a:p>
            <a:pPr marL="0" indent="0">
              <a:buNone/>
            </a:pPr>
            <a:endParaRPr lang="en-US" b="1" dirty="0">
              <a:solidFill>
                <a:schemeClr val="tx1"/>
              </a:solidFill>
            </a:endParaRPr>
          </a:p>
          <a:p>
            <a:pPr marL="0" indent="0">
              <a:buNone/>
            </a:pPr>
            <a:r>
              <a:rPr lang="en-US" b="1" dirty="0">
                <a:solidFill>
                  <a:schemeClr val="bg1"/>
                </a:solidFill>
              </a:rPr>
              <a:t>Several studies have shown that machine learning techniques can be used to predict heart disease. For instance, in a study by Rajendra et al. (2019), the authors developed a heart disease prediction model using artificial neural networks (ANNs). The study found that the ANN model was able to predict heart disease with an accuracy of 94.44%.</a:t>
            </a:r>
          </a:p>
          <a:p>
            <a:pPr marL="0" indent="0">
              <a:buNone/>
            </a:pPr>
            <a:r>
              <a:rPr lang="en-US" b="1" dirty="0">
                <a:solidFill>
                  <a:schemeClr val="bg1"/>
                </a:solidFill>
              </a:rPr>
              <a:t>In another study by </a:t>
            </a:r>
            <a:r>
              <a:rPr lang="en-US" b="1" dirty="0" err="1">
                <a:solidFill>
                  <a:schemeClr val="bg1"/>
                </a:solidFill>
              </a:rPr>
              <a:t>Kavakiotis</a:t>
            </a:r>
            <a:r>
              <a:rPr lang="en-US" b="1" dirty="0">
                <a:solidFill>
                  <a:schemeClr val="bg1"/>
                </a:solidFill>
              </a:rPr>
              <a:t> et al. (2017), the authors developed a machine learning model using data from electronic health records. The study found that the model was able to predict heart disease with an accuracy of 80%.</a:t>
            </a:r>
          </a:p>
          <a:p>
            <a:pPr marL="0" indent="0">
              <a:buNone/>
            </a:pPr>
            <a:r>
              <a:rPr lang="en-US" b="1" dirty="0">
                <a:solidFill>
                  <a:schemeClr val="bg1"/>
                </a:solidFill>
              </a:rPr>
              <a:t>In addition, several studies have focused on identifying the risk factors associated with heart disease. For instance, a study by </a:t>
            </a:r>
            <a:r>
              <a:rPr lang="en-US" b="1" dirty="0" err="1">
                <a:solidFill>
                  <a:schemeClr val="bg1"/>
                </a:solidFill>
              </a:rPr>
              <a:t>Mollalo</a:t>
            </a:r>
            <a:r>
              <a:rPr lang="en-US" b="1" dirty="0">
                <a:solidFill>
                  <a:schemeClr val="bg1"/>
                </a:solidFill>
              </a:rPr>
              <a:t> et al. (2020) identified several risk factors for heart disease, including age, hypertension, diabetes, and smoking.</a:t>
            </a:r>
          </a:p>
          <a:p>
            <a:pPr marL="0" indent="0">
              <a:buNone/>
            </a:pPr>
            <a:r>
              <a:rPr lang="en-US" b="1" dirty="0">
                <a:solidFill>
                  <a:schemeClr val="bg1"/>
                </a:solidFill>
              </a:rPr>
              <a:t>Moreover, several studies have examined the use of different machine learning algorithms for heart disease prediction. For example, a study by Qureshi et al. (2020) compared the performance of different machine learning algorithms, including decision trees, random forests, and support vector machines, for heart disease prediction. The study found that the random forest algorithm had the highest accuracy for heart disease prediction.</a:t>
            </a:r>
          </a:p>
          <a:p>
            <a:endParaRPr lang="en-US" dirty="0"/>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843781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95F1-D89D-8DB5-76F3-53104953A02B}"/>
              </a:ext>
            </a:extLst>
          </p:cNvPr>
          <p:cNvSpPr>
            <a:spLocks noGrp="1"/>
          </p:cNvSpPr>
          <p:nvPr>
            <p:ph type="title"/>
          </p:nvPr>
        </p:nvSpPr>
        <p:spPr>
          <a:xfrm>
            <a:off x="4722812" y="914400"/>
            <a:ext cx="6019800" cy="551329"/>
          </a:xfrm>
        </p:spPr>
        <p:txBody>
          <a:bodyPr/>
          <a:lstStyle/>
          <a:p>
            <a:pPr algn="ctr"/>
            <a:r>
              <a:rPr lang="en-US" b="1" dirty="0">
                <a:solidFill>
                  <a:schemeClr val="bg1"/>
                </a:solidFill>
              </a:rPr>
              <a:t>Methodology</a:t>
            </a:r>
          </a:p>
        </p:txBody>
      </p:sp>
      <p:pic>
        <p:nvPicPr>
          <p:cNvPr id="6" name="Picture Placeholder 5">
            <a:extLst>
              <a:ext uri="{FF2B5EF4-FFF2-40B4-BE49-F238E27FC236}">
                <a16:creationId xmlns:a16="http://schemas.microsoft.com/office/drawing/2014/main" id="{48B5BA45-E757-654E-D04F-4BCA89DD1E9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237" r="12237"/>
          <a:stretch>
            <a:fillRect/>
          </a:stretch>
        </p:blipFill>
        <p:spPr>
          <a:xfrm>
            <a:off x="897656" y="1143000"/>
            <a:ext cx="3282457" cy="4572000"/>
          </a:xfrm>
        </p:spPr>
      </p:pic>
      <p:sp>
        <p:nvSpPr>
          <p:cNvPr id="4" name="Text Placeholder 3">
            <a:extLst>
              <a:ext uri="{FF2B5EF4-FFF2-40B4-BE49-F238E27FC236}">
                <a16:creationId xmlns:a16="http://schemas.microsoft.com/office/drawing/2014/main" id="{D052B0C0-C65A-5549-E54E-B67C7C39A867}"/>
              </a:ext>
            </a:extLst>
          </p:cNvPr>
          <p:cNvSpPr>
            <a:spLocks noGrp="1"/>
          </p:cNvSpPr>
          <p:nvPr>
            <p:ph type="body" sz="half" idx="2"/>
          </p:nvPr>
        </p:nvSpPr>
        <p:spPr>
          <a:xfrm>
            <a:off x="4721224" y="1815353"/>
            <a:ext cx="6021388" cy="3482788"/>
          </a:xfrm>
        </p:spPr>
        <p:txBody>
          <a:bodyPr>
            <a:normAutofit/>
          </a:bodyPr>
          <a:lstStyle/>
          <a:p>
            <a:r>
              <a:rPr lang="en-US" b="1" dirty="0"/>
              <a:t>In Research field there are two type of method--</a:t>
            </a:r>
          </a:p>
          <a:p>
            <a:pPr marL="285750" indent="-285750">
              <a:buFont typeface="Wingdings" panose="05000000000000000000" pitchFamily="2" charset="2"/>
              <a:buChar char="q"/>
            </a:pPr>
            <a:r>
              <a:rPr lang="en-US" b="1" dirty="0"/>
              <a:t>Qualitative: </a:t>
            </a:r>
            <a:r>
              <a:rPr lang="en-US" dirty="0"/>
              <a:t>Qualitative research is the process of collecting, analyzing and interpreting non numerical data such as image , questionnaire, interview etc.</a:t>
            </a:r>
          </a:p>
          <a:p>
            <a:pPr marL="285750" indent="-285750">
              <a:buFont typeface="Wingdings" panose="05000000000000000000" pitchFamily="2" charset="2"/>
              <a:buChar char="q"/>
            </a:pPr>
            <a:r>
              <a:rPr lang="en-US" b="1" dirty="0"/>
              <a:t>Quantitative: </a:t>
            </a:r>
            <a:r>
              <a:rPr lang="en-US" dirty="0"/>
              <a:t>Quantitative research is referred to as the process of collecting as analyzing numerical data.</a:t>
            </a:r>
          </a:p>
          <a:p>
            <a:r>
              <a:rPr lang="en-US" dirty="0"/>
              <a:t>It’s a </a:t>
            </a:r>
            <a:r>
              <a:rPr lang="en-US" b="1" dirty="0"/>
              <a:t>Quantitative</a:t>
            </a:r>
            <a:r>
              <a:rPr lang="en-US" dirty="0"/>
              <a:t> Research based on analyzing and prediction using Machine Learning approaches</a:t>
            </a:r>
          </a:p>
        </p:txBody>
      </p:sp>
    </p:spTree>
    <p:extLst>
      <p:ext uri="{BB962C8B-B14F-4D97-AF65-F5344CB8AC3E}">
        <p14:creationId xmlns:p14="http://schemas.microsoft.com/office/powerpoint/2010/main" val="3384000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2A7D44-0EBC-A99D-4F50-F8DAE6F56B63}"/>
              </a:ext>
            </a:extLst>
          </p:cNvPr>
          <p:cNvSpPr>
            <a:spLocks noGrp="1"/>
          </p:cNvSpPr>
          <p:nvPr>
            <p:ph idx="1"/>
          </p:nvPr>
        </p:nvSpPr>
        <p:spPr>
          <a:xfrm>
            <a:off x="684211" y="685800"/>
            <a:ext cx="10019647" cy="4545106"/>
          </a:xfrm>
        </p:spPr>
        <p:txBody>
          <a:bodyPr>
            <a:normAutofit fontScale="92500" lnSpcReduction="10000"/>
          </a:bodyPr>
          <a:lstStyle/>
          <a:p>
            <a:pPr marL="0" indent="0">
              <a:buNone/>
            </a:pPr>
            <a:endParaRPr lang="en-US" sz="2400" b="1" dirty="0"/>
          </a:p>
          <a:p>
            <a:pPr marL="0" indent="0">
              <a:buNone/>
            </a:pPr>
            <a:r>
              <a:rPr lang="en-US" sz="2400" b="1" dirty="0"/>
              <a:t>I would like to apply Supervised classification algorithms such as:</a:t>
            </a:r>
          </a:p>
          <a:p>
            <a:pPr marL="0" indent="0">
              <a:buNone/>
            </a:pPr>
            <a:endParaRPr lang="en-US" sz="2400" b="1" dirty="0"/>
          </a:p>
          <a:p>
            <a:pPr marL="457200" indent="-457200" algn="just">
              <a:buFont typeface="+mj-lt"/>
              <a:buAutoNum type="arabicPeriod"/>
            </a:pPr>
            <a:r>
              <a:rPr lang="en-US" b="1" dirty="0">
                <a:solidFill>
                  <a:schemeClr val="bg1"/>
                </a:solidFill>
              </a:rPr>
              <a:t>Logistic Regression</a:t>
            </a:r>
          </a:p>
          <a:p>
            <a:pPr marL="457200" indent="-457200" algn="just">
              <a:buFont typeface="+mj-lt"/>
              <a:buAutoNum type="arabicPeriod"/>
            </a:pPr>
            <a:r>
              <a:rPr lang="en-US" b="1" dirty="0">
                <a:solidFill>
                  <a:schemeClr val="bg1"/>
                </a:solidFill>
              </a:rPr>
              <a:t>Naïve Bayes</a:t>
            </a:r>
          </a:p>
          <a:p>
            <a:pPr marL="457200" indent="-457200" algn="just">
              <a:buFont typeface="+mj-lt"/>
              <a:buAutoNum type="arabicPeriod"/>
            </a:pPr>
            <a:r>
              <a:rPr lang="en-US" b="1" dirty="0">
                <a:solidFill>
                  <a:schemeClr val="bg1"/>
                </a:solidFill>
              </a:rPr>
              <a:t>Random Forest</a:t>
            </a:r>
          </a:p>
          <a:p>
            <a:pPr marL="457200" indent="-457200" algn="just">
              <a:buFont typeface="+mj-lt"/>
              <a:buAutoNum type="arabicPeriod"/>
            </a:pPr>
            <a:r>
              <a:rPr lang="en-US" b="1" dirty="0">
                <a:solidFill>
                  <a:schemeClr val="bg1"/>
                </a:solidFill>
              </a:rPr>
              <a:t>Extreme Gradient Boost</a:t>
            </a:r>
          </a:p>
          <a:p>
            <a:pPr marL="457200" indent="-457200" algn="just">
              <a:buFont typeface="+mj-lt"/>
              <a:buAutoNum type="arabicPeriod"/>
            </a:pPr>
            <a:r>
              <a:rPr lang="en-US" b="1" dirty="0">
                <a:solidFill>
                  <a:schemeClr val="bg1"/>
                </a:solidFill>
              </a:rPr>
              <a:t>K-Nearest Neighbor</a:t>
            </a:r>
          </a:p>
          <a:p>
            <a:pPr marL="457200" indent="-457200" algn="just">
              <a:buFont typeface="+mj-lt"/>
              <a:buAutoNum type="arabicPeriod"/>
            </a:pPr>
            <a:r>
              <a:rPr lang="en-US" b="1" dirty="0">
                <a:solidFill>
                  <a:schemeClr val="bg1"/>
                </a:solidFill>
              </a:rPr>
              <a:t>Decision Tree</a:t>
            </a:r>
          </a:p>
          <a:p>
            <a:pPr marL="457200" indent="-457200" algn="just">
              <a:buFont typeface="+mj-lt"/>
              <a:buAutoNum type="arabicPeriod"/>
            </a:pPr>
            <a:r>
              <a:rPr lang="en-US" b="1" dirty="0">
                <a:solidFill>
                  <a:schemeClr val="bg1"/>
                </a:solidFill>
              </a:rPr>
              <a:t>Support Vector Machine</a:t>
            </a:r>
          </a:p>
          <a:p>
            <a:pPr marL="457200" indent="-457200" algn="just">
              <a:buFont typeface="+mj-lt"/>
              <a:buAutoNum type="arabicPeriod"/>
            </a:pPr>
            <a:r>
              <a:rPr lang="en-US" b="1" dirty="0">
                <a:solidFill>
                  <a:schemeClr val="bg1"/>
                </a:solidFill>
              </a:rPr>
              <a:t>Light GBM classifier</a:t>
            </a:r>
          </a:p>
          <a:p>
            <a:endParaRPr lang="en-US" dirty="0"/>
          </a:p>
        </p:txBody>
      </p:sp>
    </p:spTree>
    <p:extLst>
      <p:ext uri="{BB962C8B-B14F-4D97-AF65-F5344CB8AC3E}">
        <p14:creationId xmlns:p14="http://schemas.microsoft.com/office/powerpoint/2010/main" val="1937678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A416-B31F-B1DC-4659-A1C57B2CBACA}"/>
              </a:ext>
            </a:extLst>
          </p:cNvPr>
          <p:cNvSpPr>
            <a:spLocks noGrp="1"/>
          </p:cNvSpPr>
          <p:nvPr>
            <p:ph type="title"/>
          </p:nvPr>
        </p:nvSpPr>
        <p:spPr>
          <a:xfrm>
            <a:off x="838200" y="174812"/>
            <a:ext cx="10515600" cy="497541"/>
          </a:xfrm>
        </p:spPr>
        <p:txBody>
          <a:bodyPr>
            <a:normAutofit fontScale="90000"/>
          </a:bodyPr>
          <a:lstStyle/>
          <a:p>
            <a:pPr algn="ctr"/>
            <a:r>
              <a:rPr lang="en-US" b="1" i="0" dirty="0">
                <a:solidFill>
                  <a:srgbClr val="333333"/>
                </a:solidFill>
                <a:effectLst/>
                <a:latin typeface="Georgia" panose="02040502050405020303" pitchFamily="18" charset="0"/>
              </a:rPr>
              <a:t>Sequential chart of proposed model</a:t>
            </a:r>
            <a:endParaRPr lang="en-US" b="1" dirty="0"/>
          </a:p>
        </p:txBody>
      </p:sp>
      <p:pic>
        <p:nvPicPr>
          <p:cNvPr id="6" name="Content Placeholder 5">
            <a:extLst>
              <a:ext uri="{FF2B5EF4-FFF2-40B4-BE49-F238E27FC236}">
                <a16:creationId xmlns:a16="http://schemas.microsoft.com/office/drawing/2014/main" id="{C0D5B5B1-475E-D0C1-C8D6-ED62C53FE4EE}"/>
              </a:ext>
            </a:extLst>
          </p:cNvPr>
          <p:cNvPicPr>
            <a:picLocks noGrp="1" noChangeAspect="1"/>
          </p:cNvPicPr>
          <p:nvPr>
            <p:ph idx="1"/>
          </p:nvPr>
        </p:nvPicPr>
        <p:blipFill>
          <a:blip r:embed="rId2"/>
          <a:stretch>
            <a:fillRect/>
          </a:stretch>
        </p:blipFill>
        <p:spPr>
          <a:xfrm>
            <a:off x="2235200" y="870856"/>
            <a:ext cx="7416800" cy="5812331"/>
          </a:xfrm>
        </p:spPr>
      </p:pic>
    </p:spTree>
    <p:extLst>
      <p:ext uri="{BB962C8B-B14F-4D97-AF65-F5344CB8AC3E}">
        <p14:creationId xmlns:p14="http://schemas.microsoft.com/office/powerpoint/2010/main" val="2533443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4A1D-7E42-2932-3627-1E32691D80F3}"/>
              </a:ext>
            </a:extLst>
          </p:cNvPr>
          <p:cNvSpPr>
            <a:spLocks noGrp="1"/>
          </p:cNvSpPr>
          <p:nvPr>
            <p:ph type="title"/>
          </p:nvPr>
        </p:nvSpPr>
        <p:spPr>
          <a:xfrm>
            <a:off x="684211" y="275773"/>
            <a:ext cx="10419217" cy="566056"/>
          </a:xfrm>
        </p:spPr>
        <p:txBody>
          <a:bodyPr>
            <a:normAutofit fontScale="90000"/>
          </a:bodyPr>
          <a:lstStyle/>
          <a:p>
            <a:pPr algn="ctr"/>
            <a:r>
              <a:rPr lang="en-US" b="1" dirty="0">
                <a:solidFill>
                  <a:schemeClr val="bg1"/>
                </a:solidFill>
              </a:rPr>
              <a:t>DATA PRE-PROCESSING</a:t>
            </a:r>
          </a:p>
        </p:txBody>
      </p:sp>
      <p:pic>
        <p:nvPicPr>
          <p:cNvPr id="5" name="Content Placeholder 4">
            <a:extLst>
              <a:ext uri="{FF2B5EF4-FFF2-40B4-BE49-F238E27FC236}">
                <a16:creationId xmlns:a16="http://schemas.microsoft.com/office/drawing/2014/main" id="{B2638CC5-F8F3-8A5F-8337-EAA30DB46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567" y="1001487"/>
            <a:ext cx="10898865" cy="5312001"/>
          </a:xfrm>
        </p:spPr>
      </p:pic>
    </p:spTree>
    <p:extLst>
      <p:ext uri="{BB962C8B-B14F-4D97-AF65-F5344CB8AC3E}">
        <p14:creationId xmlns:p14="http://schemas.microsoft.com/office/powerpoint/2010/main" val="500475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9465-2870-C143-34E2-125BE11E8417}"/>
              </a:ext>
            </a:extLst>
          </p:cNvPr>
          <p:cNvSpPr>
            <a:spLocks noGrp="1"/>
          </p:cNvSpPr>
          <p:nvPr>
            <p:ph type="title"/>
          </p:nvPr>
        </p:nvSpPr>
        <p:spPr>
          <a:xfrm>
            <a:off x="684212" y="145142"/>
            <a:ext cx="10059988" cy="540657"/>
          </a:xfrm>
        </p:spPr>
        <p:txBody>
          <a:bodyPr>
            <a:normAutofit fontScale="90000"/>
          </a:bodyPr>
          <a:lstStyle/>
          <a:p>
            <a:pPr algn="ctr"/>
            <a:r>
              <a:rPr lang="en-US" b="1" dirty="0">
                <a:solidFill>
                  <a:schemeClr val="bg1"/>
                </a:solidFill>
              </a:rPr>
              <a:t>Features Analysis and visualization</a:t>
            </a:r>
            <a:endParaRPr lang="en-US" dirty="0">
              <a:solidFill>
                <a:schemeClr val="bg1"/>
              </a:solidFill>
            </a:endParaRPr>
          </a:p>
        </p:txBody>
      </p:sp>
      <p:sp>
        <p:nvSpPr>
          <p:cNvPr id="3" name="Text Placeholder 2">
            <a:extLst>
              <a:ext uri="{FF2B5EF4-FFF2-40B4-BE49-F238E27FC236}">
                <a16:creationId xmlns:a16="http://schemas.microsoft.com/office/drawing/2014/main" id="{A712742C-C4CE-DFE0-0D58-C9A080CEA067}"/>
              </a:ext>
            </a:extLst>
          </p:cNvPr>
          <p:cNvSpPr>
            <a:spLocks noGrp="1"/>
          </p:cNvSpPr>
          <p:nvPr>
            <p:ph type="body" idx="1"/>
          </p:nvPr>
        </p:nvSpPr>
        <p:spPr>
          <a:xfrm>
            <a:off x="684212" y="721404"/>
            <a:ext cx="4937656" cy="540657"/>
          </a:xfrm>
        </p:spPr>
        <p:txBody>
          <a:bodyPr/>
          <a:lstStyle/>
          <a:p>
            <a:pPr algn="ctr"/>
            <a:r>
              <a:rPr lang="en-US" sz="2400" b="1" dirty="0">
                <a:solidFill>
                  <a:schemeClr val="bg1"/>
                </a:solidFill>
                <a:latin typeface="Times New Roman" panose="02020603050405020304" pitchFamily="18" charset="0"/>
                <a:cs typeface="Times New Roman" panose="02020603050405020304" pitchFamily="18" charset="0"/>
              </a:rPr>
              <a:t>Cardiovascular disease by Sex</a:t>
            </a:r>
          </a:p>
        </p:txBody>
      </p:sp>
      <p:pic>
        <p:nvPicPr>
          <p:cNvPr id="10" name="Content Placeholder 9">
            <a:extLst>
              <a:ext uri="{FF2B5EF4-FFF2-40B4-BE49-F238E27FC236}">
                <a16:creationId xmlns:a16="http://schemas.microsoft.com/office/drawing/2014/main" id="{805F4AFC-97AC-7E27-AB69-F25C8BBBEE66}"/>
              </a:ext>
            </a:extLst>
          </p:cNvPr>
          <p:cNvPicPr>
            <a:picLocks noGrp="1" noChangeAspect="1"/>
          </p:cNvPicPr>
          <p:nvPr>
            <p:ph sz="half" idx="2"/>
          </p:nvPr>
        </p:nvPicPr>
        <p:blipFill>
          <a:blip r:embed="rId2"/>
          <a:stretch>
            <a:fillRect/>
          </a:stretch>
        </p:blipFill>
        <p:spPr>
          <a:xfrm>
            <a:off x="684212" y="1468890"/>
            <a:ext cx="5122331" cy="4703308"/>
          </a:xfrm>
        </p:spPr>
      </p:pic>
      <p:sp>
        <p:nvSpPr>
          <p:cNvPr id="5" name="Text Placeholder 4">
            <a:extLst>
              <a:ext uri="{FF2B5EF4-FFF2-40B4-BE49-F238E27FC236}">
                <a16:creationId xmlns:a16="http://schemas.microsoft.com/office/drawing/2014/main" id="{9F4B20E7-FEAB-7112-CAEF-FC75AFEB2414}"/>
              </a:ext>
            </a:extLst>
          </p:cNvPr>
          <p:cNvSpPr>
            <a:spLocks noGrp="1"/>
          </p:cNvSpPr>
          <p:nvPr>
            <p:ph type="body" sz="quarter" idx="3"/>
          </p:nvPr>
        </p:nvSpPr>
        <p:spPr>
          <a:xfrm>
            <a:off x="5806543" y="856342"/>
            <a:ext cx="5935514" cy="405719"/>
          </a:xfrm>
        </p:spPr>
        <p:txBody>
          <a:bodyPr/>
          <a:lstStyle/>
          <a:p>
            <a:pPr algn="ctr"/>
            <a:r>
              <a:rPr lang="en-US" sz="2400" b="1" dirty="0">
                <a:solidFill>
                  <a:schemeClr val="bg1"/>
                </a:solidFill>
                <a:latin typeface="Times New Roman" panose="02020603050405020304" pitchFamily="18" charset="0"/>
                <a:cs typeface="Times New Roman" panose="02020603050405020304" pitchFamily="18" charset="0"/>
              </a:rPr>
              <a:t>Correlation of heat map</a:t>
            </a:r>
          </a:p>
        </p:txBody>
      </p:sp>
      <p:pic>
        <p:nvPicPr>
          <p:cNvPr id="16" name="Content Placeholder 15">
            <a:extLst>
              <a:ext uri="{FF2B5EF4-FFF2-40B4-BE49-F238E27FC236}">
                <a16:creationId xmlns:a16="http://schemas.microsoft.com/office/drawing/2014/main" id="{375B2280-504A-206A-EE8C-A1A044C67CAB}"/>
              </a:ext>
            </a:extLst>
          </p:cNvPr>
          <p:cNvPicPr>
            <a:picLocks noGrp="1" noChangeAspect="1"/>
          </p:cNvPicPr>
          <p:nvPr>
            <p:ph sz="quarter" idx="4"/>
          </p:nvPr>
        </p:nvPicPr>
        <p:blipFill>
          <a:blip r:embed="rId3"/>
          <a:stretch>
            <a:fillRect/>
          </a:stretch>
        </p:blipFill>
        <p:spPr>
          <a:xfrm>
            <a:off x="5921375" y="1468890"/>
            <a:ext cx="5820682" cy="4703307"/>
          </a:xfrm>
        </p:spPr>
      </p:pic>
    </p:spTree>
    <p:extLst>
      <p:ext uri="{BB962C8B-B14F-4D97-AF65-F5344CB8AC3E}">
        <p14:creationId xmlns:p14="http://schemas.microsoft.com/office/powerpoint/2010/main" val="126131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11AC-5864-6578-88F5-6829BCCC76FD}"/>
              </a:ext>
            </a:extLst>
          </p:cNvPr>
          <p:cNvSpPr>
            <a:spLocks noGrp="1"/>
          </p:cNvSpPr>
          <p:nvPr>
            <p:ph type="title"/>
          </p:nvPr>
        </p:nvSpPr>
        <p:spPr>
          <a:xfrm>
            <a:off x="684211" y="290287"/>
            <a:ext cx="10622416" cy="725714"/>
          </a:xfrm>
        </p:spPr>
        <p:txBody>
          <a:bodyPr/>
          <a:lstStyle/>
          <a:p>
            <a:pPr algn="ctr"/>
            <a:r>
              <a:rPr lang="en-US" b="1" dirty="0">
                <a:solidFill>
                  <a:schemeClr val="bg1"/>
                </a:solidFill>
              </a:rPr>
              <a:t>Distribution of cardiovascular disease </a:t>
            </a:r>
          </a:p>
        </p:txBody>
      </p:sp>
      <p:pic>
        <p:nvPicPr>
          <p:cNvPr id="9" name="Content Placeholder 8">
            <a:extLst>
              <a:ext uri="{FF2B5EF4-FFF2-40B4-BE49-F238E27FC236}">
                <a16:creationId xmlns:a16="http://schemas.microsoft.com/office/drawing/2014/main" id="{95746284-8E56-06DA-97B7-D57E4AC0855A}"/>
              </a:ext>
            </a:extLst>
          </p:cNvPr>
          <p:cNvPicPr>
            <a:picLocks noGrp="1" noChangeAspect="1"/>
          </p:cNvPicPr>
          <p:nvPr>
            <p:ph idx="1"/>
          </p:nvPr>
        </p:nvPicPr>
        <p:blipFill>
          <a:blip r:embed="rId2"/>
          <a:stretch>
            <a:fillRect/>
          </a:stretch>
        </p:blipFill>
        <p:spPr>
          <a:xfrm>
            <a:off x="684213" y="1190172"/>
            <a:ext cx="10622416" cy="4920342"/>
          </a:xfrm>
        </p:spPr>
      </p:pic>
    </p:spTree>
    <p:extLst>
      <p:ext uri="{BB962C8B-B14F-4D97-AF65-F5344CB8AC3E}">
        <p14:creationId xmlns:p14="http://schemas.microsoft.com/office/powerpoint/2010/main" val="333322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335A-3CF3-6F59-65D3-FEB301653D91}"/>
              </a:ext>
            </a:extLst>
          </p:cNvPr>
          <p:cNvSpPr>
            <a:spLocks noGrp="1"/>
          </p:cNvSpPr>
          <p:nvPr>
            <p:ph type="title"/>
          </p:nvPr>
        </p:nvSpPr>
        <p:spPr>
          <a:xfrm>
            <a:off x="838200" y="161365"/>
            <a:ext cx="10515600" cy="672353"/>
          </a:xfrm>
        </p:spPr>
        <p:txBody>
          <a:bodyPr>
            <a:normAutofit/>
          </a:bodyPr>
          <a:lstStyle/>
          <a:p>
            <a:pPr algn="ctr"/>
            <a:r>
              <a:rPr lang="en-US" b="1" dirty="0">
                <a:solidFill>
                  <a:schemeClr val="bg1"/>
                </a:solidFill>
              </a:rPr>
              <a:t>Background</a:t>
            </a:r>
          </a:p>
        </p:txBody>
      </p:sp>
      <p:sp>
        <p:nvSpPr>
          <p:cNvPr id="3" name="Content Placeholder 2">
            <a:extLst>
              <a:ext uri="{FF2B5EF4-FFF2-40B4-BE49-F238E27FC236}">
                <a16:creationId xmlns:a16="http://schemas.microsoft.com/office/drawing/2014/main" id="{C9E31D0A-3761-6B7D-FAA4-9D73D31DD7E1}"/>
              </a:ext>
            </a:extLst>
          </p:cNvPr>
          <p:cNvSpPr>
            <a:spLocks noGrp="1"/>
          </p:cNvSpPr>
          <p:nvPr>
            <p:ph idx="1"/>
          </p:nvPr>
        </p:nvSpPr>
        <p:spPr>
          <a:xfrm>
            <a:off x="838200" y="1223681"/>
            <a:ext cx="10515600" cy="5472953"/>
          </a:xfrm>
        </p:spPr>
        <p:txBody>
          <a:bodyPr>
            <a:normAutofit/>
          </a:bodyPr>
          <a:lstStyle/>
          <a:p>
            <a:r>
              <a:rPr lang="en-US" sz="2400" dirty="0">
                <a:solidFill>
                  <a:schemeClr val="bg1"/>
                </a:solidFill>
              </a:rPr>
              <a:t>Heart disease is a major cause of death worldwide, with an estimated 17.9 million deaths in 2019 alone (WHO).</a:t>
            </a:r>
          </a:p>
          <a:p>
            <a:r>
              <a:rPr lang="en-US" sz="2400" dirty="0">
                <a:solidFill>
                  <a:schemeClr val="bg1"/>
                </a:solidFill>
              </a:rPr>
              <a:t>Early detection and prevention of heart disease is  reducing mortality</a:t>
            </a:r>
          </a:p>
          <a:p>
            <a:r>
              <a:rPr lang="en-US" sz="2400" dirty="0">
                <a:solidFill>
                  <a:schemeClr val="bg1"/>
                </a:solidFill>
              </a:rPr>
              <a:t>Machine learning is a field of artificial intelligence that involves building algorithms that can learn from data and make predictions or decisions based on that data.</a:t>
            </a:r>
          </a:p>
          <a:p>
            <a:r>
              <a:rPr lang="en-US" sz="2400" dirty="0">
                <a:solidFill>
                  <a:schemeClr val="bg1"/>
                </a:solidFill>
              </a:rPr>
              <a:t>One of the challenges in heart disease prediction is the complexity of the risk factors involved, such as age, gender, family history, lifestyle habits, and medical history.</a:t>
            </a:r>
          </a:p>
          <a:p>
            <a:r>
              <a:rPr lang="en-US" sz="2400" dirty="0">
                <a:solidFill>
                  <a:schemeClr val="bg1"/>
                </a:solidFill>
              </a:rPr>
              <a:t>Machine learning can help to identify patterns and relationships in large and complex datasets.</a:t>
            </a:r>
          </a:p>
        </p:txBody>
      </p:sp>
    </p:spTree>
    <p:extLst>
      <p:ext uri="{BB962C8B-B14F-4D97-AF65-F5344CB8AC3E}">
        <p14:creationId xmlns:p14="http://schemas.microsoft.com/office/powerpoint/2010/main" val="4275827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D3743-3A53-1ED7-4357-837F34938F2C}"/>
              </a:ext>
            </a:extLst>
          </p:cNvPr>
          <p:cNvSpPr>
            <a:spLocks noGrp="1"/>
          </p:cNvSpPr>
          <p:nvPr>
            <p:ph type="title"/>
          </p:nvPr>
        </p:nvSpPr>
        <p:spPr>
          <a:xfrm>
            <a:off x="684212" y="116115"/>
            <a:ext cx="10390188" cy="406400"/>
          </a:xfrm>
        </p:spPr>
        <p:txBody>
          <a:bodyPr>
            <a:normAutofit fontScale="90000"/>
          </a:bodyPr>
          <a:lstStyle/>
          <a:p>
            <a:pPr algn="ctr"/>
            <a:r>
              <a:rPr lang="en-US" b="1" cap="none" dirty="0">
                <a:solidFill>
                  <a:schemeClr val="bg1"/>
                </a:solidFill>
                <a:latin typeface="Times New Roman" panose="02020603050405020304" pitchFamily="18" charset="0"/>
                <a:cs typeface="Times New Roman" panose="02020603050405020304" pitchFamily="18" charset="0"/>
              </a:rPr>
              <a:t>Overall model accuracy</a:t>
            </a:r>
          </a:p>
        </p:txBody>
      </p:sp>
      <p:pic>
        <p:nvPicPr>
          <p:cNvPr id="8" name="Content Placeholder 7">
            <a:extLst>
              <a:ext uri="{FF2B5EF4-FFF2-40B4-BE49-F238E27FC236}">
                <a16:creationId xmlns:a16="http://schemas.microsoft.com/office/drawing/2014/main" id="{76418855-7B48-1FF6-FE16-ADF33E6F436A}"/>
              </a:ext>
            </a:extLst>
          </p:cNvPr>
          <p:cNvPicPr>
            <a:picLocks noGrp="1" noChangeAspect="1"/>
          </p:cNvPicPr>
          <p:nvPr>
            <p:ph sz="half" idx="1"/>
          </p:nvPr>
        </p:nvPicPr>
        <p:blipFill>
          <a:blip r:embed="rId2"/>
          <a:stretch>
            <a:fillRect/>
          </a:stretch>
        </p:blipFill>
        <p:spPr>
          <a:xfrm>
            <a:off x="653521" y="972455"/>
            <a:ext cx="5254171" cy="5123544"/>
          </a:xfrm>
        </p:spPr>
      </p:pic>
      <p:pic>
        <p:nvPicPr>
          <p:cNvPr id="10" name="Content Placeholder 9">
            <a:extLst>
              <a:ext uri="{FF2B5EF4-FFF2-40B4-BE49-F238E27FC236}">
                <a16:creationId xmlns:a16="http://schemas.microsoft.com/office/drawing/2014/main" id="{A58BA807-2AAD-CDD4-6C9F-72061E9F7814}"/>
              </a:ext>
            </a:extLst>
          </p:cNvPr>
          <p:cNvPicPr>
            <a:picLocks noGrp="1" noChangeAspect="1"/>
          </p:cNvPicPr>
          <p:nvPr>
            <p:ph sz="half" idx="2"/>
          </p:nvPr>
        </p:nvPicPr>
        <p:blipFill>
          <a:blip r:embed="rId3"/>
          <a:stretch>
            <a:fillRect/>
          </a:stretch>
        </p:blipFill>
        <p:spPr>
          <a:xfrm>
            <a:off x="6096000" y="972455"/>
            <a:ext cx="5442479" cy="5123544"/>
          </a:xfrm>
        </p:spPr>
      </p:pic>
    </p:spTree>
    <p:extLst>
      <p:ext uri="{BB962C8B-B14F-4D97-AF65-F5344CB8AC3E}">
        <p14:creationId xmlns:p14="http://schemas.microsoft.com/office/powerpoint/2010/main" val="1466203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EB4A-374B-32D8-31A7-D4DFA52540DF}"/>
              </a:ext>
            </a:extLst>
          </p:cNvPr>
          <p:cNvSpPr>
            <a:spLocks noGrp="1"/>
          </p:cNvSpPr>
          <p:nvPr>
            <p:ph type="ctrTitle"/>
          </p:nvPr>
        </p:nvSpPr>
        <p:spPr>
          <a:xfrm>
            <a:off x="684212" y="685799"/>
            <a:ext cx="8001000" cy="649515"/>
          </a:xfrm>
        </p:spPr>
        <p:txBody>
          <a:bodyPr>
            <a:normAutofit/>
          </a:bodyPr>
          <a:lstStyle/>
          <a:p>
            <a:pPr algn="ctr"/>
            <a:r>
              <a:rPr lang="en-US" sz="3200" b="1" cap="none" dirty="0">
                <a:solidFill>
                  <a:schemeClr val="bg1"/>
                </a:solidFill>
                <a:effectLst/>
                <a:latin typeface="Times New Roman" panose="02020603050405020304" pitchFamily="18" charset="0"/>
                <a:ea typeface="Calibri" panose="020F0502020204030204" pitchFamily="34" charset="0"/>
              </a:rPr>
              <a:t>Conclusion</a:t>
            </a:r>
            <a:r>
              <a:rPr lang="en-US" sz="3200" b="1" dirty="0">
                <a:solidFill>
                  <a:schemeClr val="bg1"/>
                </a:solidFill>
                <a:effectLst/>
                <a:latin typeface="Times New Roman" panose="02020603050405020304" pitchFamily="18" charset="0"/>
                <a:ea typeface="Calibri" panose="020F0502020204030204" pitchFamily="34" charset="0"/>
              </a:rPr>
              <a:t> </a:t>
            </a:r>
            <a:endParaRPr lang="en-US" sz="3200" b="1" dirty="0">
              <a:solidFill>
                <a:schemeClr val="bg1"/>
              </a:solidFill>
            </a:endParaRPr>
          </a:p>
        </p:txBody>
      </p:sp>
      <p:sp>
        <p:nvSpPr>
          <p:cNvPr id="3" name="Subtitle 2">
            <a:extLst>
              <a:ext uri="{FF2B5EF4-FFF2-40B4-BE49-F238E27FC236}">
                <a16:creationId xmlns:a16="http://schemas.microsoft.com/office/drawing/2014/main" id="{34858C92-AAB5-D68D-C926-0F45C16FB05E}"/>
              </a:ext>
            </a:extLst>
          </p:cNvPr>
          <p:cNvSpPr>
            <a:spLocks noGrp="1"/>
          </p:cNvSpPr>
          <p:nvPr>
            <p:ph type="subTitle" idx="1"/>
          </p:nvPr>
        </p:nvSpPr>
        <p:spPr>
          <a:xfrm>
            <a:off x="785811" y="1986039"/>
            <a:ext cx="9446759" cy="3964818"/>
          </a:xfrm>
        </p:spPr>
        <p:txBody>
          <a:bodyPr/>
          <a:lstStyle/>
          <a:p>
            <a:r>
              <a:rPr lang="en-US" dirty="0">
                <a:solidFill>
                  <a:schemeClr val="bg1"/>
                </a:solidFill>
              </a:rPr>
              <a:t>Using classification approaches, this study was conducted on a cardiovascular dataset. The Random Forest method performed better in terms of prediction, with 92% accuracy.</a:t>
            </a:r>
          </a:p>
        </p:txBody>
      </p:sp>
    </p:spTree>
    <p:extLst>
      <p:ext uri="{BB962C8B-B14F-4D97-AF65-F5344CB8AC3E}">
        <p14:creationId xmlns:p14="http://schemas.microsoft.com/office/powerpoint/2010/main" val="2322232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7CC7-8662-3491-0AD7-3243F7A75729}"/>
              </a:ext>
            </a:extLst>
          </p:cNvPr>
          <p:cNvSpPr>
            <a:spLocks noGrp="1"/>
          </p:cNvSpPr>
          <p:nvPr>
            <p:ph type="title"/>
          </p:nvPr>
        </p:nvSpPr>
        <p:spPr>
          <a:xfrm>
            <a:off x="1930400" y="174171"/>
            <a:ext cx="7288212" cy="478972"/>
          </a:xfrm>
        </p:spPr>
        <p:txBody>
          <a:bodyPr>
            <a:normAutofit fontScale="90000"/>
          </a:bodyPr>
          <a:lstStyle/>
          <a:p>
            <a:pPr algn="ctr"/>
            <a:br>
              <a:rPr lang="en-US" b="1" kern="100" cap="non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US" b="1" kern="100" cap="non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References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A655724-C060-B906-8E7C-77EBEAB00480}"/>
              </a:ext>
            </a:extLst>
          </p:cNvPr>
          <p:cNvSpPr>
            <a:spLocks noGrp="1"/>
          </p:cNvSpPr>
          <p:nvPr>
            <p:ph idx="1"/>
          </p:nvPr>
        </p:nvSpPr>
        <p:spPr>
          <a:xfrm>
            <a:off x="684211" y="841829"/>
            <a:ext cx="10462759" cy="5588000"/>
          </a:xfrm>
        </p:spPr>
        <p:txBody>
          <a:bodyPr>
            <a:normAutofit/>
          </a:bodyPr>
          <a:lstStyle/>
          <a:p>
            <a:pPr marL="0" marR="0" algn="just" fontAlgn="base">
              <a:lnSpc>
                <a:spcPct val="107000"/>
              </a:lnSpc>
              <a:spcBef>
                <a:spcPts val="200"/>
              </a:spcBef>
              <a:spcAft>
                <a:spcPts val="0"/>
              </a:spcAft>
            </a:pP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S. Bashir, Z. S. Khan, F. H. Khan, A. Anjum, and K. Bashir, ―Improving Heart Disease Prediction Using Feature Selection Approaches,‖ in 16th International </a:t>
            </a:r>
            <a:r>
              <a:rPr lang="en-US" sz="1800" b="1"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Bhurban</a:t>
            </a: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Conference on Applied Sciences and Technology (IBCAST), 2019, pp. 619–623</a:t>
            </a:r>
            <a:endPar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200"/>
              </a:spcBef>
              <a:spcAft>
                <a:spcPts val="0"/>
              </a:spcAft>
            </a:pP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[2]H. DW Jr, L. S, and S. RX, Applied Logistic Regression, 3rd ed. New Jersey: John Wiley &amp; Sons, 2013.</a:t>
            </a:r>
            <a:endPar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200"/>
              </a:spcBef>
              <a:spcAft>
                <a:spcPts val="0"/>
              </a:spcAft>
            </a:pP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[3]N. Donges, ―The Random Forest Algorithm,‖ Towards Data Science, 2018.</a:t>
            </a:r>
            <a:endPar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200"/>
              </a:spcBef>
              <a:spcAft>
                <a:spcPts val="0"/>
              </a:spcAft>
            </a:pP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 S. S. Bashar, M. S. Miah, A. H. M. Z. Karim, A. Al Mahmud, and Z. Hasan, ―A Machine Learning Approach for Heart Rate Estimation from PPG Signal using Random Forest Regression Algorithm,‖ in 2019 International Conference on Electrical, Computer and Communication Engineering (ECCE), 2019, pp. 1–5.</a:t>
            </a:r>
            <a:endPar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200"/>
              </a:spcBef>
              <a:spcAft>
                <a:spcPts val="0"/>
              </a:spcAft>
            </a:pP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 V. </a:t>
            </a:r>
            <a:r>
              <a:rPr lang="en-US" sz="1800" b="1"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Vapnik</a:t>
            </a: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Statistical Learning Theory. New York: Wiley, 1998.</a:t>
            </a:r>
            <a:endPar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200"/>
              </a:spcBef>
              <a:spcAft>
                <a:spcPts val="0"/>
              </a:spcAft>
            </a:pP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[6] P. </a:t>
            </a:r>
            <a:r>
              <a:rPr lang="en-US" sz="1800" b="1"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Tabesh</a:t>
            </a: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G. Lim, S. Khator, and C. </a:t>
            </a:r>
            <a:r>
              <a:rPr lang="en-US" sz="1800" b="1"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Dacso</a:t>
            </a: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 support vector machine approach for predicting heart conditions,‖ in Proceedings of the 2010 Industrial Engineering Research Conference, 2010, p. 5.</a:t>
            </a:r>
            <a:endPar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200"/>
              </a:spcBef>
              <a:spcAft>
                <a:spcPts val="0"/>
              </a:spcAft>
            </a:pP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[7] K. M, S. F, Z. Z, and P. N, ―Predicting MOOC dropout over weeks using machine learning methods,‖ in Proceedings of the EMNLP 2014 Workshop on Analysis of Large Scale Social Interaction in MOOCs, aclweb.org, 2014, pp. 60–65.</a:t>
            </a:r>
            <a:endPar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200"/>
              </a:spcBef>
              <a:spcAft>
                <a:spcPts val="0"/>
              </a:spcAft>
            </a:pP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[8] </a:t>
            </a:r>
            <a:r>
              <a:rPr lang="en-US" sz="1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https://machinelearningmastery.com/light-gradient-boosted-machine-lightgbm-ensemble</a:t>
            </a:r>
            <a:r>
              <a:rPr lang="en-US" sz="1800" u="sng" kern="100" dirty="0">
                <a:solidFill>
                  <a:srgbClr val="0D2E46"/>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36378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BD8DC-09A6-E126-4B1B-8E0238ED2DED}"/>
              </a:ext>
            </a:extLst>
          </p:cNvPr>
          <p:cNvSpPr>
            <a:spLocks noGrp="1"/>
          </p:cNvSpPr>
          <p:nvPr>
            <p:ph idx="1"/>
          </p:nvPr>
        </p:nvSpPr>
        <p:spPr/>
        <p:txBody>
          <a:bodyPr>
            <a:normAutofit/>
          </a:bodyPr>
          <a:lstStyle/>
          <a:p>
            <a:pPr marL="0" indent="0">
              <a:buNone/>
            </a:pPr>
            <a:r>
              <a:rPr lang="en-US" sz="6000" b="1" dirty="0"/>
              <a:t>           </a:t>
            </a:r>
            <a:r>
              <a:rPr lang="en-US" sz="6000" b="1" dirty="0">
                <a:solidFill>
                  <a:schemeClr val="bg1"/>
                </a:solidFill>
              </a:rPr>
              <a:t>THANK YOU</a:t>
            </a:r>
          </a:p>
        </p:txBody>
      </p:sp>
    </p:spTree>
    <p:extLst>
      <p:ext uri="{BB962C8B-B14F-4D97-AF65-F5344CB8AC3E}">
        <p14:creationId xmlns:p14="http://schemas.microsoft.com/office/powerpoint/2010/main" val="159088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018D-1B95-9F19-9C52-FE94D8334F36}"/>
              </a:ext>
            </a:extLst>
          </p:cNvPr>
          <p:cNvSpPr>
            <a:spLocks noGrp="1"/>
          </p:cNvSpPr>
          <p:nvPr>
            <p:ph type="title"/>
          </p:nvPr>
        </p:nvSpPr>
        <p:spPr>
          <a:xfrm>
            <a:off x="4722812" y="914401"/>
            <a:ext cx="6019800" cy="595086"/>
          </a:xfrm>
        </p:spPr>
        <p:txBody>
          <a:bodyPr>
            <a:noAutofit/>
          </a:bodyPr>
          <a:lstStyle/>
          <a:p>
            <a:pPr algn="ctr"/>
            <a:r>
              <a:rPr lang="en-US" sz="3600" b="1" cap="none" dirty="0">
                <a:solidFill>
                  <a:schemeClr val="bg1"/>
                </a:solidFill>
                <a:latin typeface="Times New Roman" panose="02020603050405020304" pitchFamily="18" charset="0"/>
                <a:cs typeface="Times New Roman" panose="02020603050405020304" pitchFamily="18" charset="0"/>
              </a:rPr>
              <a:t>Table of contents</a:t>
            </a:r>
          </a:p>
        </p:txBody>
      </p:sp>
      <p:sp>
        <p:nvSpPr>
          <p:cNvPr id="4" name="Text Placeholder 3">
            <a:extLst>
              <a:ext uri="{FF2B5EF4-FFF2-40B4-BE49-F238E27FC236}">
                <a16:creationId xmlns:a16="http://schemas.microsoft.com/office/drawing/2014/main" id="{151E1643-D681-CA23-E503-426D80BD00E4}"/>
              </a:ext>
            </a:extLst>
          </p:cNvPr>
          <p:cNvSpPr>
            <a:spLocks noGrp="1"/>
          </p:cNvSpPr>
          <p:nvPr>
            <p:ph type="body" sz="half" idx="2"/>
          </p:nvPr>
        </p:nvSpPr>
        <p:spPr>
          <a:xfrm>
            <a:off x="4722812" y="1944914"/>
            <a:ext cx="6480176" cy="3759200"/>
          </a:xfrm>
        </p:spPr>
        <p:txBody>
          <a:bodyPr/>
          <a:lstStyle/>
          <a:p>
            <a:pPr marL="342900" indent="-342900" algn="just">
              <a:buFont typeface="+mj-lt"/>
              <a:buAutoNum type="arabicParenR"/>
            </a:pPr>
            <a:r>
              <a:rPr lang="en-US" b="1" dirty="0"/>
              <a:t>Background</a:t>
            </a:r>
          </a:p>
          <a:p>
            <a:pPr marL="342900" indent="-342900" algn="just">
              <a:buFont typeface="+mj-lt"/>
              <a:buAutoNum type="arabicParenR"/>
            </a:pPr>
            <a:r>
              <a:rPr lang="en-US" b="1" dirty="0"/>
              <a:t>Motivation</a:t>
            </a:r>
          </a:p>
          <a:p>
            <a:pPr marL="342900" indent="-342900" algn="just">
              <a:buFont typeface="+mj-lt"/>
              <a:buAutoNum type="arabicParenR"/>
            </a:pPr>
            <a:r>
              <a:rPr lang="en-US" b="1" dirty="0"/>
              <a:t>Scope</a:t>
            </a:r>
          </a:p>
          <a:p>
            <a:pPr marL="342900" indent="-342900" algn="just">
              <a:buFont typeface="+mj-lt"/>
              <a:buAutoNum type="arabicParenR"/>
            </a:pPr>
            <a:r>
              <a:rPr lang="en-US" b="1" dirty="0"/>
              <a:t>Research Question</a:t>
            </a:r>
          </a:p>
          <a:p>
            <a:pPr marL="342900" indent="-342900" algn="just">
              <a:buFont typeface="+mj-lt"/>
              <a:buAutoNum type="arabicParenR"/>
            </a:pPr>
            <a:r>
              <a:rPr lang="en-US" b="1" dirty="0"/>
              <a:t>Literature Review</a:t>
            </a:r>
          </a:p>
          <a:p>
            <a:pPr marL="342900" indent="-342900" algn="just">
              <a:buFont typeface="+mj-lt"/>
              <a:buAutoNum type="arabicParenR"/>
            </a:pPr>
            <a:r>
              <a:rPr lang="en-US" b="1" dirty="0"/>
              <a:t>Methodology</a:t>
            </a:r>
          </a:p>
          <a:p>
            <a:pPr marL="342900" indent="-342900" algn="just">
              <a:buFont typeface="+mj-lt"/>
              <a:buAutoNum type="arabicParenR"/>
            </a:pPr>
            <a:r>
              <a:rPr lang="en-US" b="1" dirty="0"/>
              <a:t>Features Analysis and visualization</a:t>
            </a:r>
          </a:p>
          <a:p>
            <a:pPr marL="342900" indent="-342900" algn="just">
              <a:buFont typeface="+mj-lt"/>
              <a:buAutoNum type="arabicParenR"/>
            </a:pPr>
            <a:r>
              <a:rPr lang="en-US" b="1" dirty="0"/>
              <a:t>Overall model Accuracy</a:t>
            </a:r>
          </a:p>
          <a:p>
            <a:endParaRPr lang="en-US" dirty="0"/>
          </a:p>
          <a:p>
            <a:endParaRPr lang="en-US" dirty="0"/>
          </a:p>
          <a:p>
            <a:endParaRPr lang="en-US" dirty="0"/>
          </a:p>
        </p:txBody>
      </p:sp>
      <p:pic>
        <p:nvPicPr>
          <p:cNvPr id="1026" name="Picture 2">
            <a:extLst>
              <a:ext uri="{FF2B5EF4-FFF2-40B4-BE49-F238E27FC236}">
                <a16:creationId xmlns:a16="http://schemas.microsoft.com/office/drawing/2014/main" id="{A25F09E6-B560-8B15-83C6-F558F3A95A5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4115" r="14115"/>
          <a:stretch>
            <a:fillRect/>
          </a:stretch>
        </p:blipFill>
        <p:spPr bwMode="auto">
          <a:xfrm>
            <a:off x="989012" y="1277258"/>
            <a:ext cx="3280974" cy="4426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28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5784-76FB-8CB2-A667-2BBAE1FCA4BC}"/>
              </a:ext>
            </a:extLst>
          </p:cNvPr>
          <p:cNvSpPr>
            <a:spLocks noGrp="1"/>
          </p:cNvSpPr>
          <p:nvPr>
            <p:ph type="title"/>
          </p:nvPr>
        </p:nvSpPr>
        <p:spPr>
          <a:xfrm>
            <a:off x="684212" y="215153"/>
            <a:ext cx="8534400" cy="1223682"/>
          </a:xfrm>
        </p:spPr>
        <p:txBody>
          <a:bodyPr>
            <a:normAutofit/>
          </a:bodyPr>
          <a:lstStyle/>
          <a:p>
            <a:pPr algn="ctr"/>
            <a:r>
              <a:rPr lang="en-US" b="1" dirty="0">
                <a:solidFill>
                  <a:schemeClr val="bg1"/>
                </a:solidFill>
              </a:rPr>
              <a:t>motivation</a:t>
            </a:r>
          </a:p>
        </p:txBody>
      </p:sp>
      <p:sp>
        <p:nvSpPr>
          <p:cNvPr id="3" name="Content Placeholder 2">
            <a:extLst>
              <a:ext uri="{FF2B5EF4-FFF2-40B4-BE49-F238E27FC236}">
                <a16:creationId xmlns:a16="http://schemas.microsoft.com/office/drawing/2014/main" id="{2921B7EE-09B2-2779-34C1-E14CFDE17607}"/>
              </a:ext>
            </a:extLst>
          </p:cNvPr>
          <p:cNvSpPr>
            <a:spLocks noGrp="1"/>
          </p:cNvSpPr>
          <p:nvPr>
            <p:ph idx="1"/>
          </p:nvPr>
        </p:nvSpPr>
        <p:spPr>
          <a:xfrm>
            <a:off x="684212" y="1344706"/>
            <a:ext cx="8534400" cy="4531659"/>
          </a:xfrm>
        </p:spPr>
        <p:txBody>
          <a:bodyPr>
            <a:normAutofit/>
          </a:bodyPr>
          <a:lstStyle/>
          <a:p>
            <a:r>
              <a:rPr lang="en-US" b="1" dirty="0">
                <a:solidFill>
                  <a:schemeClr val="bg1"/>
                </a:solidFill>
              </a:rPr>
              <a:t>Heart disease is a leading cause of death worldwide, and early detection and prevention can significantly improve patient outcomes.</a:t>
            </a:r>
          </a:p>
          <a:p>
            <a:r>
              <a:rPr lang="en-US" b="1" dirty="0">
                <a:solidFill>
                  <a:schemeClr val="bg1"/>
                </a:solidFill>
              </a:rPr>
              <a:t>Traditional risk prediction models for heart disease have limitations, and machine learning offers a promising alternative for more accurate and efficient prediction.</a:t>
            </a:r>
          </a:p>
          <a:p>
            <a:r>
              <a:rPr lang="en-US" b="1" dirty="0">
                <a:solidFill>
                  <a:schemeClr val="bg1"/>
                </a:solidFill>
              </a:rPr>
              <a:t>Machine learning algorithms can help to identify high-risk patients and provide personalized preventive care, leading to better health outcomes and reduced healthcare costs.</a:t>
            </a:r>
          </a:p>
        </p:txBody>
      </p:sp>
    </p:spTree>
    <p:extLst>
      <p:ext uri="{BB962C8B-B14F-4D97-AF65-F5344CB8AC3E}">
        <p14:creationId xmlns:p14="http://schemas.microsoft.com/office/powerpoint/2010/main" val="219164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463B-A512-1507-D356-8D91707EBBD8}"/>
              </a:ext>
            </a:extLst>
          </p:cNvPr>
          <p:cNvSpPr>
            <a:spLocks noGrp="1"/>
          </p:cNvSpPr>
          <p:nvPr>
            <p:ph type="title"/>
          </p:nvPr>
        </p:nvSpPr>
        <p:spPr>
          <a:xfrm>
            <a:off x="838200" y="365125"/>
            <a:ext cx="10515600" cy="603063"/>
          </a:xfrm>
        </p:spPr>
        <p:txBody>
          <a:bodyPr>
            <a:normAutofit fontScale="90000"/>
          </a:bodyPr>
          <a:lstStyle/>
          <a:p>
            <a:pPr algn="ctr"/>
            <a:r>
              <a:rPr lang="en-US" b="1" dirty="0">
                <a:solidFill>
                  <a:schemeClr val="bg1"/>
                </a:solidFill>
              </a:rPr>
              <a:t>scope</a:t>
            </a:r>
          </a:p>
        </p:txBody>
      </p:sp>
      <p:sp>
        <p:nvSpPr>
          <p:cNvPr id="3" name="Content Placeholder 2">
            <a:extLst>
              <a:ext uri="{FF2B5EF4-FFF2-40B4-BE49-F238E27FC236}">
                <a16:creationId xmlns:a16="http://schemas.microsoft.com/office/drawing/2014/main" id="{684A6066-4ED3-3067-2F2B-DBDCF707F124}"/>
              </a:ext>
            </a:extLst>
          </p:cNvPr>
          <p:cNvSpPr>
            <a:spLocks noGrp="1"/>
          </p:cNvSpPr>
          <p:nvPr>
            <p:ph idx="1"/>
          </p:nvPr>
        </p:nvSpPr>
        <p:spPr>
          <a:xfrm>
            <a:off x="838200" y="968188"/>
            <a:ext cx="10515600" cy="5728447"/>
          </a:xfrm>
        </p:spPr>
        <p:txBody>
          <a:bodyPr>
            <a:normAutofit/>
          </a:bodyPr>
          <a:lstStyle/>
          <a:p>
            <a:r>
              <a:rPr lang="en-US" b="1" dirty="0">
                <a:solidFill>
                  <a:schemeClr val="bg1"/>
                </a:solidFill>
              </a:rPr>
              <a:t>Predict accurately.</a:t>
            </a:r>
          </a:p>
          <a:p>
            <a:r>
              <a:rPr lang="en-US" b="1" dirty="0">
                <a:solidFill>
                  <a:schemeClr val="bg1"/>
                </a:solidFill>
              </a:rPr>
              <a:t>Heart disease prediction using machine learning involves analyzing patient data such as medical records, diagnostic test results, and lifestyle factors to generate predictions about an individual's risk of developing heart disease.</a:t>
            </a:r>
          </a:p>
          <a:p>
            <a:r>
              <a:rPr lang="en-US" b="1" dirty="0">
                <a:solidFill>
                  <a:schemeClr val="bg1"/>
                </a:solidFill>
              </a:rPr>
              <a:t>Machine learning algorithms can be used to develop predictive models that can identify high-risk patients and provide personalized care recommendations.</a:t>
            </a:r>
          </a:p>
          <a:p>
            <a:r>
              <a:rPr lang="en-US" b="1" dirty="0">
                <a:solidFill>
                  <a:schemeClr val="bg1"/>
                </a:solidFill>
              </a:rPr>
              <a:t>The scope of heart disease prediction using machine learning can also include the development of decision support systems that can assist healthcare providers in making informed treatment decisions.</a:t>
            </a:r>
          </a:p>
          <a:p>
            <a:pPr marL="0" indent="0">
              <a:buNone/>
            </a:pPr>
            <a:r>
              <a:rPr lang="en-US" dirty="0"/>
              <a:t>.</a:t>
            </a:r>
          </a:p>
          <a:p>
            <a:endParaRPr lang="en-US" dirty="0"/>
          </a:p>
        </p:txBody>
      </p:sp>
    </p:spTree>
    <p:extLst>
      <p:ext uri="{BB962C8B-B14F-4D97-AF65-F5344CB8AC3E}">
        <p14:creationId xmlns:p14="http://schemas.microsoft.com/office/powerpoint/2010/main" val="3791721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4F39-B278-A4A3-0EE8-5A01B0818F28}"/>
              </a:ext>
            </a:extLst>
          </p:cNvPr>
          <p:cNvSpPr>
            <a:spLocks noGrp="1"/>
          </p:cNvSpPr>
          <p:nvPr>
            <p:ph type="title"/>
          </p:nvPr>
        </p:nvSpPr>
        <p:spPr>
          <a:xfrm>
            <a:off x="838200" y="365125"/>
            <a:ext cx="10515600" cy="441699"/>
          </a:xfrm>
        </p:spPr>
        <p:txBody>
          <a:bodyPr>
            <a:normAutofit fontScale="90000"/>
          </a:bodyPr>
          <a:lstStyle/>
          <a:p>
            <a:pPr algn="ctr"/>
            <a:r>
              <a:rPr lang="en-US" b="1" dirty="0">
                <a:solidFill>
                  <a:schemeClr val="bg1"/>
                </a:solidFill>
              </a:rPr>
              <a:t>Research Question</a:t>
            </a:r>
          </a:p>
        </p:txBody>
      </p:sp>
      <p:sp>
        <p:nvSpPr>
          <p:cNvPr id="3" name="Content Placeholder 2">
            <a:extLst>
              <a:ext uri="{FF2B5EF4-FFF2-40B4-BE49-F238E27FC236}">
                <a16:creationId xmlns:a16="http://schemas.microsoft.com/office/drawing/2014/main" id="{7A03B529-2220-9186-E5DE-650C4F5DD0EF}"/>
              </a:ext>
            </a:extLst>
          </p:cNvPr>
          <p:cNvSpPr>
            <a:spLocks noGrp="1"/>
          </p:cNvSpPr>
          <p:nvPr>
            <p:ph idx="1"/>
          </p:nvPr>
        </p:nvSpPr>
        <p:spPr>
          <a:xfrm>
            <a:off x="838200" y="1291771"/>
            <a:ext cx="10515600" cy="4310744"/>
          </a:xfrm>
        </p:spPr>
        <p:txBody>
          <a:bodyPr>
            <a:normAutofit/>
          </a:bodyPr>
          <a:lstStyle/>
          <a:p>
            <a:r>
              <a:rPr lang="en-US" b="1" dirty="0">
                <a:solidFill>
                  <a:schemeClr val="bg1"/>
                </a:solidFill>
              </a:rPr>
              <a:t>Does this model give maximum accuracy?</a:t>
            </a:r>
          </a:p>
          <a:p>
            <a:r>
              <a:rPr lang="en-US" b="1" dirty="0">
                <a:solidFill>
                  <a:schemeClr val="bg1"/>
                </a:solidFill>
              </a:rPr>
              <a:t>Can machine learning algorithms accurately predict an individual's risk of developing heart disease based on their medical history, lifestyle factors, and other risk factors?</a:t>
            </a:r>
          </a:p>
          <a:p>
            <a:r>
              <a:rPr lang="en-US" b="1" dirty="0">
                <a:solidFill>
                  <a:schemeClr val="bg1"/>
                </a:solidFill>
              </a:rPr>
              <a:t>How do machine learning algorithms compare to traditional risk prediction models in terms of accuracy and efficiency in predicting heart disease risk?</a:t>
            </a:r>
          </a:p>
          <a:p>
            <a:r>
              <a:rPr lang="en-US" b="1" dirty="0">
                <a:solidFill>
                  <a:schemeClr val="bg1"/>
                </a:solidFill>
              </a:rPr>
              <a:t>What are the most important risk factors for heart disease that should be considered in machine learning algorithms, and how can these factors be weighted appropriately?</a:t>
            </a:r>
          </a:p>
        </p:txBody>
      </p:sp>
    </p:spTree>
    <p:extLst>
      <p:ext uri="{BB962C8B-B14F-4D97-AF65-F5344CB8AC3E}">
        <p14:creationId xmlns:p14="http://schemas.microsoft.com/office/powerpoint/2010/main" val="210670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3247-86DC-C5E3-A8C3-29A01DEF9517}"/>
              </a:ext>
            </a:extLst>
          </p:cNvPr>
          <p:cNvSpPr>
            <a:spLocks noGrp="1"/>
          </p:cNvSpPr>
          <p:nvPr>
            <p:ph type="title"/>
          </p:nvPr>
        </p:nvSpPr>
        <p:spPr>
          <a:xfrm>
            <a:off x="838200" y="365126"/>
            <a:ext cx="10515600" cy="387909"/>
          </a:xfrm>
        </p:spPr>
        <p:txBody>
          <a:bodyPr>
            <a:normAutofit fontScale="90000"/>
          </a:bodyPr>
          <a:lstStyle/>
          <a:p>
            <a:pPr algn="ctr"/>
            <a:r>
              <a:rPr lang="en-US" b="1" dirty="0">
                <a:solidFill>
                  <a:schemeClr val="bg1"/>
                </a:solidFill>
              </a:rPr>
              <a:t>Literature review</a:t>
            </a:r>
          </a:p>
        </p:txBody>
      </p:sp>
      <p:graphicFrame>
        <p:nvGraphicFramePr>
          <p:cNvPr id="4" name="Table 4">
            <a:extLst>
              <a:ext uri="{FF2B5EF4-FFF2-40B4-BE49-F238E27FC236}">
                <a16:creationId xmlns:a16="http://schemas.microsoft.com/office/drawing/2014/main" id="{32DC4E0E-83DC-0DC0-1B50-7372D0282F48}"/>
              </a:ext>
            </a:extLst>
          </p:cNvPr>
          <p:cNvGraphicFramePr>
            <a:graphicFrameLocks noGrp="1"/>
          </p:cNvGraphicFramePr>
          <p:nvPr>
            <p:ph idx="1"/>
            <p:extLst>
              <p:ext uri="{D42A27DB-BD31-4B8C-83A1-F6EECF244321}">
                <p14:modId xmlns:p14="http://schemas.microsoft.com/office/powerpoint/2010/main" val="2990001104"/>
              </p:ext>
            </p:extLst>
          </p:nvPr>
        </p:nvGraphicFramePr>
        <p:xfrm>
          <a:off x="389965" y="1264026"/>
          <a:ext cx="11537575" cy="5528663"/>
        </p:xfrm>
        <a:graphic>
          <a:graphicData uri="http://schemas.openxmlformats.org/drawingml/2006/table">
            <a:tbl>
              <a:tblPr firstRow="1" bandRow="1">
                <a:tableStyleId>{5C22544A-7EE6-4342-B048-85BDC9FD1C3A}</a:tableStyleId>
              </a:tblPr>
              <a:tblGrid>
                <a:gridCol w="793376">
                  <a:extLst>
                    <a:ext uri="{9D8B030D-6E8A-4147-A177-3AD203B41FA5}">
                      <a16:colId xmlns:a16="http://schemas.microsoft.com/office/drawing/2014/main" val="2141570529"/>
                    </a:ext>
                  </a:extLst>
                </a:gridCol>
                <a:gridCol w="2796988">
                  <a:extLst>
                    <a:ext uri="{9D8B030D-6E8A-4147-A177-3AD203B41FA5}">
                      <a16:colId xmlns:a16="http://schemas.microsoft.com/office/drawing/2014/main" val="2034877971"/>
                    </a:ext>
                  </a:extLst>
                </a:gridCol>
                <a:gridCol w="1354311">
                  <a:extLst>
                    <a:ext uri="{9D8B030D-6E8A-4147-A177-3AD203B41FA5}">
                      <a16:colId xmlns:a16="http://schemas.microsoft.com/office/drawing/2014/main" val="3971270030"/>
                    </a:ext>
                  </a:extLst>
                </a:gridCol>
                <a:gridCol w="1648225">
                  <a:extLst>
                    <a:ext uri="{9D8B030D-6E8A-4147-A177-3AD203B41FA5}">
                      <a16:colId xmlns:a16="http://schemas.microsoft.com/office/drawing/2014/main" val="2216287759"/>
                    </a:ext>
                  </a:extLst>
                </a:gridCol>
                <a:gridCol w="1648225">
                  <a:extLst>
                    <a:ext uri="{9D8B030D-6E8A-4147-A177-3AD203B41FA5}">
                      <a16:colId xmlns:a16="http://schemas.microsoft.com/office/drawing/2014/main" val="3243291116"/>
                    </a:ext>
                  </a:extLst>
                </a:gridCol>
                <a:gridCol w="1648225">
                  <a:extLst>
                    <a:ext uri="{9D8B030D-6E8A-4147-A177-3AD203B41FA5}">
                      <a16:colId xmlns:a16="http://schemas.microsoft.com/office/drawing/2014/main" val="3050814737"/>
                    </a:ext>
                  </a:extLst>
                </a:gridCol>
                <a:gridCol w="1648225">
                  <a:extLst>
                    <a:ext uri="{9D8B030D-6E8A-4147-A177-3AD203B41FA5}">
                      <a16:colId xmlns:a16="http://schemas.microsoft.com/office/drawing/2014/main" val="467204241"/>
                    </a:ext>
                  </a:extLst>
                </a:gridCol>
              </a:tblGrid>
              <a:tr h="803416">
                <a:tc>
                  <a:txBody>
                    <a:bodyPr/>
                    <a:lstStyle/>
                    <a:p>
                      <a:r>
                        <a:rPr lang="en-US" dirty="0"/>
                        <a:t>Serial number</a:t>
                      </a:r>
                    </a:p>
                  </a:txBody>
                  <a:tcPr/>
                </a:tc>
                <a:tc>
                  <a:txBody>
                    <a:bodyPr/>
                    <a:lstStyle/>
                    <a:p>
                      <a:r>
                        <a:rPr lang="en-US" dirty="0"/>
                        <a:t>Paper Name</a:t>
                      </a:r>
                    </a:p>
                  </a:txBody>
                  <a:tcPr/>
                </a:tc>
                <a:tc>
                  <a:txBody>
                    <a:bodyPr/>
                    <a:lstStyle/>
                    <a:p>
                      <a:r>
                        <a:rPr lang="en-US" dirty="0"/>
                        <a:t>Author Name</a:t>
                      </a:r>
                    </a:p>
                  </a:txBody>
                  <a:tcPr/>
                </a:tc>
                <a:tc>
                  <a:txBody>
                    <a:bodyPr/>
                    <a:lstStyle/>
                    <a:p>
                      <a:r>
                        <a:rPr lang="en-US" dirty="0"/>
                        <a:t>Publication year</a:t>
                      </a:r>
                    </a:p>
                  </a:txBody>
                  <a:tcPr/>
                </a:tc>
                <a:tc>
                  <a:txBody>
                    <a:bodyPr/>
                    <a:lstStyle/>
                    <a:p>
                      <a:r>
                        <a:rPr lang="en-US" dirty="0"/>
                        <a:t>method</a:t>
                      </a:r>
                    </a:p>
                  </a:txBody>
                  <a:tcPr/>
                </a:tc>
                <a:tc>
                  <a:txBody>
                    <a:bodyPr/>
                    <a:lstStyle/>
                    <a:p>
                      <a:r>
                        <a:rPr lang="en-US" dirty="0"/>
                        <a:t>source</a:t>
                      </a:r>
                    </a:p>
                  </a:txBody>
                  <a:tcPr/>
                </a:tc>
                <a:tc>
                  <a:txBody>
                    <a:bodyPr/>
                    <a:lstStyle/>
                    <a:p>
                      <a:r>
                        <a:rPr lang="en-US" dirty="0"/>
                        <a:t>Finding and Lacking</a:t>
                      </a:r>
                    </a:p>
                  </a:txBody>
                  <a:tcPr/>
                </a:tc>
                <a:extLst>
                  <a:ext uri="{0D108BD9-81ED-4DB2-BD59-A6C34878D82A}">
                    <a16:rowId xmlns:a16="http://schemas.microsoft.com/office/drawing/2014/main" val="2805926452"/>
                  </a:ext>
                </a:extLst>
              </a:tr>
              <a:tr h="3454689">
                <a:tc>
                  <a:txBody>
                    <a:bodyPr/>
                    <a:lstStyle/>
                    <a:p>
                      <a:r>
                        <a:rPr lang="en-US" dirty="0"/>
                        <a:t>1</a:t>
                      </a:r>
                    </a:p>
                  </a:txBody>
                  <a:tcPr/>
                </a:tc>
                <a:tc>
                  <a:txBody>
                    <a:bodyPr/>
                    <a:lstStyle/>
                    <a:p>
                      <a:pPr algn="l"/>
                      <a:r>
                        <a:rPr lang="en-US" b="1" i="0" dirty="0">
                          <a:solidFill>
                            <a:srgbClr val="333333"/>
                          </a:solidFill>
                          <a:effectLst/>
                          <a:latin typeface="HelveticaNeue Regular"/>
                        </a:rPr>
                        <a:t>Prediction of Heart Disease Using Machine Learning</a:t>
                      </a:r>
                    </a:p>
                    <a:p>
                      <a:endParaRPr lang="en-US" dirty="0"/>
                    </a:p>
                  </a:txBody>
                  <a:tcPr/>
                </a:tc>
                <a:tc>
                  <a:txBody>
                    <a:bodyPr/>
                    <a:lstStyle/>
                    <a:p>
                      <a:r>
                        <a:rPr lang="en-US" dirty="0"/>
                        <a:t>Aditi </a:t>
                      </a:r>
                      <a:r>
                        <a:rPr lang="en-US" dirty="0" err="1"/>
                        <a:t>Gavhane</a:t>
                      </a:r>
                      <a:r>
                        <a:rPr lang="en-US" dirty="0"/>
                        <a:t>; </a:t>
                      </a:r>
                      <a:r>
                        <a:rPr lang="en-US" dirty="0" err="1"/>
                        <a:t>Gouthami</a:t>
                      </a:r>
                      <a:r>
                        <a:rPr lang="en-US" dirty="0"/>
                        <a:t> </a:t>
                      </a:r>
                      <a:r>
                        <a:rPr lang="en-US" dirty="0" err="1"/>
                        <a:t>Kokkula</a:t>
                      </a:r>
                      <a:r>
                        <a:rPr lang="en-US" dirty="0"/>
                        <a:t>; </a:t>
                      </a:r>
                      <a:r>
                        <a:rPr lang="en-US" dirty="0" err="1"/>
                        <a:t>Isha</a:t>
                      </a:r>
                      <a:r>
                        <a:rPr lang="en-US" dirty="0"/>
                        <a:t> Pandya; Kailas </a:t>
                      </a:r>
                      <a:r>
                        <a:rPr lang="en-US" dirty="0" err="1"/>
                        <a:t>Devadkar</a:t>
                      </a:r>
                      <a:endParaRPr lang="en-US" dirty="0"/>
                    </a:p>
                    <a:p>
                      <a:endParaRPr lang="en-US" dirty="0"/>
                    </a:p>
                  </a:txBody>
                  <a:tcPr/>
                </a:tc>
                <a:tc>
                  <a:txBody>
                    <a:bodyPr/>
                    <a:lstStyle/>
                    <a:p>
                      <a:r>
                        <a:rPr lang="en-US" dirty="0"/>
                        <a:t>2018</a:t>
                      </a:r>
                    </a:p>
                  </a:txBody>
                  <a:tcPr/>
                </a:tc>
                <a:tc>
                  <a:txBody>
                    <a:bodyPr/>
                    <a:lstStyle/>
                    <a:p>
                      <a:r>
                        <a:rPr lang="en-US" dirty="0"/>
                        <a:t>KNN,DT,LR,NN,NB</a:t>
                      </a:r>
                    </a:p>
                  </a:txBody>
                  <a:tcPr/>
                </a:tc>
                <a:tc>
                  <a:txBody>
                    <a:bodyPr/>
                    <a:lstStyle/>
                    <a:p>
                      <a:r>
                        <a:rPr lang="en-US" dirty="0"/>
                        <a:t>https://ieeexplore.ieee.org/abstract/document/8474922/keywords#keywords</a:t>
                      </a:r>
                    </a:p>
                  </a:txBody>
                  <a:tcPr/>
                </a:tc>
                <a:tc>
                  <a:txBody>
                    <a:bodyPr/>
                    <a:lstStyle/>
                    <a:p>
                      <a:r>
                        <a:rPr lang="en-US" dirty="0"/>
                        <a:t>The Heart Disease Prediction System using Machine learning </a:t>
                      </a:r>
                      <a:r>
                        <a:rPr lang="en-US" dirty="0" err="1"/>
                        <a:t>algorithm,viz</a:t>
                      </a:r>
                      <a:r>
                        <a:rPr lang="en-US" dirty="0"/>
                        <a:t>. MLP provides its users with a prediction result that gives the state of a user leading to CAD. </a:t>
                      </a:r>
                    </a:p>
                  </a:txBody>
                  <a:tcPr/>
                </a:tc>
                <a:extLst>
                  <a:ext uri="{0D108BD9-81ED-4DB2-BD59-A6C34878D82A}">
                    <a16:rowId xmlns:a16="http://schemas.microsoft.com/office/drawing/2014/main" val="4105582279"/>
                  </a:ext>
                </a:extLst>
              </a:tr>
              <a:tr h="40802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59518116"/>
                  </a:ext>
                </a:extLst>
              </a:tr>
            </a:tbl>
          </a:graphicData>
        </a:graphic>
      </p:graphicFrame>
    </p:spTree>
    <p:extLst>
      <p:ext uri="{BB962C8B-B14F-4D97-AF65-F5344CB8AC3E}">
        <p14:creationId xmlns:p14="http://schemas.microsoft.com/office/powerpoint/2010/main" val="32366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92818A5-F163-90F4-7A02-FF78885CC32B}"/>
              </a:ext>
            </a:extLst>
          </p:cNvPr>
          <p:cNvGraphicFramePr>
            <a:graphicFrameLocks noGrp="1"/>
          </p:cNvGraphicFramePr>
          <p:nvPr>
            <p:ph idx="1"/>
            <p:extLst>
              <p:ext uri="{D42A27DB-BD31-4B8C-83A1-F6EECF244321}">
                <p14:modId xmlns:p14="http://schemas.microsoft.com/office/powerpoint/2010/main" val="1773255730"/>
              </p:ext>
            </p:extLst>
          </p:nvPr>
        </p:nvGraphicFramePr>
        <p:xfrm>
          <a:off x="838200" y="847165"/>
          <a:ext cx="11196920" cy="5230906"/>
        </p:xfrm>
        <a:graphic>
          <a:graphicData uri="http://schemas.openxmlformats.org/drawingml/2006/table">
            <a:tbl>
              <a:tblPr firstRow="1" bandRow="1">
                <a:tableStyleId>{5C22544A-7EE6-4342-B048-85BDC9FD1C3A}</a:tableStyleId>
              </a:tblPr>
              <a:tblGrid>
                <a:gridCol w="1599560">
                  <a:extLst>
                    <a:ext uri="{9D8B030D-6E8A-4147-A177-3AD203B41FA5}">
                      <a16:colId xmlns:a16="http://schemas.microsoft.com/office/drawing/2014/main" val="3387382908"/>
                    </a:ext>
                  </a:extLst>
                </a:gridCol>
                <a:gridCol w="1599560">
                  <a:extLst>
                    <a:ext uri="{9D8B030D-6E8A-4147-A177-3AD203B41FA5}">
                      <a16:colId xmlns:a16="http://schemas.microsoft.com/office/drawing/2014/main" val="4059131293"/>
                    </a:ext>
                  </a:extLst>
                </a:gridCol>
                <a:gridCol w="1599560">
                  <a:extLst>
                    <a:ext uri="{9D8B030D-6E8A-4147-A177-3AD203B41FA5}">
                      <a16:colId xmlns:a16="http://schemas.microsoft.com/office/drawing/2014/main" val="916258022"/>
                    </a:ext>
                  </a:extLst>
                </a:gridCol>
                <a:gridCol w="1059755">
                  <a:extLst>
                    <a:ext uri="{9D8B030D-6E8A-4147-A177-3AD203B41FA5}">
                      <a16:colId xmlns:a16="http://schemas.microsoft.com/office/drawing/2014/main" val="3601192935"/>
                    </a:ext>
                  </a:extLst>
                </a:gridCol>
                <a:gridCol w="1559859">
                  <a:extLst>
                    <a:ext uri="{9D8B030D-6E8A-4147-A177-3AD203B41FA5}">
                      <a16:colId xmlns:a16="http://schemas.microsoft.com/office/drawing/2014/main" val="3759900604"/>
                    </a:ext>
                  </a:extLst>
                </a:gridCol>
                <a:gridCol w="1385047">
                  <a:extLst>
                    <a:ext uri="{9D8B030D-6E8A-4147-A177-3AD203B41FA5}">
                      <a16:colId xmlns:a16="http://schemas.microsoft.com/office/drawing/2014/main" val="3648672044"/>
                    </a:ext>
                  </a:extLst>
                </a:gridCol>
                <a:gridCol w="2393579">
                  <a:extLst>
                    <a:ext uri="{9D8B030D-6E8A-4147-A177-3AD203B41FA5}">
                      <a16:colId xmlns:a16="http://schemas.microsoft.com/office/drawing/2014/main" val="3386437656"/>
                    </a:ext>
                  </a:extLst>
                </a:gridCol>
              </a:tblGrid>
              <a:tr h="1391003">
                <a:tc>
                  <a:txBody>
                    <a:bodyPr/>
                    <a:lstStyle/>
                    <a:p>
                      <a:r>
                        <a:rPr lang="en-US" dirty="0"/>
                        <a:t>Serial number</a:t>
                      </a:r>
                    </a:p>
                  </a:txBody>
                  <a:tcPr/>
                </a:tc>
                <a:tc>
                  <a:txBody>
                    <a:bodyPr/>
                    <a:lstStyle/>
                    <a:p>
                      <a:r>
                        <a:rPr lang="en-US" dirty="0"/>
                        <a:t>Paper name</a:t>
                      </a:r>
                    </a:p>
                  </a:txBody>
                  <a:tcPr/>
                </a:tc>
                <a:tc>
                  <a:txBody>
                    <a:bodyPr/>
                    <a:lstStyle/>
                    <a:p>
                      <a:r>
                        <a:rPr lang="en-US" dirty="0"/>
                        <a:t>Author name</a:t>
                      </a:r>
                    </a:p>
                  </a:txBody>
                  <a:tcPr/>
                </a:tc>
                <a:tc>
                  <a:txBody>
                    <a:bodyPr/>
                    <a:lstStyle/>
                    <a:p>
                      <a:r>
                        <a:rPr lang="en-US" dirty="0"/>
                        <a:t>Publication year</a:t>
                      </a:r>
                    </a:p>
                  </a:txBody>
                  <a:tcPr/>
                </a:tc>
                <a:tc>
                  <a:txBody>
                    <a:bodyPr/>
                    <a:lstStyle/>
                    <a:p>
                      <a:r>
                        <a:rPr lang="en-US" dirty="0"/>
                        <a:t>method</a:t>
                      </a:r>
                    </a:p>
                  </a:txBody>
                  <a:tcPr/>
                </a:tc>
                <a:tc>
                  <a:txBody>
                    <a:bodyPr/>
                    <a:lstStyle/>
                    <a:p>
                      <a:r>
                        <a:rPr lang="en-US" dirty="0"/>
                        <a:t>source</a:t>
                      </a:r>
                    </a:p>
                  </a:txBody>
                  <a:tcPr/>
                </a:tc>
                <a:tc>
                  <a:txBody>
                    <a:bodyPr/>
                    <a:lstStyle/>
                    <a:p>
                      <a:r>
                        <a:rPr lang="en-US" dirty="0"/>
                        <a:t>Finding and lacking</a:t>
                      </a:r>
                    </a:p>
                  </a:txBody>
                  <a:tcPr/>
                </a:tc>
                <a:extLst>
                  <a:ext uri="{0D108BD9-81ED-4DB2-BD59-A6C34878D82A}">
                    <a16:rowId xmlns:a16="http://schemas.microsoft.com/office/drawing/2014/main" val="3345995097"/>
                  </a:ext>
                </a:extLst>
              </a:tr>
              <a:tr h="3839903">
                <a:tc>
                  <a:txBody>
                    <a:bodyPr/>
                    <a:lstStyle/>
                    <a:p>
                      <a:r>
                        <a:rPr lang="en-US" dirty="0"/>
                        <a:t>2</a:t>
                      </a:r>
                    </a:p>
                  </a:txBody>
                  <a:tcPr/>
                </a:tc>
                <a:tc>
                  <a:txBody>
                    <a:bodyPr/>
                    <a:lstStyle/>
                    <a:p>
                      <a:r>
                        <a:rPr lang="en-US" dirty="0"/>
                        <a:t>A Method for Improving Prediction of Human Heart Disease Using Machine Learning Algorithms</a:t>
                      </a:r>
                    </a:p>
                  </a:txBody>
                  <a:tcPr/>
                </a:tc>
                <a:tc>
                  <a:txBody>
                    <a:bodyPr/>
                    <a:lstStyle/>
                    <a:p>
                      <a:r>
                        <a:rPr lang="en-US" dirty="0"/>
                        <a:t>Abdul Saboor,1Muhammad Usman</a:t>
                      </a:r>
                    </a:p>
                    <a:p>
                      <a:r>
                        <a:rPr lang="en-US" dirty="0"/>
                        <a:t>,1Sikandar Ali</a:t>
                      </a:r>
                    </a:p>
                    <a:p>
                      <a:r>
                        <a:rPr lang="en-US" dirty="0"/>
                        <a:t>,2Ali Samad</a:t>
                      </a:r>
                    </a:p>
                    <a:p>
                      <a:r>
                        <a:rPr lang="en-US" dirty="0"/>
                        <a:t>,3Muhmmad Faisal Abrar</a:t>
                      </a:r>
                    </a:p>
                    <a:p>
                      <a:r>
                        <a:rPr lang="en-US" dirty="0"/>
                        <a:t>,4and Najeeb Ullah</a:t>
                      </a:r>
                    </a:p>
                  </a:txBody>
                  <a:tcPr/>
                </a:tc>
                <a:tc>
                  <a:txBody>
                    <a:bodyPr/>
                    <a:lstStyle/>
                    <a:p>
                      <a:r>
                        <a:rPr lang="en-US" dirty="0"/>
                        <a:t>2022</a:t>
                      </a:r>
                    </a:p>
                  </a:txBody>
                  <a:tcPr/>
                </a:tc>
                <a:tc>
                  <a:txBody>
                    <a:bodyPr/>
                    <a:lstStyle/>
                    <a:p>
                      <a:r>
                        <a:rPr lang="en-US" dirty="0"/>
                        <a:t>Seven classification algorithms are used, which consist of NB, KNN, LR, DT, NN, SVM, and Vote. </a:t>
                      </a:r>
                    </a:p>
                  </a:txBody>
                  <a:tcPr/>
                </a:tc>
                <a:tc>
                  <a:txBody>
                    <a:bodyPr/>
                    <a:lstStyle/>
                    <a:p>
                      <a:r>
                        <a:rPr lang="en-US" dirty="0"/>
                        <a:t>https://www.hindawi.com/journals/misy/2022/1410169/</a:t>
                      </a:r>
                    </a:p>
                  </a:txBody>
                  <a:tcPr/>
                </a:tc>
                <a:tc>
                  <a:txBody>
                    <a:bodyPr/>
                    <a:lstStyle/>
                    <a:p>
                      <a:r>
                        <a:rPr lang="en-US" dirty="0"/>
                        <a:t>machine learning to classify the prediction of heart disease, including an accuracy of 96.72% achieved by SVM.</a:t>
                      </a:r>
                    </a:p>
                  </a:txBody>
                  <a:tcPr/>
                </a:tc>
                <a:extLst>
                  <a:ext uri="{0D108BD9-81ED-4DB2-BD59-A6C34878D82A}">
                    <a16:rowId xmlns:a16="http://schemas.microsoft.com/office/drawing/2014/main" val="2517721875"/>
                  </a:ext>
                </a:extLst>
              </a:tr>
            </a:tbl>
          </a:graphicData>
        </a:graphic>
      </p:graphicFrame>
    </p:spTree>
    <p:extLst>
      <p:ext uri="{BB962C8B-B14F-4D97-AF65-F5344CB8AC3E}">
        <p14:creationId xmlns:p14="http://schemas.microsoft.com/office/powerpoint/2010/main" val="271941754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2919</TotalTime>
  <Words>2740</Words>
  <Application>Microsoft Office PowerPoint</Application>
  <PresentationFormat>Widescreen</PresentationFormat>
  <Paragraphs>354</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Century Gothic</vt:lpstr>
      <vt:lpstr>Georgia</vt:lpstr>
      <vt:lpstr>HelveticaNeue Regular</vt:lpstr>
      <vt:lpstr>Times New Roman</vt:lpstr>
      <vt:lpstr>Wingdings</vt:lpstr>
      <vt:lpstr>Wingdings 3</vt:lpstr>
      <vt:lpstr>Slice</vt:lpstr>
      <vt:lpstr> USING  Machine learning classification of cardiovascular disease prediction </vt:lpstr>
      <vt:lpstr>PowerPoint Presentation</vt:lpstr>
      <vt:lpstr>Background</vt:lpstr>
      <vt:lpstr>Table of contents</vt:lpstr>
      <vt:lpstr>motivation</vt:lpstr>
      <vt:lpstr>scope</vt:lpstr>
      <vt:lpstr>Research Question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overall literature review</vt:lpstr>
      <vt:lpstr>Methodology</vt:lpstr>
      <vt:lpstr>PowerPoint Presentation</vt:lpstr>
      <vt:lpstr>Sequential chart of proposed model</vt:lpstr>
      <vt:lpstr>DATA PRE-PROCESSING</vt:lpstr>
      <vt:lpstr>Features Analysis and visualization</vt:lpstr>
      <vt:lpstr>Distribution of cardiovascular disease </vt:lpstr>
      <vt:lpstr>Overall model accuracy</vt:lpstr>
      <vt:lpstr>Conclusion </vt:lpstr>
      <vt:lpstr> 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Anasua Mazumdar</dc:creator>
  <cp:lastModifiedBy>Anasua Mazumdar</cp:lastModifiedBy>
  <cp:revision>19</cp:revision>
  <dcterms:created xsi:type="dcterms:W3CDTF">2023-03-07T10:21:50Z</dcterms:created>
  <dcterms:modified xsi:type="dcterms:W3CDTF">2023-07-11T17:44:07Z</dcterms:modified>
</cp:coreProperties>
</file>