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282" r:id="rId7"/>
    <p:sldId id="314" r:id="rId8"/>
    <p:sldId id="315" r:id="rId9"/>
    <p:sldId id="327" r:id="rId10"/>
    <p:sldId id="317" r:id="rId11"/>
    <p:sldId id="323" r:id="rId12"/>
    <p:sldId id="319" r:id="rId13"/>
    <p:sldId id="321" r:id="rId14"/>
    <p:sldId id="324" r:id="rId15"/>
    <p:sldId id="325" r:id="rId16"/>
    <p:sldId id="329" r:id="rId17"/>
    <p:sldId id="328"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varScale="1">
        <p:scale>
          <a:sx n="85" d="100"/>
          <a:sy n="85" d="100"/>
        </p:scale>
        <p:origin x="590" y="4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D22DE-E61B-B104-375C-2B92B9C47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70B81A-D38A-42FB-8234-F5A1293B2EA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74357D2-E287-C4A0-9915-172DF945C33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15095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F7DD8-81EC-15AD-4103-F78E9DAB12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28670A-D768-654E-5C06-F096FF00B13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6B02E91-9EC5-22FB-6BCF-D792CDC5879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598353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B5D02-7469-74A8-F829-747F1CB5A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BCDA3A-DDCD-4182-A211-0D359A1501D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4298045-4D66-6C1C-073C-74A9D3C8061A}"/>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60799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5CECD6-2A38-EAF6-4935-AECE61400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D6CA6B-109F-F6F1-F17F-B75349571A6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BCF1D62-A817-E3AC-B9AA-9C12BB8301F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32641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02C25-5757-498F-C68D-4C938AAC2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0E75D8-1D8E-8196-D953-2253B3F54B5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4F1FEE6-B14B-1686-F68E-46DA8F99FC1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30438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A1C64-DEA0-2F51-C536-92416D0340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8923D-C84C-16D3-E762-E20DF5DF316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8F758E4-8BC3-10B8-96BE-C39D140DB55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35884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forms/d/e/1FAIpQLSdELLJPp8hyTih4IeFCYm2XoaL5yMoEQyaDdzrvPLO3GJjbGA/viewform?usp=header" TargetMode="External"/><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proofpoint.com/us/threat-reference/cyber-attack"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cnbc.com/2019/03/27/phishing-email-scam-stole-100-million-from-facebook-and-google.html"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ecure-login.pay-pal-account-reset.com/"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89" y="155804"/>
            <a:ext cx="6392421" cy="3831221"/>
          </a:xfrm>
        </p:spPr>
        <p:txBody>
          <a:bodyPr anchor="ctr"/>
          <a:lstStyle/>
          <a:p>
            <a:r>
              <a:rPr lang="en-US" dirty="0"/>
              <a:t>Phishing Awareness</a:t>
            </a:r>
            <a:br>
              <a:rPr lang="en-US" dirty="0"/>
            </a:br>
            <a:r>
              <a:rPr lang="en-US" dirty="0"/>
              <a:t>Training</a:t>
            </a:r>
          </a:p>
        </p:txBody>
      </p:sp>
      <p:sp>
        <p:nvSpPr>
          <p:cNvPr id="3" name="TextBox 2">
            <a:extLst>
              <a:ext uri="{FF2B5EF4-FFF2-40B4-BE49-F238E27FC236}">
                <a16:creationId xmlns:a16="http://schemas.microsoft.com/office/drawing/2014/main" id="{826D9092-724B-C6CF-3B7C-9B3B5035938E}"/>
              </a:ext>
            </a:extLst>
          </p:cNvPr>
          <p:cNvSpPr txBox="1"/>
          <p:nvPr/>
        </p:nvSpPr>
        <p:spPr>
          <a:xfrm>
            <a:off x="3361765" y="3244334"/>
            <a:ext cx="6598024" cy="369332"/>
          </a:xfrm>
          <a:prstGeom prst="rect">
            <a:avLst/>
          </a:prstGeom>
          <a:noFill/>
        </p:spPr>
        <p:txBody>
          <a:bodyPr wrap="square" rtlCol="0">
            <a:spAutoFit/>
          </a:bodyPr>
          <a:lstStyle/>
          <a:p>
            <a:r>
              <a:rPr lang="en-US" dirty="0"/>
              <a:t>Learn to Detect, Prevent, and Report Phishing Attacks</a:t>
            </a:r>
            <a:endParaRPr lang="en-AE"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Social Engineering Tricks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281623" y="2303028"/>
            <a:ext cx="8480942" cy="3961593"/>
          </a:xfrm>
        </p:spPr>
        <p:txBody>
          <a:bodyPr>
            <a:normAutofit fontScale="85000" lnSpcReduction="10000"/>
          </a:bodyPr>
          <a:lstStyle/>
          <a:p>
            <a:pPr marL="0" indent="0">
              <a:buNone/>
            </a:pPr>
            <a:r>
              <a:rPr lang="en-US" dirty="0"/>
              <a:t>⚠️ Urgency</a:t>
            </a:r>
          </a:p>
          <a:p>
            <a:r>
              <a:rPr lang="en-US" dirty="0"/>
              <a:t>🕒 “Act now or lose access!”</a:t>
            </a:r>
          </a:p>
          <a:p>
            <a:r>
              <a:rPr lang="en-US" dirty="0"/>
              <a:t>They pressure you to respond quickly, so you don’t think clearly.</a:t>
            </a:r>
          </a:p>
          <a:p>
            <a:pPr marL="0" indent="0">
              <a:buNone/>
            </a:pPr>
            <a:r>
              <a:rPr lang="en-US" dirty="0"/>
              <a:t>👔 Authority</a:t>
            </a:r>
          </a:p>
          <a:p>
            <a:r>
              <a:rPr lang="en-US" dirty="0"/>
              <a:t>🧑‍💼 “CEO approval needed.”</a:t>
            </a:r>
          </a:p>
          <a:p>
            <a:r>
              <a:rPr lang="en-US" dirty="0"/>
              <a:t>They pretend to be someone important like your boss or HR, so you obey without question.</a:t>
            </a:r>
          </a:p>
          <a:p>
            <a:pPr marL="0" indent="0">
              <a:buNone/>
            </a:pPr>
            <a:r>
              <a:rPr lang="en-US" dirty="0"/>
              <a:t>💰 Greed</a:t>
            </a:r>
          </a:p>
          <a:p>
            <a:r>
              <a:rPr lang="en-US" dirty="0"/>
              <a:t>🎉 “You’ve won something!”</a:t>
            </a:r>
          </a:p>
          <a:p>
            <a:r>
              <a:rPr lang="en-US" dirty="0"/>
              <a:t>Offers of money, prizes, or rewards to tempt you into clicking</a:t>
            </a:r>
          </a:p>
          <a:p>
            <a:pPr marL="0" indent="0">
              <a:buNone/>
            </a:pPr>
            <a:r>
              <a:rPr lang="en-US" dirty="0"/>
              <a:t>🕵️ Curiosity</a:t>
            </a:r>
          </a:p>
          <a:p>
            <a:r>
              <a:rPr lang="en-US" dirty="0"/>
              <a:t>📎 “Unpaid invoice attached.”</a:t>
            </a:r>
          </a:p>
          <a:p>
            <a:r>
              <a:rPr lang="en-US" dirty="0"/>
              <a:t>They make you curious or concerned enough to open a link or attachment.</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D9057-B98C-F7C7-0EB1-1765F4B2E2F4}"/>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5DD2683B-D6FB-645B-C638-22C1A4021EA6}"/>
              </a:ext>
            </a:extLst>
          </p:cNvPr>
          <p:cNvSpPr>
            <a:spLocks noGrp="1"/>
          </p:cNvSpPr>
          <p:nvPr>
            <p:ph idx="13"/>
          </p:nvPr>
        </p:nvSpPr>
        <p:spPr>
          <a:xfrm>
            <a:off x="80683" y="1494676"/>
            <a:ext cx="7611288" cy="5345396"/>
          </a:xfrm>
        </p:spPr>
        <p:txBody>
          <a:bodyPr/>
          <a:lstStyle/>
          <a:p>
            <a:r>
              <a:rPr lang="en-US" sz="1400" dirty="0"/>
              <a:t>🚫 1. Don’t Click!</a:t>
            </a:r>
          </a:p>
          <a:p>
            <a:r>
              <a:rPr lang="en-US" sz="1400" dirty="0"/>
              <a:t>Avoid clicking links or downloading attachments.</a:t>
            </a:r>
          </a:p>
          <a:p>
            <a:endParaRPr lang="en-US" sz="1400" dirty="0"/>
          </a:p>
          <a:p>
            <a:endParaRPr lang="en-US" sz="1400" dirty="0"/>
          </a:p>
          <a:p>
            <a:r>
              <a:rPr lang="en-US" sz="1400" dirty="0"/>
              <a:t>🛠️ 2. Report It Immediately</a:t>
            </a:r>
          </a:p>
          <a:p>
            <a:r>
              <a:rPr lang="en-US" sz="1400" dirty="0"/>
              <a:t>Use built-in tools:</a:t>
            </a:r>
          </a:p>
          <a:p>
            <a:endParaRPr lang="en-US" sz="1400" dirty="0"/>
          </a:p>
          <a:p>
            <a:pPr marL="285750" indent="-285750">
              <a:buFont typeface="Arial" panose="020B0604020202020204" pitchFamily="34" charset="0"/>
              <a:buChar char="•"/>
            </a:pPr>
            <a:r>
              <a:rPr lang="en-US" sz="1400" dirty="0">
                <a:solidFill>
                  <a:schemeClr val="tx1"/>
                </a:solidFill>
              </a:rPr>
              <a:t>Outlook: </a:t>
            </a:r>
            <a:r>
              <a:rPr lang="en-US" sz="1400" dirty="0"/>
              <a:t>Report Message button</a:t>
            </a:r>
          </a:p>
          <a:p>
            <a:pPr marL="285750" indent="-285750">
              <a:buFont typeface="Arial" panose="020B0604020202020204" pitchFamily="34" charset="0"/>
              <a:buChar char="•"/>
            </a:pPr>
            <a:r>
              <a:rPr lang="en-US" sz="1400" dirty="0">
                <a:solidFill>
                  <a:schemeClr val="tx1"/>
                </a:solidFill>
              </a:rPr>
              <a:t>Gmail:</a:t>
            </a:r>
            <a:r>
              <a:rPr lang="en-US" sz="1400" dirty="0"/>
              <a:t> Report phishing option</a:t>
            </a:r>
          </a:p>
          <a:p>
            <a:endParaRPr lang="en-US" sz="1400" dirty="0"/>
          </a:p>
          <a:p>
            <a:r>
              <a:rPr lang="en-US" sz="1400" dirty="0"/>
              <a:t>👨‍💻 3. Notify IT or the Security Team</a:t>
            </a:r>
          </a:p>
          <a:p>
            <a:r>
              <a:rPr lang="en-US" sz="1400" dirty="0"/>
              <a:t>Forward the email to your organization’s cybersecurity team.</a:t>
            </a:r>
          </a:p>
          <a:p>
            <a:endParaRPr lang="en-US" sz="1400" dirty="0"/>
          </a:p>
          <a:p>
            <a:endParaRPr lang="en-US" sz="1400" b="1" dirty="0"/>
          </a:p>
          <a:p>
            <a:r>
              <a:rPr lang="en-US" sz="1400" b="1" dirty="0"/>
              <a:t>⚠️ 4. If You Clicked:</a:t>
            </a:r>
          </a:p>
          <a:p>
            <a:endParaRPr lang="en-US" sz="1400" b="1" dirty="0"/>
          </a:p>
          <a:p>
            <a:pPr marL="285750" indent="-285750">
              <a:buFont typeface="Arial" panose="020B0604020202020204" pitchFamily="34" charset="0"/>
              <a:buChar char="•"/>
            </a:pPr>
            <a:r>
              <a:rPr lang="en-US" sz="1400" dirty="0"/>
              <a:t>Disconnect from the internet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Inform IT/security </a:t>
            </a:r>
            <a:r>
              <a:rPr lang="en-US" sz="1400" b="1" dirty="0"/>
              <a:t>immediately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Do </a:t>
            </a:r>
            <a:r>
              <a:rPr lang="en-US" sz="1400" b="1" dirty="0"/>
              <a:t>not</a:t>
            </a:r>
            <a:r>
              <a:rPr lang="en-US" sz="1400" dirty="0"/>
              <a:t> delete the email, they’ll need it for investigation</a:t>
            </a:r>
          </a:p>
          <a:p>
            <a:endParaRPr lang="en-US" sz="1400" dirty="0"/>
          </a:p>
        </p:txBody>
      </p:sp>
      <p:sp>
        <p:nvSpPr>
          <p:cNvPr id="2" name="Slide Number Placeholder 1">
            <a:extLst>
              <a:ext uri="{FF2B5EF4-FFF2-40B4-BE49-F238E27FC236}">
                <a16:creationId xmlns:a16="http://schemas.microsoft.com/office/drawing/2014/main" id="{2F95FAF9-3D98-2733-AAC5-662E91AA641D}"/>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pic>
        <p:nvPicPr>
          <p:cNvPr id="10" name="Picture 9">
            <a:extLst>
              <a:ext uri="{FF2B5EF4-FFF2-40B4-BE49-F238E27FC236}">
                <a16:creationId xmlns:a16="http://schemas.microsoft.com/office/drawing/2014/main" id="{E2D2CDCE-BA47-72D4-C2A6-E5A7EFEADFE4}"/>
              </a:ext>
            </a:extLst>
          </p:cNvPr>
          <p:cNvPicPr>
            <a:picLocks noChangeAspect="1"/>
          </p:cNvPicPr>
          <p:nvPr/>
        </p:nvPicPr>
        <p:blipFill>
          <a:blip r:embed="rId3"/>
          <a:stretch>
            <a:fillRect/>
          </a:stretch>
        </p:blipFill>
        <p:spPr>
          <a:xfrm>
            <a:off x="7988970" y="3429000"/>
            <a:ext cx="4328535" cy="3429000"/>
          </a:xfrm>
          <a:prstGeom prst="rect">
            <a:avLst/>
          </a:prstGeom>
        </p:spPr>
      </p:pic>
      <p:sp>
        <p:nvSpPr>
          <p:cNvPr id="11" name="Title 2">
            <a:extLst>
              <a:ext uri="{FF2B5EF4-FFF2-40B4-BE49-F238E27FC236}">
                <a16:creationId xmlns:a16="http://schemas.microsoft.com/office/drawing/2014/main" id="{5B9A6DFA-C111-F676-4AA7-8E0E43974AC7}"/>
              </a:ext>
            </a:extLst>
          </p:cNvPr>
          <p:cNvSpPr>
            <a:spLocks noGrp="1"/>
          </p:cNvSpPr>
          <p:nvPr>
            <p:ph type="title"/>
          </p:nvPr>
        </p:nvSpPr>
        <p:spPr>
          <a:xfrm>
            <a:off x="600636" y="147129"/>
            <a:ext cx="10246659" cy="1091627"/>
          </a:xfrm>
        </p:spPr>
        <p:txBody>
          <a:bodyPr/>
          <a:lstStyle/>
          <a:p>
            <a:br>
              <a:rPr lang="en-US" dirty="0"/>
            </a:br>
            <a:r>
              <a:rPr lang="en-US" dirty="0"/>
              <a:t>What To Do If You Suspect Phishing</a:t>
            </a:r>
            <a:endParaRPr lang="en-US" u="sng" dirty="0"/>
          </a:p>
        </p:txBody>
      </p:sp>
    </p:spTree>
    <p:extLst>
      <p:ext uri="{BB962C8B-B14F-4D97-AF65-F5344CB8AC3E}">
        <p14:creationId xmlns:p14="http://schemas.microsoft.com/office/powerpoint/2010/main" val="2834189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16176-58AA-DCD9-C0EB-CAF9DDDB067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F03D99-4763-31D5-2483-C99FBCAFB587}"/>
              </a:ext>
            </a:extLst>
          </p:cNvPr>
          <p:cNvSpPr>
            <a:spLocks noGrp="1"/>
          </p:cNvSpPr>
          <p:nvPr>
            <p:ph type="title"/>
          </p:nvPr>
        </p:nvSpPr>
        <p:spPr>
          <a:xfrm>
            <a:off x="4051718" y="447673"/>
            <a:ext cx="3702754" cy="999746"/>
          </a:xfrm>
        </p:spPr>
        <p:txBody>
          <a:bodyPr/>
          <a:lstStyle/>
          <a:p>
            <a:r>
              <a:rPr lang="en-US" dirty="0"/>
              <a:t>Mini Quiz </a:t>
            </a:r>
          </a:p>
        </p:txBody>
      </p:sp>
      <p:sp>
        <p:nvSpPr>
          <p:cNvPr id="2" name="Slide Number Placeholder 1">
            <a:extLst>
              <a:ext uri="{FF2B5EF4-FFF2-40B4-BE49-F238E27FC236}">
                <a16:creationId xmlns:a16="http://schemas.microsoft.com/office/drawing/2014/main" id="{E8FB38C9-7702-6C51-63DA-182D60BAFB4B}"/>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12</a:t>
            </a:fld>
            <a:endParaRPr lang="en-US" dirty="0"/>
          </a:p>
        </p:txBody>
      </p:sp>
      <p:sp>
        <p:nvSpPr>
          <p:cNvPr id="4" name="Rectangle 1">
            <a:extLst>
              <a:ext uri="{FF2B5EF4-FFF2-40B4-BE49-F238E27FC236}">
                <a16:creationId xmlns:a16="http://schemas.microsoft.com/office/drawing/2014/main" id="{5035CD9C-9B17-07AD-5137-6A48DD280D89}"/>
              </a:ext>
            </a:extLst>
          </p:cNvPr>
          <p:cNvSpPr>
            <a:spLocks noGrp="1" noChangeArrowheads="1"/>
          </p:cNvSpPr>
          <p:nvPr>
            <p:ph sz="half" idx="2"/>
          </p:nvPr>
        </p:nvSpPr>
        <p:spPr bwMode="auto">
          <a:xfrm>
            <a:off x="1281723" y="1447419"/>
            <a:ext cx="9359713"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0" lvl="0" indent="0" eaLnBrk="0" fontAlgn="base" hangingPunct="0">
              <a:spcBef>
                <a:spcPct val="0"/>
              </a:spcBef>
              <a:spcAft>
                <a:spcPct val="0"/>
              </a:spcAft>
              <a:buNone/>
            </a:pPr>
            <a:r>
              <a:rPr kumimoji="0" lang="en-US" altLang="en-US" sz="1800" b="1" i="0" u="none" strike="noStrike" cap="none" normalizeH="0" baseline="0" dirty="0">
                <a:ln>
                  <a:noFill/>
                </a:ln>
                <a:solidFill>
                  <a:schemeClr val="accent6">
                    <a:lumMod val="60000"/>
                    <a:lumOff val="40000"/>
                  </a:schemeClr>
                </a:solidFill>
                <a:effectLst/>
                <a:latin typeface="Arial" panose="020B0604020202020204" pitchFamily="34" charset="0"/>
              </a:rPr>
              <a:t>1. Open the Form</a:t>
            </a:r>
            <a:r>
              <a:rPr lang="en-US" altLang="en-US" b="1" dirty="0">
                <a:solidFill>
                  <a:schemeClr val="accent6">
                    <a:lumMod val="60000"/>
                    <a:lumOff val="40000"/>
                  </a:schemeClr>
                </a:solidFill>
                <a:latin typeface="Arial" panose="020B0604020202020204" pitchFamily="34" charset="0"/>
              </a:rPr>
              <a:t>: </a:t>
            </a:r>
            <a:r>
              <a:rPr lang="en-US" altLang="en-US" b="1" dirty="0">
                <a:solidFill>
                  <a:srgbClr val="FF0000"/>
                </a:solidFill>
                <a:latin typeface="Arial" panose="020B0604020202020204" pitchFamily="34" charset="0"/>
                <a:hlinkClick r:id="rId3">
                  <a:extLst>
                    <a:ext uri="{A12FA001-AC4F-418D-AE19-62706E023703}">
                      <ahyp:hlinkClr xmlns:ahyp="http://schemas.microsoft.com/office/drawing/2018/hyperlinkcolor" val="tx"/>
                    </a:ext>
                  </a:extLst>
                </a:hlinkClick>
              </a:rPr>
              <a:t>Click me, Quiz!</a:t>
            </a:r>
            <a:endParaRPr kumimoji="0" lang="en-US" altLang="en-US" sz="1800" b="0" i="0" u="none" strike="noStrike" cap="none" normalizeH="0" baseline="0" dirty="0">
              <a:ln>
                <a:noFill/>
              </a:ln>
              <a:solidFill>
                <a:srgbClr val="FF000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Click the link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Takes </a:t>
            </a:r>
            <a:r>
              <a:rPr kumimoji="0" lang="en-US" altLang="en-US" sz="1800" b="1" i="0" u="none" strike="noStrike" cap="none" normalizeH="0" baseline="0" dirty="0">
                <a:ln>
                  <a:noFill/>
                </a:ln>
                <a:solidFill>
                  <a:schemeClr val="tx1"/>
                </a:solidFill>
                <a:effectLst/>
                <a:latin typeface="Arial" panose="020B0604020202020204" pitchFamily="34" charset="0"/>
              </a:rPr>
              <a:t>2 minutes</a:t>
            </a:r>
            <a:r>
              <a:rPr kumimoji="0" lang="en-US" altLang="en-US" sz="1800" b="0" i="0" u="none" strike="noStrike" cap="none" normalizeH="0" baseline="0" dirty="0">
                <a:ln>
                  <a:noFill/>
                </a:ln>
                <a:solidFill>
                  <a:schemeClr val="tx1"/>
                </a:solidFill>
                <a:effectLst/>
                <a:latin typeface="Arial" panose="020B0604020202020204" pitchFamily="34" charset="0"/>
              </a:rPr>
              <a:t>, 5 rapid‑fire questions.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accent6">
                    <a:lumMod val="60000"/>
                    <a:lumOff val="40000"/>
                  </a:schemeClr>
                </a:solidFill>
                <a:effectLst/>
                <a:latin typeface="Arial" panose="020B0604020202020204" pitchFamily="34" charset="0"/>
              </a:rPr>
              <a:t>What to Expect</a:t>
            </a: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4 multiple‑choice questions</a:t>
            </a:r>
            <a:r>
              <a:rPr kumimoji="0" lang="en-US" altLang="en-US" sz="1800" b="0" i="0" u="none" strike="noStrike" cap="none" normalizeH="0" baseline="0" dirty="0">
                <a:ln>
                  <a:noFill/>
                </a:ln>
                <a:solidFill>
                  <a:schemeClr val="tx1"/>
                </a:solidFill>
                <a:effectLst/>
                <a:latin typeface="Arial" panose="020B0604020202020204" pitchFamily="34" charset="0"/>
              </a:rPr>
              <a:t> on today’s red‑flag tips.</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1 short case scenario:</a:t>
            </a:r>
            <a:r>
              <a:rPr kumimoji="0" lang="en-US" altLang="en-US" sz="1800" b="0" i="0" u="none" strike="noStrike" cap="none" normalizeH="0" baseline="0" dirty="0">
                <a:ln>
                  <a:noFill/>
                </a:ln>
                <a:solidFill>
                  <a:schemeClr val="tx1"/>
                </a:solidFill>
                <a:effectLst/>
                <a:latin typeface="Arial" panose="020B0604020202020204" pitchFamily="34" charset="0"/>
              </a:rPr>
              <a:t> decide if an email is safe or a phish.</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accent6">
                    <a:lumMod val="60000"/>
                    <a:lumOff val="40000"/>
                  </a:schemeClr>
                </a:solidFill>
                <a:effectLst/>
                <a:latin typeface="Arial" panose="020B0604020202020204" pitchFamily="34" charset="0"/>
              </a:rPr>
              <a:t>How to Answer</a:t>
            </a: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Trust your instincts: look for the </a:t>
            </a:r>
            <a:r>
              <a:rPr kumimoji="0" lang="en-US" altLang="en-US" sz="1800" b="1" i="0" u="none" strike="noStrike" cap="none" normalizeH="0" baseline="0" dirty="0">
                <a:ln>
                  <a:noFill/>
                </a:ln>
                <a:solidFill>
                  <a:schemeClr val="tx1"/>
                </a:solidFill>
                <a:effectLst/>
                <a:latin typeface="Arial" panose="020B0604020202020204" pitchFamily="34" charset="0"/>
              </a:rPr>
              <a:t>address, urgency, link mismatch, &amp; attachments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Submit when finished; you’ll see your score instantly.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accent6">
                    <a:lumMod val="60000"/>
                    <a:lumOff val="40000"/>
                  </a:schemeClr>
                </a:solidFill>
                <a:effectLst/>
                <a:latin typeface="Arial" panose="020B0604020202020204" pitchFamily="34" charset="0"/>
              </a:rPr>
              <a:t>Why It Matters</a:t>
            </a: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quick self‑check now = safer clicks later.</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Top scorers get a shout‑out at the end!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accent6">
                  <a:lumMod val="60000"/>
                  <a:lumOff val="40000"/>
                </a:schemeClr>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0000"/>
                </a:solidFill>
                <a:effectLst/>
                <a:latin typeface="Arial" panose="020B0604020202020204" pitchFamily="34" charset="0"/>
              </a:rPr>
              <a:t>Ready?</a:t>
            </a:r>
            <a:r>
              <a:rPr kumimoji="0" lang="en-US" altLang="en-US" sz="1800" b="0" i="0" u="none" strike="noStrike" cap="none" normalizeH="0" baseline="0" dirty="0">
                <a:ln>
                  <a:noFill/>
                </a:ln>
                <a:solidFill>
                  <a:srgbClr val="FF0000"/>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Grab your phone or laptop, open the form, and let’s see who can spot the phish in record time.</a:t>
            </a:r>
          </a:p>
        </p:txBody>
      </p:sp>
    </p:spTree>
    <p:extLst>
      <p:ext uri="{BB962C8B-B14F-4D97-AF65-F5344CB8AC3E}">
        <p14:creationId xmlns:p14="http://schemas.microsoft.com/office/powerpoint/2010/main" val="2082776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6C0105-5412-8A7F-7C3F-F435C535C1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AE713-6344-7C0E-1774-604ACACCF52E}"/>
              </a:ext>
            </a:extLst>
          </p:cNvPr>
          <p:cNvSpPr>
            <a:spLocks noGrp="1"/>
          </p:cNvSpPr>
          <p:nvPr>
            <p:ph type="title"/>
          </p:nvPr>
        </p:nvSpPr>
        <p:spPr>
          <a:xfrm>
            <a:off x="1792941" y="-227798"/>
            <a:ext cx="6583680" cy="1531357"/>
          </a:xfrm>
        </p:spPr>
        <p:txBody>
          <a:bodyPr/>
          <a:lstStyle/>
          <a:p>
            <a:r>
              <a:rPr lang="en-US" dirty="0"/>
              <a:t>Bonus tips</a:t>
            </a:r>
          </a:p>
        </p:txBody>
      </p:sp>
      <p:sp>
        <p:nvSpPr>
          <p:cNvPr id="3" name="Content Placeholder 2">
            <a:extLst>
              <a:ext uri="{FF2B5EF4-FFF2-40B4-BE49-F238E27FC236}">
                <a16:creationId xmlns:a16="http://schemas.microsoft.com/office/drawing/2014/main" id="{9494D89E-ADFA-24D4-0CD1-4B117D8C726D}"/>
              </a:ext>
            </a:extLst>
          </p:cNvPr>
          <p:cNvSpPr>
            <a:spLocks noGrp="1"/>
          </p:cNvSpPr>
          <p:nvPr>
            <p:ph idx="1"/>
          </p:nvPr>
        </p:nvSpPr>
        <p:spPr>
          <a:xfrm>
            <a:off x="430306" y="1696122"/>
            <a:ext cx="6583680" cy="4982583"/>
          </a:xfrm>
        </p:spPr>
        <p:txBody>
          <a:bodyPr>
            <a:normAutofit fontScale="92500" lnSpcReduction="20000"/>
          </a:bodyPr>
          <a:lstStyle/>
          <a:p>
            <a:r>
              <a:rPr lang="en-US" sz="1600" b="1" dirty="0"/>
              <a:t>Bookmark Official Websites</a:t>
            </a:r>
          </a:p>
          <a:p>
            <a:r>
              <a:rPr lang="en-US" sz="1600" dirty="0">
                <a:solidFill>
                  <a:schemeClr val="tx1"/>
                </a:solidFill>
              </a:rPr>
              <a:t>Always bookmark and access important sites (like banking, university, or government portals) directly.</a:t>
            </a:r>
          </a:p>
          <a:p>
            <a:r>
              <a:rPr lang="en-US" sz="1600" dirty="0">
                <a:solidFill>
                  <a:schemeClr val="tx1"/>
                </a:solidFill>
              </a:rPr>
              <a:t>🚫 Don’t search on Google attackers create fake sites that look real.</a:t>
            </a:r>
          </a:p>
          <a:p>
            <a:endParaRPr lang="en-US" sz="1600" dirty="0">
              <a:solidFill>
                <a:schemeClr val="tx1"/>
              </a:solidFill>
            </a:endParaRPr>
          </a:p>
          <a:p>
            <a:r>
              <a:rPr lang="en-US" sz="1600" b="1" dirty="0"/>
              <a:t>Enable Two-Factor Authentication (2FA)</a:t>
            </a:r>
          </a:p>
          <a:p>
            <a:r>
              <a:rPr lang="en-US" sz="1600" dirty="0">
                <a:solidFill>
                  <a:schemeClr val="tx1"/>
                </a:solidFill>
              </a:rPr>
              <a:t>Even if your password is stolen, 2FA adds an extra layer of protection.</a:t>
            </a:r>
            <a:br>
              <a:rPr lang="en-US" sz="1600" dirty="0">
                <a:solidFill>
                  <a:schemeClr val="tx1"/>
                </a:solidFill>
              </a:rPr>
            </a:br>
            <a:r>
              <a:rPr lang="en-US" sz="1600" dirty="0">
                <a:solidFill>
                  <a:schemeClr val="tx1"/>
                </a:solidFill>
              </a:rPr>
              <a:t>✅ Use apps like </a:t>
            </a:r>
            <a:r>
              <a:rPr lang="en-US" sz="1600" b="1" dirty="0">
                <a:solidFill>
                  <a:schemeClr val="tx1"/>
                </a:solidFill>
              </a:rPr>
              <a:t>Google Authenticator</a:t>
            </a:r>
            <a:r>
              <a:rPr lang="en-US" sz="1600" dirty="0">
                <a:solidFill>
                  <a:schemeClr val="tx1"/>
                </a:solidFill>
              </a:rPr>
              <a:t>, </a:t>
            </a:r>
            <a:r>
              <a:rPr lang="en-US" sz="1600" b="1" dirty="0">
                <a:solidFill>
                  <a:schemeClr val="tx1"/>
                </a:solidFill>
              </a:rPr>
              <a:t>Microsoft Authenticator</a:t>
            </a:r>
            <a:r>
              <a:rPr lang="en-US" sz="1600" dirty="0">
                <a:solidFill>
                  <a:schemeClr val="tx1"/>
                </a:solidFill>
              </a:rPr>
              <a:t>, or SMS codes.</a:t>
            </a:r>
          </a:p>
          <a:p>
            <a:endParaRPr lang="en-US" sz="1600" dirty="0"/>
          </a:p>
          <a:p>
            <a:r>
              <a:rPr lang="en-US" sz="1600" b="1" dirty="0"/>
              <a:t>Keep Systems Updated</a:t>
            </a:r>
          </a:p>
          <a:p>
            <a:r>
              <a:rPr lang="en-US" sz="1600" dirty="0">
                <a:solidFill>
                  <a:schemeClr val="tx1"/>
                </a:solidFill>
              </a:rPr>
              <a:t>Update your devices and apps regularly — many phishing emails try to install malware that exploits known vulnerabilities.</a:t>
            </a:r>
            <a:br>
              <a:rPr lang="en-US" sz="1600" dirty="0"/>
            </a:br>
            <a:r>
              <a:rPr lang="en-US" sz="1600" dirty="0"/>
              <a:t>💡 Patches = protection</a:t>
            </a:r>
          </a:p>
          <a:p>
            <a:endParaRPr lang="en-US" sz="1600" dirty="0"/>
          </a:p>
          <a:p>
            <a:r>
              <a:rPr lang="en-US" sz="1600" dirty="0">
                <a:solidFill>
                  <a:srgbClr val="FF0000"/>
                </a:solidFill>
              </a:rPr>
              <a:t>“The more layers of security you add, the harder you make it for attackers.”</a:t>
            </a:r>
          </a:p>
          <a:p>
            <a:endParaRPr lang="en-US" sz="1600" dirty="0"/>
          </a:p>
          <a:p>
            <a:endParaRPr lang="en-US" sz="1600" dirty="0">
              <a:solidFill>
                <a:schemeClr val="tx1"/>
              </a:solidFill>
            </a:endParaRPr>
          </a:p>
        </p:txBody>
      </p:sp>
      <p:sp>
        <p:nvSpPr>
          <p:cNvPr id="4" name="Slide Number Placeholder 3">
            <a:extLst>
              <a:ext uri="{FF2B5EF4-FFF2-40B4-BE49-F238E27FC236}">
                <a16:creationId xmlns:a16="http://schemas.microsoft.com/office/drawing/2014/main" id="{FAABFB35-F230-1426-78D8-8DA7210DC572}"/>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172619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FB33A-ED62-E361-0ADB-4B9C570DB1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324BA38-DB4E-0F7B-D91B-E7656ABEB922}"/>
              </a:ext>
            </a:extLst>
          </p:cNvPr>
          <p:cNvSpPr>
            <a:spLocks noGrp="1"/>
          </p:cNvSpPr>
          <p:nvPr>
            <p:ph type="title"/>
          </p:nvPr>
        </p:nvSpPr>
        <p:spPr>
          <a:xfrm>
            <a:off x="1550564" y="621694"/>
            <a:ext cx="9875463" cy="999746"/>
          </a:xfrm>
        </p:spPr>
        <p:txBody>
          <a:bodyPr/>
          <a:lstStyle/>
          <a:p>
            <a:r>
              <a:rPr lang="en-US" dirty="0"/>
              <a:t>Summary </a:t>
            </a:r>
          </a:p>
        </p:txBody>
      </p:sp>
      <p:sp>
        <p:nvSpPr>
          <p:cNvPr id="12" name="Content Placeholder 3">
            <a:extLst>
              <a:ext uri="{FF2B5EF4-FFF2-40B4-BE49-F238E27FC236}">
                <a16:creationId xmlns:a16="http://schemas.microsoft.com/office/drawing/2014/main" id="{4E493DB6-328B-25B5-1403-F94198043C62}"/>
              </a:ext>
            </a:extLst>
          </p:cNvPr>
          <p:cNvSpPr>
            <a:spLocks noGrp="1"/>
          </p:cNvSpPr>
          <p:nvPr>
            <p:ph sz="half" idx="2"/>
          </p:nvPr>
        </p:nvSpPr>
        <p:spPr>
          <a:xfrm>
            <a:off x="1297401" y="2057020"/>
            <a:ext cx="5172964" cy="3961593"/>
          </a:xfrm>
        </p:spPr>
        <p:txBody>
          <a:bodyPr>
            <a:normAutofit fontScale="92500" lnSpcReduction="20000"/>
          </a:bodyPr>
          <a:lstStyle/>
          <a:p>
            <a:pPr marL="0" indent="0">
              <a:buNone/>
            </a:pPr>
            <a:r>
              <a:rPr lang="en-US" sz="1400" b="1" dirty="0">
                <a:solidFill>
                  <a:srgbClr val="FF0000"/>
                </a:solidFill>
              </a:rPr>
              <a:t>What is Phishing?</a:t>
            </a:r>
          </a:p>
          <a:p>
            <a:pPr marL="0" indent="0">
              <a:buNone/>
            </a:pPr>
            <a:r>
              <a:rPr lang="en-US" sz="1400" dirty="0"/>
              <a:t>A cyberattack that tricks you into giving away sensitive info by pretending to be something or someone you trust.</a:t>
            </a:r>
          </a:p>
          <a:p>
            <a:pPr marL="0" indent="0">
              <a:buNone/>
            </a:pPr>
            <a:r>
              <a:rPr lang="en-US" sz="1400" b="1" dirty="0">
                <a:solidFill>
                  <a:srgbClr val="FF0000"/>
                </a:solidFill>
              </a:rPr>
              <a:t>Common Types</a:t>
            </a:r>
          </a:p>
          <a:p>
            <a:r>
              <a:rPr lang="en-US" sz="1400" dirty="0"/>
              <a:t>Email Phishing</a:t>
            </a:r>
          </a:p>
          <a:p>
            <a:r>
              <a:rPr lang="en-US" sz="1400" dirty="0"/>
              <a:t>Spear Phishing</a:t>
            </a:r>
          </a:p>
          <a:p>
            <a:r>
              <a:rPr lang="en-US" sz="1400" dirty="0"/>
              <a:t>Whaling</a:t>
            </a:r>
          </a:p>
          <a:p>
            <a:r>
              <a:rPr lang="en-US" sz="1400" dirty="0"/>
              <a:t>Smishing, Vishing, and Pharming</a:t>
            </a:r>
          </a:p>
          <a:p>
            <a:pPr marL="0" indent="0">
              <a:buNone/>
            </a:pPr>
            <a:r>
              <a:rPr lang="en-US" sz="1400" b="1" dirty="0">
                <a:solidFill>
                  <a:srgbClr val="FF0000"/>
                </a:solidFill>
              </a:rPr>
              <a:t>How to Spot It</a:t>
            </a:r>
          </a:p>
          <a:p>
            <a:pPr marL="342900" indent="-342900">
              <a:buFont typeface="+mj-lt"/>
              <a:buAutoNum type="arabicPeriod"/>
            </a:pPr>
            <a:r>
              <a:rPr lang="en-US" sz="1400" dirty="0"/>
              <a:t>Suspicious sender address</a:t>
            </a:r>
          </a:p>
          <a:p>
            <a:pPr marL="342900" indent="-342900">
              <a:buFont typeface="+mj-lt"/>
              <a:buAutoNum type="arabicPeriod"/>
            </a:pPr>
            <a:r>
              <a:rPr lang="en-US" sz="1400" dirty="0"/>
              <a:t>Urgent or threatening tone</a:t>
            </a:r>
          </a:p>
          <a:p>
            <a:pPr marL="342900" indent="-342900">
              <a:buFont typeface="+mj-lt"/>
              <a:buAutoNum type="arabicPeriod"/>
            </a:pPr>
            <a:r>
              <a:rPr lang="en-US" sz="1400" dirty="0"/>
              <a:t>Link doesn’t match</a:t>
            </a:r>
          </a:p>
          <a:p>
            <a:pPr marL="342900" indent="-342900">
              <a:buFont typeface="+mj-lt"/>
              <a:buAutoNum type="arabicPeriod"/>
            </a:pPr>
            <a:r>
              <a:rPr lang="en-US" sz="1400" dirty="0"/>
              <a:t>Grammar mistakes</a:t>
            </a:r>
          </a:p>
          <a:p>
            <a:pPr marL="342900" indent="-342900">
              <a:buFont typeface="+mj-lt"/>
              <a:buAutoNum type="arabicPeriod"/>
            </a:pPr>
            <a:r>
              <a:rPr lang="en-US" sz="1400" dirty="0"/>
              <a:t>Unexpected attachments</a:t>
            </a:r>
          </a:p>
          <a:p>
            <a:pPr marL="0" indent="0">
              <a:buNone/>
            </a:pPr>
            <a:endParaRPr lang="en-US" sz="1400" dirty="0"/>
          </a:p>
        </p:txBody>
      </p:sp>
      <p:sp>
        <p:nvSpPr>
          <p:cNvPr id="2" name="Slide Number Placeholder 1">
            <a:extLst>
              <a:ext uri="{FF2B5EF4-FFF2-40B4-BE49-F238E27FC236}">
                <a16:creationId xmlns:a16="http://schemas.microsoft.com/office/drawing/2014/main" id="{1779DE02-74C4-0EE1-B4EB-2EBF4AE8FB26}"/>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
        <p:nvSpPr>
          <p:cNvPr id="4" name="Content Placeholder 3">
            <a:extLst>
              <a:ext uri="{FF2B5EF4-FFF2-40B4-BE49-F238E27FC236}">
                <a16:creationId xmlns:a16="http://schemas.microsoft.com/office/drawing/2014/main" id="{D5D94D2C-E560-B0F7-594F-589F41467165}"/>
              </a:ext>
            </a:extLst>
          </p:cNvPr>
          <p:cNvSpPr txBox="1">
            <a:spLocks/>
          </p:cNvSpPr>
          <p:nvPr/>
        </p:nvSpPr>
        <p:spPr>
          <a:xfrm>
            <a:off x="6601969" y="2185606"/>
            <a:ext cx="5172964" cy="3961593"/>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rgbClr val="FF0000"/>
                </a:solidFill>
              </a:rPr>
              <a:t>🛡️ What to Do</a:t>
            </a:r>
          </a:p>
          <a:p>
            <a:pPr marL="0" indent="0">
              <a:buNone/>
            </a:pPr>
            <a:r>
              <a:rPr lang="en-US" sz="1400" dirty="0"/>
              <a:t>Don’t click anything</a:t>
            </a:r>
          </a:p>
          <a:p>
            <a:pPr marL="0" indent="0">
              <a:buNone/>
            </a:pPr>
            <a:r>
              <a:rPr lang="en-US" sz="1400" dirty="0"/>
              <a:t>Report using Outlook/Gmail tools</a:t>
            </a:r>
          </a:p>
          <a:p>
            <a:pPr marL="0" indent="0">
              <a:buNone/>
            </a:pPr>
            <a:r>
              <a:rPr lang="en-US" sz="1400" dirty="0"/>
              <a:t>Notify IT/Security</a:t>
            </a:r>
          </a:p>
          <a:p>
            <a:pPr marL="0" indent="0">
              <a:buNone/>
            </a:pPr>
            <a:r>
              <a:rPr lang="en-US" sz="1400" dirty="0"/>
              <a:t>If clicked: disconnect and report immediately</a:t>
            </a:r>
          </a:p>
          <a:p>
            <a:pPr marL="0" indent="0">
              <a:buNone/>
            </a:pPr>
            <a:endParaRPr lang="en-US" sz="1400" dirty="0"/>
          </a:p>
          <a:p>
            <a:pPr marL="0" indent="0">
              <a:buNone/>
            </a:pPr>
            <a:endParaRPr lang="en-US" sz="1400" dirty="0"/>
          </a:p>
          <a:p>
            <a:pPr marL="0" indent="0">
              <a:buNone/>
            </a:pPr>
            <a:r>
              <a:rPr lang="en-US" sz="1400" dirty="0"/>
              <a:t>💡</a:t>
            </a:r>
            <a:r>
              <a:rPr lang="en-US" sz="1400" dirty="0">
                <a:solidFill>
                  <a:srgbClr val="FF0000"/>
                </a:solidFill>
              </a:rPr>
              <a:t> Remember:</a:t>
            </a:r>
          </a:p>
          <a:p>
            <a:pPr marL="0" indent="0">
              <a:buNone/>
            </a:pPr>
            <a:r>
              <a:rPr lang="en-US" sz="1400" b="1" dirty="0"/>
              <a:t>“Awareness is your strongest defense.”</a:t>
            </a:r>
          </a:p>
        </p:txBody>
      </p:sp>
    </p:spTree>
    <p:extLst>
      <p:ext uri="{BB962C8B-B14F-4D97-AF65-F5344CB8AC3E}">
        <p14:creationId xmlns:p14="http://schemas.microsoft.com/office/powerpoint/2010/main" val="42532596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“Stay alert. Stay secure.”</a:t>
            </a:r>
          </a:p>
          <a:p>
            <a:endParaRPr lang="en-US" dirty="0"/>
          </a:p>
          <a:p>
            <a:r>
              <a:rPr lang="en-US">
                <a:solidFill>
                  <a:schemeClr val="tx1"/>
                </a:solidFill>
              </a:rPr>
              <a:t>Made By </a:t>
            </a:r>
            <a:r>
              <a:rPr lang="en-US" b="1">
                <a:solidFill>
                  <a:schemeClr val="tx1"/>
                </a:solidFill>
              </a:rPr>
              <a:t>Anasullah sharief</a:t>
            </a:r>
            <a:endParaRPr lang="en-US" b="1" dirty="0">
              <a:solidFill>
                <a:schemeClr val="tx1"/>
              </a:solidFill>
            </a:endParaRPr>
          </a:p>
        </p:txBody>
      </p:sp>
      <p:pic>
        <p:nvPicPr>
          <p:cNvPr id="10242" name="Picture 2" descr="Smiley Face With Thank You Text, Thank ...">
            <a:extLst>
              <a:ext uri="{FF2B5EF4-FFF2-40B4-BE49-F238E27FC236}">
                <a16:creationId xmlns:a16="http://schemas.microsoft.com/office/drawing/2014/main" id="{CD295C0B-F399-213C-E90A-B8D5D836A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1709" y="235743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Learning Objectives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a:bodyPr>
          <a:lstStyle/>
          <a:p>
            <a:pPr marL="342900" indent="-342900">
              <a:buFont typeface="Arial" panose="020B0604020202020204" pitchFamily="34" charset="0"/>
              <a:buChar char="•"/>
            </a:pPr>
            <a:r>
              <a:rPr lang="en-US" dirty="0">
                <a:solidFill>
                  <a:schemeClr val="tx1"/>
                </a:solidFill>
              </a:rPr>
              <a:t>Recognize what phishing is and why it matters </a:t>
            </a:r>
          </a:p>
          <a:p>
            <a:pPr marL="342900" indent="-342900">
              <a:buFont typeface="Arial" panose="020B0604020202020204" pitchFamily="34" charset="0"/>
              <a:buChar char="•"/>
            </a:pPr>
            <a:r>
              <a:rPr lang="en-US" dirty="0">
                <a:solidFill>
                  <a:schemeClr val="tx1"/>
                </a:solidFill>
              </a:rPr>
              <a:t>Identify common phishing attack types</a:t>
            </a:r>
          </a:p>
          <a:p>
            <a:pPr marL="342900" indent="-342900">
              <a:buFont typeface="Arial" panose="020B0604020202020204" pitchFamily="34" charset="0"/>
              <a:buChar char="•"/>
            </a:pPr>
            <a:r>
              <a:rPr lang="en-US" dirty="0">
                <a:solidFill>
                  <a:schemeClr val="tx1"/>
                </a:solidFill>
              </a:rPr>
              <a:t>Spot red flags in emails, texts, and calls</a:t>
            </a:r>
          </a:p>
          <a:p>
            <a:pPr marL="342900" indent="-342900">
              <a:buFont typeface="Arial" panose="020B0604020202020204" pitchFamily="34" charset="0"/>
              <a:buChar char="•"/>
            </a:pPr>
            <a:r>
              <a:rPr lang="en-US" dirty="0">
                <a:solidFill>
                  <a:schemeClr val="tx1"/>
                </a:solidFill>
              </a:rPr>
              <a:t>Understand social engineering tactics</a:t>
            </a:r>
          </a:p>
          <a:p>
            <a:pPr marL="342900" indent="-342900">
              <a:buFont typeface="Arial" panose="020B0604020202020204" pitchFamily="34" charset="0"/>
              <a:buChar char="•"/>
            </a:pPr>
            <a:r>
              <a:rPr lang="en-US" dirty="0">
                <a:solidFill>
                  <a:schemeClr val="tx1"/>
                </a:solidFill>
              </a:rPr>
              <a:t>Know how to report and respond safely </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What is phishing ?</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671482" y="2420471"/>
            <a:ext cx="8754543" cy="3380256"/>
          </a:xfrm>
        </p:spPr>
        <p:txBody>
          <a:bodyPr>
            <a:normAutofit fontScale="92500"/>
          </a:bodyPr>
          <a:lstStyle/>
          <a:p>
            <a:pPr marL="0" indent="0">
              <a:buNone/>
            </a:pPr>
            <a:endParaRPr lang="en-US" dirty="0">
              <a:solidFill>
                <a:schemeClr val="tx1"/>
              </a:solidFill>
            </a:endParaRPr>
          </a:p>
          <a:p>
            <a:pPr marL="0" indent="0">
              <a:buNone/>
            </a:pPr>
            <a:r>
              <a:rPr lang="en-US" dirty="0">
                <a:solidFill>
                  <a:schemeClr val="tx1"/>
                </a:solidFill>
              </a:rPr>
              <a:t>Phishing is a common </a:t>
            </a:r>
            <a:r>
              <a:rPr lang="en-US" b="1" dirty="0">
                <a:solidFill>
                  <a:schemeClr val="tx1"/>
                </a:solidFill>
                <a:hlinkClick r:id="rId3" tooltip="Cyber Attack">
                  <a:extLst>
                    <a:ext uri="{A12FA001-AC4F-418D-AE19-62706E023703}">
                      <ahyp:hlinkClr xmlns:ahyp="http://schemas.microsoft.com/office/drawing/2018/hyperlinkcolor" val="tx"/>
                    </a:ext>
                  </a:extLst>
                </a:hlinkClick>
              </a:rPr>
              <a:t>cyber-attack</a:t>
            </a:r>
            <a:r>
              <a:rPr lang="en-US" dirty="0">
                <a:solidFill>
                  <a:schemeClr val="tx1"/>
                </a:solidFill>
              </a:rPr>
              <a:t> that targets individuals through email, text messages, phone calls, and other forms of communication. </a:t>
            </a:r>
          </a:p>
          <a:p>
            <a:pPr marL="0" indent="0">
              <a:buNone/>
            </a:pPr>
            <a:endParaRPr lang="en-US" dirty="0">
              <a:solidFill>
                <a:schemeClr val="tx1"/>
              </a:solidFill>
            </a:endParaRPr>
          </a:p>
          <a:p>
            <a:pPr marL="0" indent="0">
              <a:buNone/>
            </a:pPr>
            <a:r>
              <a:rPr lang="en-US" dirty="0">
                <a:solidFill>
                  <a:schemeClr val="tx1"/>
                </a:solidFill>
              </a:rPr>
              <a:t>A phishing attack aims to trick the recipient into falling for the attacker’s desired action, such as revealing financial information, system login credentials, or other sensitive information. Fundamentally, these threats exploit human psychology rather than technical vulnerabilities.</a:t>
            </a:r>
          </a:p>
          <a:p>
            <a:pPr marL="0" indent="0">
              <a:buNone/>
            </a:pPr>
            <a:endParaRPr lang="en-US" dirty="0">
              <a:solidFill>
                <a:schemeClr val="tx1"/>
              </a:solidFill>
            </a:endParaRPr>
          </a:p>
          <a:p>
            <a:pPr marL="0" indent="0">
              <a:buNone/>
            </a:pPr>
            <a:endParaRPr lang="en-US" dirty="0">
              <a:solidFill>
                <a:schemeClr val="tx1"/>
              </a:solidFill>
            </a:endParaRPr>
          </a:p>
          <a:p>
            <a:pPr marL="0" indent="0">
              <a:buNone/>
            </a:pPr>
            <a:r>
              <a:rPr lang="en-US" i="1" dirty="0"/>
              <a:t>90% of breaches start with phishing”</a:t>
            </a:r>
            <a:r>
              <a:rPr lang="en-US" dirty="0"/>
              <a:t> (Verizon DBIR)</a:t>
            </a:r>
            <a:endParaRPr lang="en-US" dirty="0">
              <a:solidFill>
                <a:schemeClr val="tx1"/>
              </a:solidFill>
            </a:endParaRP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pic>
        <p:nvPicPr>
          <p:cNvPr id="1030" name="Picture 6" descr="What is Spear Phishing? 6 Proven ...">
            <a:extLst>
              <a:ext uri="{FF2B5EF4-FFF2-40B4-BE49-F238E27FC236}">
                <a16:creationId xmlns:a16="http://schemas.microsoft.com/office/drawing/2014/main" id="{9FC35D5A-344F-DF11-2E89-FB103D5C98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02341"/>
            <a:ext cx="2581835" cy="1828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758952" y="758952"/>
            <a:ext cx="3932237" cy="1524662"/>
          </a:xfrm>
        </p:spPr>
        <p:txBody>
          <a:bodyPr vert="horz" lIns="91440" tIns="45720" rIns="91440" bIns="45720" rtlCol="0" anchor="b" anchorCtr="0">
            <a:normAutofit/>
          </a:bodyPr>
          <a:lstStyle/>
          <a:p>
            <a:r>
              <a:rPr lang="en-US" b="1" kern="1200" cap="all" baseline="0">
                <a:latin typeface="+mj-lt"/>
                <a:ea typeface="+mj-ea"/>
                <a:cs typeface="+mj-cs"/>
              </a:rPr>
              <a:t>Why Phishing Is Dangerous</a:t>
            </a:r>
          </a:p>
        </p:txBody>
      </p:sp>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2"/>
          </p:nvPr>
        </p:nvSpPr>
        <p:spPr>
          <a:xfrm>
            <a:off x="10438475" y="457199"/>
            <a:ext cx="987552" cy="244503"/>
          </a:xfrm>
        </p:spPr>
        <p:txBody>
          <a:bodyPr vert="horz" lIns="91440" tIns="45720" rIns="0" bIns="45720" rtlCol="0" anchor="ctr">
            <a:normAutofit/>
          </a:bodyPr>
          <a:lstStyle/>
          <a:p>
            <a:pPr>
              <a:lnSpc>
                <a:spcPct val="90000"/>
              </a:lnSpc>
              <a:spcAft>
                <a:spcPts val="600"/>
              </a:spcAft>
            </a:pPr>
            <a:fld id="{48F63A3B-78C7-47BE-AE5E-E10140E04643}" type="slidenum">
              <a:rPr lang="en-US" sz="1100" smtClean="0"/>
              <a:pPr>
                <a:lnSpc>
                  <a:spcPct val="90000"/>
                </a:lnSpc>
                <a:spcAft>
                  <a:spcPts val="600"/>
                </a:spcAft>
              </a:pPr>
              <a:t>4</a:t>
            </a:fld>
            <a:endParaRPr lang="en-US" sz="1100"/>
          </a:p>
        </p:txBody>
      </p:sp>
      <p:sp>
        <p:nvSpPr>
          <p:cNvPr id="7" name="TextBox 6">
            <a:extLst>
              <a:ext uri="{FF2B5EF4-FFF2-40B4-BE49-F238E27FC236}">
                <a16:creationId xmlns:a16="http://schemas.microsoft.com/office/drawing/2014/main" id="{E4AAB105-64F6-EA8F-DB62-17E129A52E21}"/>
              </a:ext>
            </a:extLst>
          </p:cNvPr>
          <p:cNvSpPr txBox="1"/>
          <p:nvPr/>
        </p:nvSpPr>
        <p:spPr>
          <a:xfrm>
            <a:off x="758952" y="2286000"/>
            <a:ext cx="3932237" cy="3567086"/>
          </a:xfrm>
          <a:prstGeom prst="rect">
            <a:avLst/>
          </a:prstGeom>
        </p:spPr>
        <p:txBody>
          <a:bodyPr vert="horz" lIns="91440" tIns="45720" rIns="91440" bIns="45720" rtlCol="0">
            <a:normAutofit/>
          </a:bodyPr>
          <a:lstStyle/>
          <a:p>
            <a:pPr defTabSz="914400">
              <a:lnSpc>
                <a:spcPct val="90000"/>
              </a:lnSpc>
              <a:spcBef>
                <a:spcPts val="360"/>
              </a:spcBef>
            </a:pPr>
            <a:endParaRPr lang="en-US" sz="1500" kern="1200" dirty="0">
              <a:solidFill>
                <a:schemeClr val="accent6"/>
              </a:solidFill>
              <a:latin typeface="+mn-lt"/>
              <a:ea typeface="+mn-ea"/>
              <a:cs typeface="+mn-cs"/>
            </a:endParaRPr>
          </a:p>
          <a:p>
            <a:pPr defTabSz="914400">
              <a:lnSpc>
                <a:spcPct val="90000"/>
              </a:lnSpc>
              <a:spcBef>
                <a:spcPts val="360"/>
              </a:spcBef>
            </a:pPr>
            <a:r>
              <a:rPr lang="en-US" sz="1500" kern="1200" dirty="0">
                <a:latin typeface="+mn-lt"/>
                <a:ea typeface="+mn-ea"/>
                <a:cs typeface="+mn-cs"/>
              </a:rPr>
              <a:t>Phishing tricks users into giving away passwords, financial info, or downloading malware, leading to data breaches, financial loss, and reputational damage.</a:t>
            </a:r>
          </a:p>
          <a:p>
            <a:pPr defTabSz="914400">
              <a:lnSpc>
                <a:spcPct val="90000"/>
              </a:lnSpc>
              <a:spcBef>
                <a:spcPts val="360"/>
              </a:spcBef>
            </a:pPr>
            <a:endParaRPr lang="en-US" sz="1500" kern="1200" dirty="0">
              <a:solidFill>
                <a:schemeClr val="accent6"/>
              </a:solidFill>
              <a:latin typeface="+mn-lt"/>
              <a:ea typeface="+mn-ea"/>
              <a:cs typeface="+mn-cs"/>
            </a:endParaRPr>
          </a:p>
          <a:p>
            <a:pPr defTabSz="914400">
              <a:lnSpc>
                <a:spcPct val="90000"/>
              </a:lnSpc>
              <a:spcBef>
                <a:spcPts val="360"/>
              </a:spcBef>
            </a:pPr>
            <a:endParaRPr lang="en-US" sz="1500" kern="1200" dirty="0">
              <a:solidFill>
                <a:schemeClr val="accent6"/>
              </a:solidFill>
              <a:latin typeface="+mn-lt"/>
              <a:ea typeface="+mn-ea"/>
              <a:cs typeface="+mn-cs"/>
            </a:endParaRPr>
          </a:p>
          <a:p>
            <a:pPr defTabSz="914400">
              <a:lnSpc>
                <a:spcPct val="90000"/>
              </a:lnSpc>
              <a:spcBef>
                <a:spcPts val="360"/>
              </a:spcBef>
            </a:pPr>
            <a:r>
              <a:rPr lang="en-US" sz="1500" b="1" kern="1200" dirty="0">
                <a:solidFill>
                  <a:schemeClr val="accent6"/>
                </a:solidFill>
                <a:latin typeface="+mn-lt"/>
                <a:ea typeface="+mn-ea"/>
                <a:cs typeface="+mn-cs"/>
              </a:rPr>
              <a:t>Who Is Targeted?</a:t>
            </a:r>
          </a:p>
          <a:p>
            <a:pPr defTabSz="914400">
              <a:lnSpc>
                <a:spcPct val="90000"/>
              </a:lnSpc>
              <a:spcBef>
                <a:spcPts val="360"/>
              </a:spcBef>
            </a:pPr>
            <a:endParaRPr lang="en-US" sz="1500" b="1" kern="1200" dirty="0">
              <a:solidFill>
                <a:schemeClr val="accent6"/>
              </a:solidFill>
              <a:latin typeface="+mn-lt"/>
              <a:ea typeface="+mn-ea"/>
              <a:cs typeface="+mn-cs"/>
            </a:endParaRPr>
          </a:p>
          <a:p>
            <a:pPr defTabSz="914400">
              <a:lnSpc>
                <a:spcPct val="90000"/>
              </a:lnSpc>
              <a:spcBef>
                <a:spcPts val="360"/>
              </a:spcBef>
            </a:pPr>
            <a:r>
              <a:rPr lang="en-US" sz="1500" b="1" kern="1200" dirty="0">
                <a:solidFill>
                  <a:schemeClr val="accent6"/>
                </a:solidFill>
                <a:latin typeface="+mn-lt"/>
                <a:ea typeface="+mn-ea"/>
                <a:cs typeface="+mn-cs"/>
              </a:rPr>
              <a:t>Everyone.</a:t>
            </a:r>
            <a:endParaRPr lang="en-US" sz="1500" kern="1200" dirty="0">
              <a:solidFill>
                <a:schemeClr val="accent6"/>
              </a:solidFill>
              <a:latin typeface="+mn-lt"/>
              <a:ea typeface="+mn-ea"/>
              <a:cs typeface="+mn-cs"/>
            </a:endParaRPr>
          </a:p>
          <a:p>
            <a:pPr defTabSz="914400">
              <a:lnSpc>
                <a:spcPct val="90000"/>
              </a:lnSpc>
              <a:spcBef>
                <a:spcPts val="360"/>
              </a:spcBef>
            </a:pPr>
            <a:r>
              <a:rPr lang="en-US" sz="1500" b="1" kern="1200" dirty="0">
                <a:solidFill>
                  <a:schemeClr val="accent6"/>
                </a:solidFill>
                <a:latin typeface="+mn-lt"/>
                <a:ea typeface="+mn-ea"/>
                <a:cs typeface="+mn-cs"/>
              </a:rPr>
              <a:t>Staff</a:t>
            </a:r>
            <a:r>
              <a:rPr lang="en-US" sz="1500" kern="1200" dirty="0">
                <a:solidFill>
                  <a:schemeClr val="accent6"/>
                </a:solidFill>
                <a:latin typeface="+mn-lt"/>
                <a:ea typeface="+mn-ea"/>
                <a:cs typeface="+mn-cs"/>
              </a:rPr>
              <a:t> - </a:t>
            </a:r>
            <a:r>
              <a:rPr lang="en-US" sz="1500" kern="1200" dirty="0">
                <a:latin typeface="+mn-lt"/>
                <a:ea typeface="+mn-ea"/>
                <a:cs typeface="+mn-cs"/>
              </a:rPr>
              <a:t>fake emails or links</a:t>
            </a:r>
          </a:p>
          <a:p>
            <a:pPr defTabSz="914400">
              <a:lnSpc>
                <a:spcPct val="90000"/>
              </a:lnSpc>
              <a:spcBef>
                <a:spcPts val="360"/>
              </a:spcBef>
            </a:pPr>
            <a:r>
              <a:rPr lang="en-US" sz="1500" b="1" kern="1200" dirty="0">
                <a:solidFill>
                  <a:schemeClr val="accent6"/>
                </a:solidFill>
                <a:latin typeface="+mn-lt"/>
                <a:ea typeface="+mn-ea"/>
                <a:cs typeface="+mn-cs"/>
              </a:rPr>
              <a:t>Students</a:t>
            </a:r>
            <a:r>
              <a:rPr lang="en-US" sz="1500" kern="1200" dirty="0">
                <a:solidFill>
                  <a:schemeClr val="accent6"/>
                </a:solidFill>
                <a:latin typeface="+mn-lt"/>
                <a:ea typeface="+mn-ea"/>
                <a:cs typeface="+mn-cs"/>
              </a:rPr>
              <a:t> - </a:t>
            </a:r>
            <a:r>
              <a:rPr lang="en-US" sz="1500" kern="1200" dirty="0">
                <a:latin typeface="+mn-lt"/>
                <a:ea typeface="+mn-ea"/>
                <a:cs typeface="+mn-cs"/>
              </a:rPr>
              <a:t>scams like fake scholarships</a:t>
            </a:r>
          </a:p>
          <a:p>
            <a:pPr defTabSz="914400">
              <a:lnSpc>
                <a:spcPct val="90000"/>
              </a:lnSpc>
              <a:spcBef>
                <a:spcPts val="360"/>
              </a:spcBef>
            </a:pPr>
            <a:r>
              <a:rPr lang="en-US" sz="1500" b="1" kern="1200" dirty="0">
                <a:solidFill>
                  <a:schemeClr val="accent6"/>
                </a:solidFill>
                <a:latin typeface="+mn-lt"/>
                <a:ea typeface="+mn-ea"/>
                <a:cs typeface="+mn-cs"/>
              </a:rPr>
              <a:t>CEOs</a:t>
            </a:r>
            <a:r>
              <a:rPr lang="en-US" sz="1500" kern="1200" dirty="0">
                <a:solidFill>
                  <a:schemeClr val="accent6"/>
                </a:solidFill>
                <a:latin typeface="+mn-lt"/>
                <a:ea typeface="+mn-ea"/>
                <a:cs typeface="+mn-cs"/>
              </a:rPr>
              <a:t> - </a:t>
            </a:r>
            <a:r>
              <a:rPr lang="en-US" sz="1500" kern="1200" dirty="0">
                <a:latin typeface="+mn-lt"/>
                <a:ea typeface="+mn-ea"/>
                <a:cs typeface="+mn-cs"/>
              </a:rPr>
              <a:t>high-level attacks (“whaling”)</a:t>
            </a:r>
          </a:p>
          <a:p>
            <a:pPr defTabSz="914400">
              <a:lnSpc>
                <a:spcPct val="90000"/>
              </a:lnSpc>
              <a:spcBef>
                <a:spcPts val="360"/>
              </a:spcBef>
            </a:pPr>
            <a:r>
              <a:rPr lang="en-US" sz="1500" kern="1200" dirty="0">
                <a:latin typeface="+mn-lt"/>
                <a:ea typeface="+mn-ea"/>
                <a:cs typeface="+mn-cs"/>
              </a:rPr>
              <a:t>If you use email, you're a target.</a:t>
            </a:r>
          </a:p>
          <a:p>
            <a:pPr defTabSz="914400">
              <a:lnSpc>
                <a:spcPct val="90000"/>
              </a:lnSpc>
              <a:spcBef>
                <a:spcPts val="360"/>
              </a:spcBef>
            </a:pPr>
            <a:endParaRPr lang="en-US" sz="1500" kern="1200" dirty="0">
              <a:solidFill>
                <a:schemeClr val="accent6"/>
              </a:solidFill>
              <a:latin typeface="+mn-lt"/>
              <a:ea typeface="+mn-ea"/>
              <a:cs typeface="+mn-cs"/>
            </a:endParaRPr>
          </a:p>
        </p:txBody>
      </p:sp>
      <p:pic>
        <p:nvPicPr>
          <p:cNvPr id="3074" name="Picture 2" descr="Data breach guidance for individuals ...">
            <a:extLst>
              <a:ext uri="{FF2B5EF4-FFF2-40B4-BE49-F238E27FC236}">
                <a16:creationId xmlns:a16="http://schemas.microsoft.com/office/drawing/2014/main" id="{3DD1F3A8-163C-E6EC-30A1-17C6D87699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546" r="1677"/>
          <a:stretch>
            <a:fillRect/>
          </a:stretch>
        </p:blipFill>
        <p:spPr bwMode="auto">
          <a:xfrm>
            <a:off x="5183187" y="741459"/>
            <a:ext cx="6242839" cy="5119592"/>
          </a:xfrm>
          <a:prstGeom prst="rect">
            <a:avLst/>
          </a:prstGeom>
          <a:solidFill>
            <a:srgbClr val="FFFFFF"/>
          </a:solidFill>
        </p:spPr>
      </p:pic>
    </p:spTree>
    <p:extLst>
      <p:ext uri="{BB962C8B-B14F-4D97-AF65-F5344CB8AC3E}">
        <p14:creationId xmlns:p14="http://schemas.microsoft.com/office/powerpoint/2010/main" val="1131718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a:t>Types of Phishing Attacks</a:t>
            </a:r>
            <a:endParaRPr lang="en-US" dirty="0"/>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5</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215153" y="2204416"/>
            <a:ext cx="7924800" cy="4653584"/>
          </a:xfrm>
        </p:spPr>
        <p:txBody>
          <a:bodyPr>
            <a:normAutofit lnSpcReduction="10000"/>
          </a:bodyPr>
          <a:lstStyle/>
          <a:p>
            <a:r>
              <a:rPr lang="en-US" sz="1400" b="1" dirty="0"/>
              <a:t>1. Email Phishing</a:t>
            </a:r>
          </a:p>
          <a:p>
            <a:r>
              <a:rPr lang="en-US" sz="1400" b="1" dirty="0">
                <a:solidFill>
                  <a:schemeClr val="tx1"/>
                </a:solidFill>
              </a:rPr>
              <a:t>What it is:</a:t>
            </a:r>
            <a:br>
              <a:rPr lang="en-US" sz="1400" dirty="0">
                <a:solidFill>
                  <a:schemeClr val="tx1"/>
                </a:solidFill>
              </a:rPr>
            </a:br>
            <a:r>
              <a:rPr lang="en-US" sz="1400" dirty="0">
                <a:solidFill>
                  <a:schemeClr val="tx1"/>
                </a:solidFill>
              </a:rPr>
              <a:t>Mass emails sent to trick users into clicking malicious links or giving up sensitive information.</a:t>
            </a:r>
            <a:endParaRPr lang="en-US" sz="1400" b="1" dirty="0">
              <a:solidFill>
                <a:schemeClr val="tx1"/>
              </a:solidFill>
            </a:endParaRPr>
          </a:p>
          <a:p>
            <a:r>
              <a:rPr lang="en-US" sz="1400" b="1" dirty="0">
                <a:solidFill>
                  <a:schemeClr val="tx1"/>
                </a:solidFill>
              </a:rPr>
              <a:t>Visual idea:</a:t>
            </a:r>
            <a:br>
              <a:rPr lang="en-US" sz="1400" dirty="0">
                <a:solidFill>
                  <a:schemeClr val="tx1"/>
                </a:solidFill>
              </a:rPr>
            </a:br>
            <a:r>
              <a:rPr lang="en-US" sz="1400" dirty="0">
                <a:solidFill>
                  <a:schemeClr val="tx1"/>
                </a:solidFill>
              </a:rPr>
              <a:t>📧 Screenshot of a fake "Password Expired – Reset Now" email.</a:t>
            </a:r>
          </a:p>
          <a:p>
            <a:endParaRPr lang="en-US" sz="1400" dirty="0"/>
          </a:p>
          <a:p>
            <a:r>
              <a:rPr lang="en-US" sz="1400" b="1" dirty="0"/>
              <a:t>2. Spear Phishing</a:t>
            </a:r>
          </a:p>
          <a:p>
            <a:r>
              <a:rPr lang="en-US" sz="1400" b="1" dirty="0">
                <a:solidFill>
                  <a:schemeClr val="tx1"/>
                </a:solidFill>
              </a:rPr>
              <a:t>What it is:</a:t>
            </a:r>
            <a:br>
              <a:rPr lang="en-US" sz="1400" dirty="0">
                <a:solidFill>
                  <a:schemeClr val="tx1"/>
                </a:solidFill>
              </a:rPr>
            </a:br>
            <a:r>
              <a:rPr lang="en-US" sz="1400" dirty="0">
                <a:solidFill>
                  <a:schemeClr val="tx1"/>
                </a:solidFill>
              </a:rPr>
              <a:t>Highly targeted emails aimed at a specific individual, using personal details to build trust.</a:t>
            </a:r>
          </a:p>
          <a:p>
            <a:r>
              <a:rPr lang="en-US" sz="1400" b="1" dirty="0">
                <a:solidFill>
                  <a:schemeClr val="tx1"/>
                </a:solidFill>
              </a:rPr>
              <a:t>Visual idea:</a:t>
            </a:r>
            <a:br>
              <a:rPr lang="en-US" sz="1400" dirty="0">
                <a:solidFill>
                  <a:schemeClr val="tx1"/>
                </a:solidFill>
              </a:rPr>
            </a:br>
            <a:r>
              <a:rPr lang="en-US" sz="1400" dirty="0">
                <a:solidFill>
                  <a:schemeClr val="tx1"/>
                </a:solidFill>
              </a:rPr>
              <a:t>🎯 Email that looks like it’s from a supervisor, using your name and department.</a:t>
            </a:r>
          </a:p>
          <a:p>
            <a:endParaRPr lang="en-US" sz="1400" dirty="0"/>
          </a:p>
          <a:p>
            <a:r>
              <a:rPr lang="en-US" sz="1400" dirty="0"/>
              <a:t>3</a:t>
            </a:r>
            <a:r>
              <a:rPr lang="en-US" sz="1400" b="1" dirty="0"/>
              <a:t>. Whaling </a:t>
            </a:r>
          </a:p>
          <a:p>
            <a:r>
              <a:rPr lang="en-US" sz="1400" b="1" dirty="0">
                <a:solidFill>
                  <a:schemeClr val="tx1"/>
                </a:solidFill>
              </a:rPr>
              <a:t>What it is:</a:t>
            </a:r>
            <a:br>
              <a:rPr lang="en-US" sz="1400" dirty="0">
                <a:solidFill>
                  <a:schemeClr val="tx1"/>
                </a:solidFill>
              </a:rPr>
            </a:br>
            <a:r>
              <a:rPr lang="en-US" sz="1400" dirty="0">
                <a:solidFill>
                  <a:schemeClr val="tx1"/>
                </a:solidFill>
              </a:rPr>
              <a:t>Phishing aimed at top executives, often using legal or financial pretexts to gain high-level access.</a:t>
            </a:r>
            <a:endParaRPr lang="en-US" sz="1400" b="1" dirty="0">
              <a:solidFill>
                <a:schemeClr val="tx1"/>
              </a:solidFill>
            </a:endParaRPr>
          </a:p>
          <a:p>
            <a:r>
              <a:rPr lang="en-US" sz="1400" b="1" dirty="0">
                <a:solidFill>
                  <a:schemeClr val="tx1"/>
                </a:solidFill>
              </a:rPr>
              <a:t>Visual idea:</a:t>
            </a:r>
            <a:br>
              <a:rPr lang="en-US" sz="1400" dirty="0">
                <a:solidFill>
                  <a:schemeClr val="tx1"/>
                </a:solidFill>
              </a:rPr>
            </a:br>
            <a:r>
              <a:rPr lang="en-US" sz="1400" dirty="0">
                <a:solidFill>
                  <a:schemeClr val="tx1"/>
                </a:solidFill>
              </a:rPr>
              <a:t>🐋 Fake urgent email to a CEO requesting a wire transfer, appearing to be from the CFO or legal team.</a:t>
            </a:r>
          </a:p>
          <a:p>
            <a:endParaRPr lang="en-US" sz="1400" dirty="0"/>
          </a:p>
          <a:p>
            <a:pPr marL="0" lvl="1" indent="0">
              <a:buNone/>
            </a:pPr>
            <a:endParaRPr lang="en-US" sz="1400" dirty="0"/>
          </a:p>
        </p:txBody>
      </p:sp>
    </p:spTree>
    <p:extLst>
      <p:ext uri="{BB962C8B-B14F-4D97-AF65-F5344CB8AC3E}">
        <p14:creationId xmlns:p14="http://schemas.microsoft.com/office/powerpoint/2010/main" val="246859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D5A8-8EA2-A9CD-4293-DF79E2400EE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92EC79-B98E-1048-85F7-0DF5479235F9}"/>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dirty="0"/>
          </a:p>
        </p:txBody>
      </p:sp>
      <p:sp>
        <p:nvSpPr>
          <p:cNvPr id="9" name="TextBox 8">
            <a:extLst>
              <a:ext uri="{FF2B5EF4-FFF2-40B4-BE49-F238E27FC236}">
                <a16:creationId xmlns:a16="http://schemas.microsoft.com/office/drawing/2014/main" id="{67890EA6-89DB-C19E-CFBE-C7489E303750}"/>
              </a:ext>
            </a:extLst>
          </p:cNvPr>
          <p:cNvSpPr txBox="1"/>
          <p:nvPr/>
        </p:nvSpPr>
        <p:spPr>
          <a:xfrm>
            <a:off x="0" y="711582"/>
            <a:ext cx="8964706" cy="5693866"/>
          </a:xfrm>
          <a:prstGeom prst="rect">
            <a:avLst/>
          </a:prstGeom>
          <a:noFill/>
        </p:spPr>
        <p:txBody>
          <a:bodyPr wrap="square">
            <a:spAutoFit/>
          </a:bodyPr>
          <a:lstStyle/>
          <a:p>
            <a:endParaRPr lang="en-US" sz="1400" b="1" dirty="0">
              <a:solidFill>
                <a:schemeClr val="accent6"/>
              </a:solidFill>
            </a:endParaRPr>
          </a:p>
          <a:p>
            <a:r>
              <a:rPr lang="en-US" sz="1400" dirty="0">
                <a:solidFill>
                  <a:schemeClr val="accent6"/>
                </a:solidFill>
              </a:rPr>
              <a:t>4. </a:t>
            </a:r>
            <a:r>
              <a:rPr lang="en-US" sz="1400" b="1" dirty="0">
                <a:solidFill>
                  <a:schemeClr val="accent6"/>
                </a:solidFill>
              </a:rPr>
              <a:t>Smishing (SMS Phishing)</a:t>
            </a:r>
          </a:p>
          <a:p>
            <a:endParaRPr lang="en-US" sz="1400" b="1" dirty="0">
              <a:solidFill>
                <a:schemeClr val="accent6"/>
              </a:solidFill>
            </a:endParaRPr>
          </a:p>
          <a:p>
            <a:r>
              <a:rPr lang="en-US" sz="1400" b="1" dirty="0"/>
              <a:t>What it is:</a:t>
            </a:r>
            <a:br>
              <a:rPr lang="en-US" sz="1400" dirty="0"/>
            </a:br>
            <a:r>
              <a:rPr lang="en-US" sz="1400" dirty="0"/>
              <a:t>Text messages that appear to be from a trusted source (bank, delivery service, etc.) urging you to tap a link or share personal details.</a:t>
            </a:r>
          </a:p>
          <a:p>
            <a:r>
              <a:rPr lang="en-US" sz="1400" b="1" dirty="0"/>
              <a:t>Visual idea:</a:t>
            </a:r>
            <a:br>
              <a:rPr lang="en-US" sz="1400" dirty="0"/>
            </a:br>
            <a:r>
              <a:rPr lang="en-US" sz="1400" dirty="0"/>
              <a:t>📱 Screenshot of a fake courier SMS: “Your package is </a:t>
            </a:r>
            <a:r>
              <a:rPr lang="en-US" sz="1400" dirty="0" err="1"/>
              <a:t>heldverify</a:t>
            </a:r>
            <a:r>
              <a:rPr lang="en-US" sz="1400" dirty="0"/>
              <a:t> payment here: bit.ly/…”.</a:t>
            </a:r>
          </a:p>
          <a:p>
            <a:endParaRPr lang="en-US" sz="1400" dirty="0">
              <a:solidFill>
                <a:schemeClr val="accent6"/>
              </a:solidFill>
            </a:endParaRPr>
          </a:p>
          <a:p>
            <a:r>
              <a:rPr lang="en-US" sz="1400" dirty="0">
                <a:solidFill>
                  <a:schemeClr val="accent6"/>
                </a:solidFill>
              </a:rPr>
              <a:t>5. </a:t>
            </a:r>
            <a:r>
              <a:rPr lang="en-US" sz="1400" b="1" dirty="0">
                <a:solidFill>
                  <a:schemeClr val="accent6"/>
                </a:solidFill>
              </a:rPr>
              <a:t>Vishing (Voice Phishing)</a:t>
            </a:r>
          </a:p>
          <a:p>
            <a:endParaRPr lang="en-US" sz="1400" b="1" dirty="0"/>
          </a:p>
          <a:p>
            <a:r>
              <a:rPr lang="en-US" sz="1400" b="1" dirty="0"/>
              <a:t>What it is:</a:t>
            </a:r>
            <a:br>
              <a:rPr lang="en-US" sz="1400" dirty="0"/>
            </a:br>
            <a:r>
              <a:rPr lang="en-US" sz="1400" dirty="0"/>
              <a:t>Phone calls or voice‑mails pretending to be from tech support, banks, or government agencies, pressuring you to reveal credentials or transfer money.</a:t>
            </a:r>
          </a:p>
          <a:p>
            <a:r>
              <a:rPr lang="en-US" sz="1400" b="1" dirty="0"/>
              <a:t>Visual idea:</a:t>
            </a:r>
            <a:br>
              <a:rPr lang="en-US" sz="1400" dirty="0"/>
            </a:br>
            <a:r>
              <a:rPr lang="en-US" sz="1400" dirty="0"/>
              <a:t>☎️ Image of a caller ID spoofed as “Bank Support” with a scripted scam prompt on‑screen.</a:t>
            </a:r>
          </a:p>
          <a:p>
            <a:endParaRPr lang="en-US" sz="1400" dirty="0">
              <a:solidFill>
                <a:schemeClr val="accent6"/>
              </a:solidFill>
            </a:endParaRPr>
          </a:p>
          <a:p>
            <a:r>
              <a:rPr lang="en-US" sz="1400" dirty="0">
                <a:solidFill>
                  <a:schemeClr val="accent6"/>
                </a:solidFill>
              </a:rPr>
              <a:t>6.  </a:t>
            </a:r>
            <a:r>
              <a:rPr lang="en-US" sz="1400" b="1" dirty="0">
                <a:solidFill>
                  <a:schemeClr val="accent6"/>
                </a:solidFill>
              </a:rPr>
              <a:t>Pharming</a:t>
            </a:r>
          </a:p>
          <a:p>
            <a:endParaRPr lang="en-US" sz="1400" b="1" dirty="0"/>
          </a:p>
          <a:p>
            <a:r>
              <a:rPr lang="en-US" sz="1400" b="1" dirty="0"/>
              <a:t>What it is:</a:t>
            </a:r>
            <a:br>
              <a:rPr lang="en-US" sz="1400" dirty="0"/>
            </a:br>
            <a:r>
              <a:rPr lang="en-US" sz="1400" dirty="0"/>
              <a:t>Attackers redirect you from a legitimate website to a fake one (via poisoned DNS or local malware) to steal logins or payment info—no click required.</a:t>
            </a:r>
          </a:p>
          <a:p>
            <a:r>
              <a:rPr lang="en-US" sz="1400" b="1" dirty="0"/>
              <a:t>Visual idea:</a:t>
            </a:r>
            <a:br>
              <a:rPr lang="en-US" sz="1400" dirty="0"/>
            </a:br>
            <a:r>
              <a:rPr lang="en-US" sz="1400" dirty="0"/>
              <a:t>🌐 Split screen: real bank URL vs. look‑alike fraudulent site, highlighting the subtle URL change.</a:t>
            </a:r>
          </a:p>
          <a:p>
            <a:endParaRPr lang="en-US" sz="1400" dirty="0">
              <a:solidFill>
                <a:schemeClr val="accent6"/>
              </a:solidFill>
            </a:endParaRPr>
          </a:p>
          <a:p>
            <a:endParaRPr lang="en-US" sz="1400" dirty="0">
              <a:solidFill>
                <a:schemeClr val="accent6"/>
              </a:solidFill>
            </a:endParaRPr>
          </a:p>
        </p:txBody>
      </p:sp>
    </p:spTree>
    <p:extLst>
      <p:ext uri="{BB962C8B-B14F-4D97-AF65-F5344CB8AC3E}">
        <p14:creationId xmlns:p14="http://schemas.microsoft.com/office/powerpoint/2010/main" val="183968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Real world case studies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399" y="2303463"/>
            <a:ext cx="7631709" cy="4143375"/>
          </a:xfrm>
        </p:spPr>
        <p:txBody>
          <a:bodyPr>
            <a:normAutofit/>
          </a:bodyPr>
          <a:lstStyle/>
          <a:p>
            <a:r>
              <a:rPr lang="en-US" b="1" dirty="0"/>
              <a:t>phishing emails to steal over $100 million from Google and Facebook </a:t>
            </a:r>
            <a:r>
              <a:rPr lang="en-US" dirty="0"/>
              <a:t>: </a:t>
            </a:r>
          </a:p>
          <a:p>
            <a:pPr marL="0" indent="0">
              <a:buNone/>
            </a:pPr>
            <a:r>
              <a:rPr lang="en-US" dirty="0">
                <a:hlinkClick r:id="rId3"/>
              </a:rPr>
              <a:t>https://www.cnbc.com/2019/03/27/phishing-email-scam-stole-100-million-from-facebook-and-google.html</a:t>
            </a:r>
            <a:endParaRPr lang="en-US" dirty="0"/>
          </a:p>
          <a:p>
            <a:endParaRPr lang="en-US" dirty="0"/>
          </a:p>
          <a:p>
            <a:pPr>
              <a:buAutoNum type="arabicPeriod" startAt="2"/>
            </a:pPr>
            <a:r>
              <a:rPr lang="en-US" b="1" dirty="0"/>
              <a:t>Famous phishing incidents:</a:t>
            </a:r>
          </a:p>
          <a:p>
            <a:pPr marL="0" indent="0">
              <a:buNone/>
            </a:pPr>
            <a:r>
              <a:rPr lang="en-US" b="1" dirty="0"/>
              <a:t> </a:t>
            </a:r>
            <a:r>
              <a:rPr lang="en-US" dirty="0"/>
              <a:t>https://www.hempsteadny.gov/635/Famous-Phishing-Incidents-from-History</a:t>
            </a:r>
          </a:p>
          <a:p>
            <a:endParaRPr lang="en-US"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28216-C4A2-6ECD-C6C9-E32DE5B5E50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E0957AF-46EB-65D2-0013-43B0CA473F96}"/>
              </a:ext>
            </a:extLst>
          </p:cNvPr>
          <p:cNvSpPr>
            <a:spLocks noGrp="1"/>
          </p:cNvSpPr>
          <p:nvPr>
            <p:ph type="title"/>
          </p:nvPr>
        </p:nvSpPr>
        <p:spPr>
          <a:xfrm>
            <a:off x="1255059" y="-11761"/>
            <a:ext cx="8991600" cy="1091627"/>
          </a:xfrm>
        </p:spPr>
        <p:txBody>
          <a:bodyPr/>
          <a:lstStyle/>
          <a:p>
            <a:r>
              <a:rPr lang="en-US" u="sng" dirty="0"/>
              <a:t>Anatomy of a Phishing Email</a:t>
            </a:r>
          </a:p>
        </p:txBody>
      </p:sp>
      <p:sp>
        <p:nvSpPr>
          <p:cNvPr id="4" name="Slide Number Placeholder 3">
            <a:extLst>
              <a:ext uri="{FF2B5EF4-FFF2-40B4-BE49-F238E27FC236}">
                <a16:creationId xmlns:a16="http://schemas.microsoft.com/office/drawing/2014/main" id="{5D55A00B-A78B-5468-A40F-C8068CAE3B0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
        <p:nvSpPr>
          <p:cNvPr id="24" name="Rectangle 20">
            <a:extLst>
              <a:ext uri="{FF2B5EF4-FFF2-40B4-BE49-F238E27FC236}">
                <a16:creationId xmlns:a16="http://schemas.microsoft.com/office/drawing/2014/main" id="{7E0B431C-7E7E-39B7-F80C-52D3193153A4}"/>
              </a:ext>
            </a:extLst>
          </p:cNvPr>
          <p:cNvSpPr>
            <a:spLocks noGrp="1" noChangeArrowheads="1"/>
          </p:cNvSpPr>
          <p:nvPr>
            <p:ph sz="half" idx="15"/>
          </p:nvPr>
        </p:nvSpPr>
        <p:spPr bwMode="auto">
          <a:xfrm>
            <a:off x="421060" y="1379577"/>
            <a:ext cx="10901364"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1. </a:t>
            </a:r>
            <a:r>
              <a:rPr lang="en-US" altLang="en-US" sz="1400" dirty="0">
                <a:solidFill>
                  <a:schemeClr val="accent1">
                    <a:lumMod val="50000"/>
                  </a:schemeClr>
                </a:solidFill>
                <a:latin typeface="Arial" panose="020B0604020202020204" pitchFamily="34" charset="0"/>
              </a:rPr>
              <a:t>Suspicious Email Address</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From: support@paypal-security.com.fake-domain.info➡ Looks similar to PayPal but has a strange domain structure.</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Legit companies don’t use long or odd domains. </a:t>
            </a:r>
          </a:p>
          <a:p>
            <a:pPr marL="0" lvl="0" indent="0" eaLnBrk="0" fontAlgn="base" hangingPunct="0">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2. </a:t>
            </a:r>
            <a:r>
              <a:rPr lang="en-US" altLang="en-US" sz="1400" dirty="0">
                <a:solidFill>
                  <a:schemeClr val="accent1">
                    <a:lumMod val="50000"/>
                  </a:schemeClr>
                </a:solidFill>
                <a:latin typeface="Arial" panose="020B0604020202020204" pitchFamily="34" charset="0"/>
              </a:rPr>
              <a:t>Generic Greeting</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“Dear valued customer,”</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Not personalized.</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Legitimate emails usually address you by name. </a:t>
            </a:r>
          </a:p>
          <a:p>
            <a:pPr marL="0" lvl="0" indent="0" eaLnBrk="0" fontAlgn="base" hangingPunct="0">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3. </a:t>
            </a:r>
            <a:r>
              <a:rPr lang="en-US" altLang="en-US" sz="1400" dirty="0">
                <a:solidFill>
                  <a:schemeClr val="accent1">
                    <a:lumMod val="50000"/>
                  </a:schemeClr>
                </a:solidFill>
                <a:latin typeface="Arial" panose="020B0604020202020204" pitchFamily="34" charset="0"/>
              </a:rPr>
              <a:t>Urgent Message Subject: </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"Unauthorized login attempt – Immediate Action Required!"➡ Threatens account lockout if you don’t act quickly.</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Creates fear to force a quick response. </a:t>
            </a:r>
          </a:p>
          <a:p>
            <a:pPr marL="0" lvl="0" indent="0" eaLnBrk="0" fontAlgn="base" hangingPunct="0">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4. </a:t>
            </a:r>
            <a:r>
              <a:rPr lang="en-US" altLang="en-US" sz="1400" dirty="0">
                <a:solidFill>
                  <a:schemeClr val="accent1">
                    <a:lumMod val="50000"/>
                  </a:schemeClr>
                </a:solidFill>
                <a:latin typeface="Arial" panose="020B0604020202020204" pitchFamily="34" charset="0"/>
              </a:rPr>
              <a:t>Misleading Link Text </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www.paypal.comHover shows: </a:t>
            </a:r>
            <a:r>
              <a:rPr lang="en-US" altLang="en-US" sz="1400" dirty="0">
                <a:solidFill>
                  <a:schemeClr val="tx1"/>
                </a:solidFill>
                <a:latin typeface="Arial" panose="020B0604020202020204" pitchFamily="34" charset="0"/>
                <a:hlinkClick r:id="rId3">
                  <a:extLst>
                    <a:ext uri="{A12FA001-AC4F-418D-AE19-62706E023703}">
                      <ahyp:hlinkClr xmlns:ahyp="http://schemas.microsoft.com/office/drawing/2018/hyperlinkcolor" val="tx"/>
                    </a:ext>
                  </a:extLst>
                </a:hlinkClick>
              </a:rPr>
              <a:t>http://secure-login.pay-pal-account-reset.com</a:t>
            </a: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The link doesn’t go where it says it will. Always hover to check. </a:t>
            </a:r>
          </a:p>
          <a:p>
            <a:pPr marL="0" lvl="0" indent="0" eaLnBrk="0" fontAlgn="base" hangingPunct="0">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5. </a:t>
            </a:r>
            <a:r>
              <a:rPr lang="en-US" altLang="en-US" sz="1400" dirty="0">
                <a:solidFill>
                  <a:schemeClr val="accent1">
                    <a:lumMod val="50000"/>
                  </a:schemeClr>
                </a:solidFill>
                <a:latin typeface="Arial" panose="020B0604020202020204" pitchFamily="34" charset="0"/>
              </a:rPr>
              <a:t>Poor Grammar/Spelling </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Example line: “We have detect an problem with you’re account activity.”</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Grammar errors suggest the message isn’t official.</a:t>
            </a:r>
          </a:p>
          <a:p>
            <a:pPr marL="0" lvl="0" indent="0" eaLnBrk="0" fontAlgn="base" hangingPunct="0">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6. </a:t>
            </a:r>
            <a:r>
              <a:rPr lang="en-US" altLang="en-US" sz="1400" dirty="0">
                <a:solidFill>
                  <a:schemeClr val="accent1">
                    <a:lumMod val="50000"/>
                  </a:schemeClr>
                </a:solidFill>
                <a:latin typeface="Arial" panose="020B0604020202020204" pitchFamily="34" charset="0"/>
              </a:rPr>
              <a:t>Unnecessary Attachment or Button </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Includes  “Reactivate Account Now” button➡ Might lead to a phishing site or malware.</a:t>
            </a:r>
          </a:p>
          <a:p>
            <a:pPr marL="0" lvl="0" indent="0" eaLnBrk="0" fontAlgn="base" hangingPunct="0">
              <a:spcBef>
                <a:spcPct val="0"/>
              </a:spcBef>
              <a:spcAft>
                <a:spcPct val="0"/>
              </a:spcAft>
              <a:buNone/>
            </a:pPr>
            <a:r>
              <a:rPr lang="en-US" altLang="en-US" sz="1400" dirty="0">
                <a:solidFill>
                  <a:schemeClr val="tx1"/>
                </a:solidFill>
                <a:latin typeface="Arial" panose="020B0604020202020204" pitchFamily="34" charset="0"/>
              </a:rPr>
              <a:t>✅ Red Flag: Never click buttons or attachments from unexpected emails. </a:t>
            </a:r>
          </a:p>
          <a:p>
            <a:pPr marL="0" lvl="0" indent="0" eaLnBrk="0" fontAlgn="base" hangingPunct="0">
              <a:spcBef>
                <a:spcPct val="0"/>
              </a:spcBef>
              <a:spcAft>
                <a:spcPct val="0"/>
              </a:spcAft>
              <a:buNone/>
            </a:pPr>
            <a:endParaRPr kumimoji="0" lang="en-US" altLang="en-US" sz="14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310749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267924" y="-408076"/>
            <a:ext cx="8564342" cy="1524662"/>
          </a:xfrm>
        </p:spPr>
        <p:txBody>
          <a:bodyPr anchor="b">
            <a:normAutofit/>
          </a:bodyPr>
          <a:lstStyle/>
          <a:p>
            <a:pPr>
              <a:lnSpc>
                <a:spcPct val="90000"/>
              </a:lnSpc>
            </a:pPr>
            <a:r>
              <a:rPr lang="en-US" u="sng" dirty="0">
                <a:solidFill>
                  <a:srgbClr val="FF0000"/>
                </a:solidFill>
              </a:rPr>
              <a:t>Spot the Phish!</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2"/>
          </p:nvPr>
        </p:nvSpPr>
        <p:spPr>
          <a:xfrm>
            <a:off x="10438475" y="457199"/>
            <a:ext cx="987552" cy="244503"/>
          </a:xfrm>
        </p:spPr>
        <p:txBody>
          <a:bodyPr anchor="ctr">
            <a:normAutofit/>
          </a:bodyPr>
          <a:lstStyle/>
          <a:p>
            <a:pPr>
              <a:lnSpc>
                <a:spcPct val="90000"/>
              </a:lnSpc>
              <a:spcAft>
                <a:spcPts val="600"/>
              </a:spcAft>
            </a:pPr>
            <a:fld id="{48F63A3B-78C7-47BE-AE5E-E10140E04643}" type="slidenum">
              <a:rPr lang="en-US" sz="1100" smtClean="0"/>
              <a:pPr>
                <a:lnSpc>
                  <a:spcPct val="90000"/>
                </a:lnSpc>
                <a:spcAft>
                  <a:spcPts val="600"/>
                </a:spcAft>
              </a:pPr>
              <a:t>9</a:t>
            </a:fld>
            <a:endParaRPr lang="en-US" sz="1100"/>
          </a:p>
        </p:txBody>
      </p:sp>
      <p:pic>
        <p:nvPicPr>
          <p:cNvPr id="9" name="Picture 8">
            <a:extLst>
              <a:ext uri="{FF2B5EF4-FFF2-40B4-BE49-F238E27FC236}">
                <a16:creationId xmlns:a16="http://schemas.microsoft.com/office/drawing/2014/main" id="{7ABB4F80-1B3B-301F-9DF9-8099DA5E378B}"/>
              </a:ext>
            </a:extLst>
          </p:cNvPr>
          <p:cNvPicPr>
            <a:picLocks noChangeAspect="1"/>
          </p:cNvPicPr>
          <p:nvPr/>
        </p:nvPicPr>
        <p:blipFill>
          <a:blip r:embed="rId3"/>
          <a:stretch>
            <a:fillRect/>
          </a:stretch>
        </p:blipFill>
        <p:spPr>
          <a:xfrm>
            <a:off x="6979475" y="2167336"/>
            <a:ext cx="4558100" cy="2949196"/>
          </a:xfrm>
          <a:prstGeom prst="rect">
            <a:avLst/>
          </a:prstGeom>
        </p:spPr>
      </p:pic>
      <p:sp>
        <p:nvSpPr>
          <p:cNvPr id="43" name="Text Placeholder 42">
            <a:extLst>
              <a:ext uri="{FF2B5EF4-FFF2-40B4-BE49-F238E27FC236}">
                <a16:creationId xmlns:a16="http://schemas.microsoft.com/office/drawing/2014/main" id="{6821E9F2-6C16-C288-CC96-E39115821FF4}"/>
              </a:ext>
            </a:extLst>
          </p:cNvPr>
          <p:cNvSpPr>
            <a:spLocks noGrp="1"/>
          </p:cNvSpPr>
          <p:nvPr>
            <p:ph type="body" sz="half" idx="2"/>
          </p:nvPr>
        </p:nvSpPr>
        <p:spPr>
          <a:xfrm>
            <a:off x="0" y="2052919"/>
            <a:ext cx="12344400" cy="4347882"/>
          </a:xfrm>
        </p:spPr>
        <p:txBody>
          <a:bodyPr>
            <a:normAutofit lnSpcReduction="10000"/>
          </a:bodyPr>
          <a:lstStyle/>
          <a:p>
            <a:endParaRPr lang="en-AE" dirty="0"/>
          </a:p>
          <a:p>
            <a:pPr marL="342900" indent="-342900">
              <a:buAutoNum type="arabicPeriod"/>
            </a:pPr>
            <a:r>
              <a:rPr lang="en-US" b="1" dirty="0"/>
              <a:t>Suspicious Email Address</a:t>
            </a:r>
          </a:p>
          <a:p>
            <a:pPr marL="342900" indent="-342900">
              <a:buAutoNum type="arabicPeriod"/>
            </a:pPr>
            <a:endParaRPr lang="en-US" dirty="0"/>
          </a:p>
          <a:p>
            <a:pPr marL="342900" indent="-342900">
              <a:buFont typeface="+mj-lt"/>
              <a:buAutoNum type="arabicPeriod"/>
            </a:pPr>
            <a:r>
              <a:rPr lang="en-US" b="1" dirty="0"/>
              <a:t>Generic Greeting</a:t>
            </a:r>
            <a:r>
              <a:rPr lang="en-US" dirty="0"/>
              <a:t>: Dear member</a:t>
            </a:r>
          </a:p>
          <a:p>
            <a:pPr marL="342900" indent="-342900">
              <a:buFont typeface="+mj-lt"/>
              <a:buAutoNum type="arabicPeriod"/>
            </a:pPr>
            <a:endParaRPr lang="en-US" dirty="0"/>
          </a:p>
          <a:p>
            <a:pPr marL="342900" indent="-342900">
              <a:buFont typeface="+mj-lt"/>
              <a:buAutoNum type="arabicPeriod"/>
            </a:pPr>
            <a:r>
              <a:rPr lang="en-US" b="1" dirty="0"/>
              <a:t>Urgent Language</a:t>
            </a:r>
          </a:p>
          <a:p>
            <a:r>
              <a:rPr lang="en-US" dirty="0"/>
              <a:t>“Unusual activity”, “verify this activity”, “limitations may be placed”</a:t>
            </a:r>
          </a:p>
          <a:p>
            <a:pPr marL="342900" indent="-342900">
              <a:buFont typeface="+mj-lt"/>
              <a:buAutoNum type="arabicPeriod"/>
            </a:pPr>
            <a:endParaRPr lang="en-US" dirty="0"/>
          </a:p>
          <a:p>
            <a:r>
              <a:rPr lang="en-US" dirty="0"/>
              <a:t>4. </a:t>
            </a:r>
            <a:r>
              <a:rPr lang="en-US" b="1" dirty="0"/>
              <a:t>Fake Link Hidden Behind Text</a:t>
            </a:r>
          </a:p>
          <a:p>
            <a:endParaRPr lang="en-US" dirty="0"/>
          </a:p>
          <a:p>
            <a:r>
              <a:rPr lang="en-US" dirty="0"/>
              <a:t>5. </a:t>
            </a:r>
            <a:r>
              <a:rPr lang="en-US" b="1" dirty="0"/>
              <a:t>Unnecessary Attachment or Link</a:t>
            </a:r>
          </a:p>
          <a:p>
            <a:r>
              <a:rPr lang="en-US" dirty="0"/>
              <a:t>📎 In this case, the suspicious shortened link is enough links without a clear explanation are dangerous.</a:t>
            </a:r>
          </a:p>
          <a:p>
            <a:endParaRPr lang="en-US" dirty="0"/>
          </a:p>
          <a:p>
            <a:r>
              <a:rPr lang="en-US" b="1" dirty="0">
                <a:solidFill>
                  <a:srgbClr val="FF0000"/>
                </a:solidFill>
              </a:rPr>
              <a:t>Tip for the audience:</a:t>
            </a:r>
            <a:br>
              <a:rPr lang="en-US" dirty="0">
                <a:solidFill>
                  <a:srgbClr val="FF0000"/>
                </a:solidFill>
              </a:rPr>
            </a:br>
            <a:r>
              <a:rPr lang="en-US" dirty="0"/>
              <a:t>Always hover to check links, look for odd email addresses, and never click on urgent-sounding prompts without verifying.</a:t>
            </a:r>
          </a:p>
          <a:p>
            <a:endParaRPr lang="en-US" dirty="0"/>
          </a:p>
          <a:p>
            <a:endParaRPr lang="en-US" dirty="0"/>
          </a:p>
          <a:p>
            <a:endParaRPr lang="en-US" dirty="0"/>
          </a:p>
          <a:p>
            <a:pPr marL="342900" indent="-342900">
              <a:buAutoNum type="arabicPeriod"/>
            </a:pPr>
            <a:endParaRPr lang="en-AE" dirty="0"/>
          </a:p>
        </p:txBody>
      </p:sp>
      <p:sp>
        <p:nvSpPr>
          <p:cNvPr id="57" name="TextBox 56">
            <a:extLst>
              <a:ext uri="{FF2B5EF4-FFF2-40B4-BE49-F238E27FC236}">
                <a16:creationId xmlns:a16="http://schemas.microsoft.com/office/drawing/2014/main" id="{10799D0E-9713-91DF-F7F0-DB987C6C6121}"/>
              </a:ext>
            </a:extLst>
          </p:cNvPr>
          <p:cNvSpPr txBox="1"/>
          <p:nvPr/>
        </p:nvSpPr>
        <p:spPr>
          <a:xfrm>
            <a:off x="116541" y="1210235"/>
            <a:ext cx="6302188" cy="1169551"/>
          </a:xfrm>
          <a:prstGeom prst="rect">
            <a:avLst/>
          </a:prstGeom>
          <a:noFill/>
        </p:spPr>
        <p:txBody>
          <a:bodyPr wrap="square" rtlCol="0">
            <a:spAutoFit/>
          </a:bodyPr>
          <a:lstStyle/>
          <a:p>
            <a:r>
              <a:rPr lang="en-US" sz="1400" i="1" dirty="0">
                <a:solidFill>
                  <a:schemeClr val="accent6"/>
                </a:solidFill>
              </a:rPr>
              <a:t>Can you spot the red flags?</a:t>
            </a:r>
            <a:endParaRPr lang="en-US" sz="1400" dirty="0">
              <a:solidFill>
                <a:schemeClr val="accent6"/>
              </a:solidFill>
            </a:endParaRPr>
          </a:p>
          <a:p>
            <a:r>
              <a:rPr lang="en-US" sz="1400" dirty="0">
                <a:solidFill>
                  <a:schemeClr val="accent6"/>
                </a:solidFill>
              </a:rPr>
              <a:t>🖼️ </a:t>
            </a:r>
            <a:r>
              <a:rPr lang="en-US" sz="1400" b="1" dirty="0">
                <a:solidFill>
                  <a:schemeClr val="accent6"/>
                </a:solidFill>
              </a:rPr>
              <a:t>[Use the provided screenshot]</a:t>
            </a:r>
            <a:br>
              <a:rPr lang="en-US" sz="1400" dirty="0">
                <a:solidFill>
                  <a:schemeClr val="accent6"/>
                </a:solidFill>
              </a:rPr>
            </a:br>
            <a:r>
              <a:rPr lang="en-US" sz="1400" dirty="0">
                <a:solidFill>
                  <a:schemeClr val="accent6"/>
                </a:solidFill>
              </a:rPr>
              <a:t>Add </a:t>
            </a:r>
            <a:r>
              <a:rPr lang="en-US" sz="1400" b="1" dirty="0">
                <a:solidFill>
                  <a:schemeClr val="accent6"/>
                </a:solidFill>
              </a:rPr>
              <a:t>red circles, arrows</a:t>
            </a:r>
            <a:r>
              <a:rPr lang="en-US" sz="1400" dirty="0">
                <a:solidFill>
                  <a:schemeClr val="accent6"/>
                </a:solidFill>
              </a:rPr>
              <a:t>, or </a:t>
            </a:r>
            <a:r>
              <a:rPr lang="en-US" sz="1400" b="1" dirty="0">
                <a:solidFill>
                  <a:schemeClr val="accent6"/>
                </a:solidFill>
              </a:rPr>
              <a:t>highlight boxes</a:t>
            </a:r>
            <a:r>
              <a:rPr lang="en-US" sz="1400" dirty="0">
                <a:solidFill>
                  <a:schemeClr val="accent6"/>
                </a:solidFill>
              </a:rPr>
              <a:t> on the image to point out each of the following:</a:t>
            </a:r>
          </a:p>
          <a:p>
            <a:endParaRPr lang="en-AE" sz="1400" dirty="0">
              <a:solidFill>
                <a:schemeClr val="accent6"/>
              </a:solidFill>
            </a:endParaRPr>
          </a:p>
        </p:txBody>
      </p:sp>
    </p:spTree>
    <p:extLst>
      <p:ext uri="{BB962C8B-B14F-4D97-AF65-F5344CB8AC3E}">
        <p14:creationId xmlns:p14="http://schemas.microsoft.com/office/powerpoint/2010/main" val="396999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uiExpand="1" build="p"/>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{86F7D1EA-0A2F-4903-BB13-7181B53FE8C3}tf78438558_win32</Template>
  <TotalTime>143</TotalTime>
  <Words>1465</Words>
  <Application>Microsoft Office PowerPoint</Application>
  <PresentationFormat>Widescreen</PresentationFormat>
  <Paragraphs>212</Paragraphs>
  <Slides>15</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Sabon Next LT</vt:lpstr>
      <vt:lpstr>Custom</vt:lpstr>
      <vt:lpstr>Phishing Awareness Training</vt:lpstr>
      <vt:lpstr>Learning Objectives</vt:lpstr>
      <vt:lpstr>What is phishing ?</vt:lpstr>
      <vt:lpstr>Why Phishing Is Dangerous</vt:lpstr>
      <vt:lpstr>Types of Phishing Attacks</vt:lpstr>
      <vt:lpstr>PowerPoint Presentation</vt:lpstr>
      <vt:lpstr>Real world case studies</vt:lpstr>
      <vt:lpstr>Anatomy of a Phishing Email</vt:lpstr>
      <vt:lpstr>Spot the Phish!</vt:lpstr>
      <vt:lpstr>Social Engineering Tricks</vt:lpstr>
      <vt:lpstr> What To Do If You Suspect Phishing</vt:lpstr>
      <vt:lpstr>Mini Quiz </vt:lpstr>
      <vt:lpstr>Bonus tips</vt:lpstr>
      <vt:lpstr>Summary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Anasullah Sharief - M00977873</dc:creator>
  <cp:lastModifiedBy>Anasullah Sharief - M00977873</cp:lastModifiedBy>
  <cp:revision>2</cp:revision>
  <dcterms:created xsi:type="dcterms:W3CDTF">2025-06-19T06:48:36Z</dcterms:created>
  <dcterms:modified xsi:type="dcterms:W3CDTF">2025-06-21T16:49:15Z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