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1" r:id="rId2"/>
    <p:sldId id="257" r:id="rId3"/>
    <p:sldId id="262" r:id="rId4"/>
    <p:sldId id="263" r:id="rId5"/>
    <p:sldId id="264" r:id="rId6"/>
    <p:sldId id="265" r:id="rId7"/>
    <p:sldId id="266" r:id="rId8"/>
    <p:sldId id="267" r:id="rId9"/>
    <p:sldId id="268" r:id="rId10"/>
    <p:sldId id="270"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E60AB-E747-47D8-A67E-9CF11BFEAA5D}" type="datetimeFigureOut">
              <a:rPr lang="en-GB" smtClean="0"/>
              <a:t>28/03/2024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0E046-36CD-42DA-9CEB-CC2B41125D57}" type="slidenum">
              <a:rPr lang="en-GB" smtClean="0"/>
              <a:t>‹#›</a:t>
            </a:fld>
            <a:endParaRPr lang="en-GB"/>
          </a:p>
        </p:txBody>
      </p:sp>
    </p:spTree>
    <p:extLst>
      <p:ext uri="{BB962C8B-B14F-4D97-AF65-F5344CB8AC3E}">
        <p14:creationId xmlns:p14="http://schemas.microsoft.com/office/powerpoint/2010/main" val="291511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F0E046-36CD-42DA-9CEB-CC2B41125D57}" type="slidenum">
              <a:rPr lang="en-GB" smtClean="0"/>
              <a:t>5</a:t>
            </a:fld>
            <a:endParaRPr lang="en-GB"/>
          </a:p>
        </p:txBody>
      </p:sp>
    </p:spTree>
    <p:extLst>
      <p:ext uri="{BB962C8B-B14F-4D97-AF65-F5344CB8AC3E}">
        <p14:creationId xmlns:p14="http://schemas.microsoft.com/office/powerpoint/2010/main" val="374027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DFB7-0017-2DD1-0399-C894BB112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FAF085-3523-10C9-CB8B-F788B843E0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FA0F95-F815-F07D-3B87-1C4953FCFF30}"/>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5" name="Footer Placeholder 4">
            <a:extLst>
              <a:ext uri="{FF2B5EF4-FFF2-40B4-BE49-F238E27FC236}">
                <a16:creationId xmlns:a16="http://schemas.microsoft.com/office/drawing/2014/main" id="{083FDAA8-23B2-4BEA-A8FC-43F6CC9D5D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7C966-DF65-7F2A-5182-82858384A871}"/>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192049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880F-8EDD-1913-C29A-567E3C0608A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B71B7F-544D-126C-6E21-39A73E637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DF96B7-F47C-E1D4-6149-A93AB2E743FE}"/>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5" name="Footer Placeholder 4">
            <a:extLst>
              <a:ext uri="{FF2B5EF4-FFF2-40B4-BE49-F238E27FC236}">
                <a16:creationId xmlns:a16="http://schemas.microsoft.com/office/drawing/2014/main" id="{7213EC82-7455-B01D-8334-72B090D00C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EAEDA5-1AAA-2B45-EEBE-F35B0578C6D3}"/>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351717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83F97-3F66-FBB5-60D9-B16E072079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299365-A43C-93B6-23E0-005019B55B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DB6C6E-BA19-904C-EDE4-93698FB34EB9}"/>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5" name="Footer Placeholder 4">
            <a:extLst>
              <a:ext uri="{FF2B5EF4-FFF2-40B4-BE49-F238E27FC236}">
                <a16:creationId xmlns:a16="http://schemas.microsoft.com/office/drawing/2014/main" id="{F7345CCE-9085-EB1B-6062-A69ADE2EE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C883D1-DE8B-FCC0-2D7E-3DF48F17C154}"/>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363395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1CC4-25AE-5DC7-D636-A7765229DA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E380E2-A0F6-7BA1-2922-05052CDA9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CD3BBF-B03D-E1F7-07C1-CA7C719B69B9}"/>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5" name="Footer Placeholder 4">
            <a:extLst>
              <a:ext uri="{FF2B5EF4-FFF2-40B4-BE49-F238E27FC236}">
                <a16:creationId xmlns:a16="http://schemas.microsoft.com/office/drawing/2014/main" id="{2628986C-DA15-82A9-6517-2443B6BAE0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380E91-F47D-9A21-CE63-923FA79B9E4B}"/>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9035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B3BF-DFD0-C0D7-AC55-064446028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42FDF8F-E390-F498-86DD-7BCD8342C4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82D4A-50C6-32CA-C8EC-8B7015E6AB2E}"/>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5" name="Footer Placeholder 4">
            <a:extLst>
              <a:ext uri="{FF2B5EF4-FFF2-40B4-BE49-F238E27FC236}">
                <a16:creationId xmlns:a16="http://schemas.microsoft.com/office/drawing/2014/main" id="{6C7DAE46-DA59-9BB0-812D-FA45C9A048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00DF71-7B31-3514-F8C3-24EA6ADA8D3E}"/>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6523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CA0F-06BC-AF64-CF81-516E5B049C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F5E507A-C9C0-6673-1D00-BB54D15EC2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5DFD27-BBBA-3A5C-3954-E18AFA388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B7C08E4-5AF0-C918-B70E-8607C5FAA4B0}"/>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6" name="Footer Placeholder 5">
            <a:extLst>
              <a:ext uri="{FF2B5EF4-FFF2-40B4-BE49-F238E27FC236}">
                <a16:creationId xmlns:a16="http://schemas.microsoft.com/office/drawing/2014/main" id="{50253D67-C1A2-E906-F77E-D334CB053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00CF93-5D2C-B5FE-05E6-6AAB91622DB5}"/>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383600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EA-CA53-187F-5685-E16EEF6E3B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0AB46E-6CB5-A37D-0456-86C2966C8D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06645-12C5-4BA2-3CE6-9E68F5274C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D056AC5-AD2B-426D-5571-5902A645EA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B4271-83CB-40D4-9C47-3B211B1F5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896392-FD1A-22B7-721B-7905F69133EA}"/>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8" name="Footer Placeholder 7">
            <a:extLst>
              <a:ext uri="{FF2B5EF4-FFF2-40B4-BE49-F238E27FC236}">
                <a16:creationId xmlns:a16="http://schemas.microsoft.com/office/drawing/2014/main" id="{1F718B1D-8A37-002C-64C8-60230F8790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D35B225-783B-8E03-C842-83FF84B63AD6}"/>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126635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814B-B158-EB52-52D9-7B02901553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42A867E-B0E5-9D65-3399-1875A5869005}"/>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4" name="Footer Placeholder 3">
            <a:extLst>
              <a:ext uri="{FF2B5EF4-FFF2-40B4-BE49-F238E27FC236}">
                <a16:creationId xmlns:a16="http://schemas.microsoft.com/office/drawing/2014/main" id="{7794AC18-9113-3652-C9EB-0CA3C39A99B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2456FE-5110-22B1-A96B-B9C7155DEEFA}"/>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275948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84633-5F7B-EE1B-8A20-227AD91302FA}"/>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3" name="Footer Placeholder 2">
            <a:extLst>
              <a:ext uri="{FF2B5EF4-FFF2-40B4-BE49-F238E27FC236}">
                <a16:creationId xmlns:a16="http://schemas.microsoft.com/office/drawing/2014/main" id="{1E57BDE3-4008-66B0-1277-F509B3A027A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9089A7C-E0C3-59FF-D049-17623D10023A}"/>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84176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E5EF-3F84-F509-3768-8D783E509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9BE04D-BFFF-D4A5-70C8-07029AF99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C81F5E-F15B-1F62-2575-DEC4A2082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B517E-7A80-3429-E76A-E5E0C8FB7B5C}"/>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6" name="Footer Placeholder 5">
            <a:extLst>
              <a:ext uri="{FF2B5EF4-FFF2-40B4-BE49-F238E27FC236}">
                <a16:creationId xmlns:a16="http://schemas.microsoft.com/office/drawing/2014/main" id="{9386112D-C878-DA96-7A63-B100FABD25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9191E2-C9A0-3625-310E-4B71C01D261E}"/>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231328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2DF3-8F05-F5A8-EDFA-6C3CB9412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414736-5FF9-9DD7-2E25-24FD8B94F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F0F927-7931-A381-11A6-C67EEA976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B0BAF-7B97-872C-C98A-99B06311159A}"/>
              </a:ext>
            </a:extLst>
          </p:cNvPr>
          <p:cNvSpPr>
            <a:spLocks noGrp="1"/>
          </p:cNvSpPr>
          <p:nvPr>
            <p:ph type="dt" sz="half" idx="10"/>
          </p:nvPr>
        </p:nvSpPr>
        <p:spPr/>
        <p:txBody>
          <a:bodyPr/>
          <a:lstStyle/>
          <a:p>
            <a:fld id="{B2376842-190E-4A21-9CC8-8E676999A9B3}" type="datetimeFigureOut">
              <a:rPr lang="en-GB" smtClean="0"/>
              <a:t>28/03/2024</a:t>
            </a:fld>
            <a:endParaRPr lang="en-GB"/>
          </a:p>
        </p:txBody>
      </p:sp>
      <p:sp>
        <p:nvSpPr>
          <p:cNvPr id="6" name="Footer Placeholder 5">
            <a:extLst>
              <a:ext uri="{FF2B5EF4-FFF2-40B4-BE49-F238E27FC236}">
                <a16:creationId xmlns:a16="http://schemas.microsoft.com/office/drawing/2014/main" id="{6114D192-F7E5-497B-223C-512AB43387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57862D-6335-4F14-6E88-BC24C49C9EE5}"/>
              </a:ext>
            </a:extLst>
          </p:cNvPr>
          <p:cNvSpPr>
            <a:spLocks noGrp="1"/>
          </p:cNvSpPr>
          <p:nvPr>
            <p:ph type="sldNum" sz="quarter" idx="12"/>
          </p:nvPr>
        </p:nvSpPr>
        <p:spPr/>
        <p:txBody>
          <a:bodyPr/>
          <a:lstStyle/>
          <a:p>
            <a:fld id="{82C9E782-7AB2-4542-868F-9B09349DA731}" type="slidenum">
              <a:rPr lang="en-GB" smtClean="0"/>
              <a:t>‹#›</a:t>
            </a:fld>
            <a:endParaRPr lang="en-GB"/>
          </a:p>
        </p:txBody>
      </p:sp>
    </p:spTree>
    <p:extLst>
      <p:ext uri="{BB962C8B-B14F-4D97-AF65-F5344CB8AC3E}">
        <p14:creationId xmlns:p14="http://schemas.microsoft.com/office/powerpoint/2010/main" val="142423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ABCA6-FF73-A090-1FAD-8A347F397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292807B-C50F-B197-72E8-F0D9B9161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35C750-F4EE-5FDF-5F8B-242BF1922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376842-190E-4A21-9CC8-8E676999A9B3}" type="datetimeFigureOut">
              <a:rPr lang="en-GB" smtClean="0"/>
              <a:t>28/03/2024</a:t>
            </a:fld>
            <a:endParaRPr lang="en-GB"/>
          </a:p>
        </p:txBody>
      </p:sp>
      <p:sp>
        <p:nvSpPr>
          <p:cNvPr id="5" name="Footer Placeholder 4">
            <a:extLst>
              <a:ext uri="{FF2B5EF4-FFF2-40B4-BE49-F238E27FC236}">
                <a16:creationId xmlns:a16="http://schemas.microsoft.com/office/drawing/2014/main" id="{090CFBDD-BAD1-9D89-3788-D8844136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2D2F989-ECAC-2774-3D6E-7BE607125E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C9E782-7AB2-4542-868F-9B09349DA731}" type="slidenum">
              <a:rPr lang="en-GB" smtClean="0"/>
              <a:t>‹#›</a:t>
            </a:fld>
            <a:endParaRPr lang="en-GB"/>
          </a:p>
        </p:txBody>
      </p:sp>
    </p:spTree>
    <p:extLst>
      <p:ext uri="{BB962C8B-B14F-4D97-AF65-F5344CB8AC3E}">
        <p14:creationId xmlns:p14="http://schemas.microsoft.com/office/powerpoint/2010/main" val="70490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2cdw/fuel-finder/tree/master"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petrolprices.com/bran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bidirectional-searc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aimacode/aima-python" TargetMode="External"/><Relationship Id="rId4" Type="http://schemas.openxmlformats.org/officeDocument/2006/relationships/hyperlink" Target="https://iq.opengenus.org/depth-limited-searc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669072" y="-3929490"/>
            <a:ext cx="8913447" cy="7858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2800" b="1" dirty="0">
              <a:effectLst/>
              <a:latin typeface="Aptos" panose="020B0004020202020204" pitchFamily="34" charset="0"/>
              <a:ea typeface="Aptos" panose="020B0004020202020204" pitchFamily="34" charset="0"/>
              <a:cs typeface="Arial" panose="020B0604020202020204" pitchFamily="34" charset="0"/>
            </a:endParaRPr>
          </a:p>
          <a:p>
            <a:r>
              <a:rPr lang="en-GB" sz="2800" b="1" dirty="0">
                <a:latin typeface="Aptos" panose="020B0004020202020204" pitchFamily="34" charset="0"/>
                <a:ea typeface="Aptos" panose="020B0004020202020204" pitchFamily="34" charset="0"/>
                <a:cs typeface="Arial" panose="020B0604020202020204" pitchFamily="34" charset="0"/>
              </a:rPr>
              <a:t>AI Project: </a:t>
            </a:r>
          </a:p>
          <a:p>
            <a:r>
              <a:rPr lang="en-GB" sz="2800" dirty="0">
                <a:effectLst/>
                <a:latin typeface="Aptos" panose="020B0004020202020204" pitchFamily="34" charset="0"/>
                <a:ea typeface="Aptos" panose="020B0004020202020204" pitchFamily="34" charset="0"/>
                <a:cs typeface="Arial" panose="020B0604020202020204" pitchFamily="34" charset="0"/>
              </a:rPr>
              <a:t>Finding the shortest path to a petrol station of the lowest price, within a limited travel distance considering fuel consumption.</a:t>
            </a:r>
            <a:endParaRPr lang="en-GB" sz="2800" dirty="0"/>
          </a:p>
        </p:txBody>
      </p:sp>
      <p:sp>
        <p:nvSpPr>
          <p:cNvPr id="9" name="TextBox 8">
            <a:extLst>
              <a:ext uri="{FF2B5EF4-FFF2-40B4-BE49-F238E27FC236}">
                <a16:creationId xmlns:a16="http://schemas.microsoft.com/office/drawing/2014/main" id="{2DE73FFE-2B90-A8CF-C3DC-9E30BCEAFBB3}"/>
              </a:ext>
            </a:extLst>
          </p:cNvPr>
          <p:cNvSpPr txBox="1"/>
          <p:nvPr/>
        </p:nvSpPr>
        <p:spPr>
          <a:xfrm>
            <a:off x="9450476" y="5214513"/>
            <a:ext cx="10682514" cy="1600438"/>
          </a:xfrm>
          <a:prstGeom prst="rect">
            <a:avLst/>
          </a:prstGeom>
          <a:noFill/>
        </p:spPr>
        <p:txBody>
          <a:bodyPr wrap="square">
            <a:spAutoFit/>
          </a:bodyPr>
          <a:lstStyle/>
          <a:p>
            <a:r>
              <a:rPr lang="en-GB" sz="1400" b="1" kern="100" dirty="0">
                <a:effectLst/>
                <a:latin typeface="Aptos" panose="020B0004020202020204" pitchFamily="34" charset="0"/>
                <a:ea typeface="Aptos" panose="020B0004020202020204" pitchFamily="34" charset="0"/>
                <a:cs typeface="Arial" panose="020B0604020202020204" pitchFamily="34" charset="0"/>
              </a:rPr>
              <a:t>Team members:</a:t>
            </a:r>
            <a:br>
              <a:rPr lang="en-GB" sz="1400" b="1" kern="100" dirty="0">
                <a:effectLst/>
                <a:latin typeface="Aptos" panose="020B0004020202020204" pitchFamily="34" charset="0"/>
                <a:ea typeface="Aptos" panose="020B0004020202020204" pitchFamily="34" charset="0"/>
                <a:cs typeface="Arial" panose="020B0604020202020204" pitchFamily="34" charset="0"/>
              </a:rPr>
            </a:br>
            <a:r>
              <a:rPr lang="en-GB" sz="1400" kern="100" dirty="0" err="1">
                <a:effectLst/>
                <a:latin typeface="Aptos" panose="020B0004020202020204" pitchFamily="34" charset="0"/>
                <a:ea typeface="Aptos" panose="020B0004020202020204" pitchFamily="34" charset="0"/>
                <a:cs typeface="Arial" panose="020B0604020202020204" pitchFamily="34" charset="0"/>
              </a:rPr>
              <a:t>Ahmid</a:t>
            </a:r>
            <a:r>
              <a:rPr lang="en-GB" sz="1400" kern="100" dirty="0">
                <a:effectLst/>
                <a:latin typeface="Aptos" panose="020B0004020202020204" pitchFamily="34" charset="0"/>
                <a:ea typeface="Aptos" panose="020B0004020202020204" pitchFamily="34" charset="0"/>
                <a:cs typeface="Arial" panose="020B0604020202020204" pitchFamily="34" charset="0"/>
              </a:rPr>
              <a:t> </a:t>
            </a:r>
            <a:r>
              <a:rPr lang="en-GB" sz="1400" kern="100" dirty="0" err="1">
                <a:effectLst/>
                <a:latin typeface="Aptos" panose="020B0004020202020204" pitchFamily="34" charset="0"/>
                <a:ea typeface="Aptos" panose="020B0004020202020204" pitchFamily="34" charset="0"/>
                <a:cs typeface="Arial" panose="020B0604020202020204" pitchFamily="34" charset="0"/>
              </a:rPr>
              <a:t>Omarzada</a:t>
            </a:r>
            <a:r>
              <a:rPr lang="en-GB" sz="1400" kern="100" dirty="0">
                <a:effectLst/>
                <a:latin typeface="Aptos" panose="020B0004020202020204" pitchFamily="34" charset="0"/>
                <a:ea typeface="Aptos" panose="020B0004020202020204" pitchFamily="34" charset="0"/>
                <a:cs typeface="Arial" panose="020B0604020202020204" pitchFamily="34" charset="0"/>
              </a:rPr>
              <a:t> – 2527809</a:t>
            </a:r>
            <a:br>
              <a:rPr lang="en-GB" sz="1400" kern="100" dirty="0">
                <a:effectLst/>
                <a:latin typeface="Aptos" panose="020B0004020202020204" pitchFamily="34" charset="0"/>
                <a:ea typeface="Aptos" panose="020B0004020202020204" pitchFamily="34" charset="0"/>
                <a:cs typeface="Arial" panose="020B0604020202020204" pitchFamily="34" charset="0"/>
              </a:rPr>
            </a:br>
            <a:r>
              <a:rPr lang="en-GB" sz="1400" kern="100" dirty="0">
                <a:effectLst/>
                <a:latin typeface="Aptos" panose="020B0004020202020204" pitchFamily="34" charset="0"/>
                <a:ea typeface="Aptos" panose="020B0004020202020204" pitchFamily="34" charset="0"/>
                <a:cs typeface="Arial" panose="020B0604020202020204" pitchFamily="34" charset="0"/>
              </a:rPr>
              <a:t>Ahmed Youssef – 2507690</a:t>
            </a:r>
            <a:br>
              <a:rPr lang="en-GB" sz="1400" kern="100" dirty="0">
                <a:effectLst/>
                <a:latin typeface="Aptos" panose="020B0004020202020204" pitchFamily="34" charset="0"/>
                <a:ea typeface="Aptos" panose="020B0004020202020204" pitchFamily="34" charset="0"/>
                <a:cs typeface="Arial" panose="020B0604020202020204" pitchFamily="34" charset="0"/>
              </a:rPr>
            </a:br>
            <a:r>
              <a:rPr lang="en-GB" sz="1400" kern="100" dirty="0">
                <a:effectLst/>
                <a:latin typeface="Aptos" panose="020B0004020202020204" pitchFamily="34" charset="0"/>
                <a:ea typeface="Aptos" panose="020B0004020202020204" pitchFamily="34" charset="0"/>
                <a:cs typeface="Arial" panose="020B0604020202020204" pitchFamily="34" charset="0"/>
              </a:rPr>
              <a:t>Anas Saad – 2510059</a:t>
            </a:r>
            <a:br>
              <a:rPr lang="en-GB" sz="1400" kern="100" dirty="0">
                <a:effectLst/>
                <a:latin typeface="Aptos" panose="020B0004020202020204" pitchFamily="34" charset="0"/>
                <a:ea typeface="Aptos" panose="020B0004020202020204" pitchFamily="34" charset="0"/>
                <a:cs typeface="Arial" panose="020B0604020202020204" pitchFamily="34" charset="0"/>
              </a:rPr>
            </a:br>
            <a:r>
              <a:rPr lang="en-GB" sz="1400" kern="100" dirty="0">
                <a:effectLst/>
                <a:latin typeface="Aptos" panose="020B0004020202020204" pitchFamily="34" charset="0"/>
                <a:ea typeface="Aptos" panose="020B0004020202020204" pitchFamily="34" charset="0"/>
                <a:cs typeface="Arial" panose="020B0604020202020204" pitchFamily="34" charset="0"/>
              </a:rPr>
              <a:t>Huzaifa Ijaz – 2541544</a:t>
            </a:r>
            <a:br>
              <a:rPr lang="en-GB" sz="1400" kern="100" dirty="0">
                <a:effectLst/>
                <a:latin typeface="Aptos" panose="020B0004020202020204" pitchFamily="34" charset="0"/>
                <a:ea typeface="Aptos" panose="020B0004020202020204" pitchFamily="34" charset="0"/>
                <a:cs typeface="Arial" panose="020B0604020202020204" pitchFamily="34" charset="0"/>
              </a:rPr>
            </a:br>
            <a:r>
              <a:rPr lang="en-GB" sz="1400" kern="100" dirty="0">
                <a:effectLst/>
                <a:latin typeface="Aptos" panose="020B0004020202020204" pitchFamily="34" charset="0"/>
                <a:ea typeface="Aptos" panose="020B0004020202020204" pitchFamily="34" charset="0"/>
                <a:cs typeface="Arial" panose="020B0604020202020204" pitchFamily="34" charset="0"/>
              </a:rPr>
              <a:t>Ramin Hashemi – 2508573</a:t>
            </a:r>
          </a:p>
          <a:p>
            <a:endParaRPr lang="en-GB" sz="1400" dirty="0"/>
          </a:p>
        </p:txBody>
      </p:sp>
      <p:sp>
        <p:nvSpPr>
          <p:cNvPr id="10" name="Title 1">
            <a:extLst>
              <a:ext uri="{FF2B5EF4-FFF2-40B4-BE49-F238E27FC236}">
                <a16:creationId xmlns:a16="http://schemas.microsoft.com/office/drawing/2014/main" id="{7C3877E9-B22F-285A-B667-FE94F687EE06}"/>
              </a:ext>
            </a:extLst>
          </p:cNvPr>
          <p:cNvSpPr>
            <a:spLocks noGrp="1"/>
          </p:cNvSpPr>
          <p:nvPr>
            <p:ph type="ctrTitle"/>
          </p:nvPr>
        </p:nvSpPr>
        <p:spPr>
          <a:xfrm>
            <a:off x="-629629" y="86471"/>
            <a:ext cx="7338647" cy="845559"/>
          </a:xfrm>
        </p:spPr>
        <p:txBody>
          <a:bodyPr>
            <a:normAutofit/>
          </a:bodyPr>
          <a:lstStyle/>
          <a:p>
            <a:r>
              <a:rPr lang="en-GB" sz="2000" b="1" kern="100" dirty="0">
                <a:effectLst/>
                <a:latin typeface="Aptos" panose="020B0004020202020204" pitchFamily="34" charset="0"/>
                <a:ea typeface="Aptos" panose="020B0004020202020204" pitchFamily="34" charset="0"/>
                <a:cs typeface="Arial" panose="020B0604020202020204" pitchFamily="34" charset="0"/>
              </a:rPr>
              <a:t>AC21007 – Algorithms and Artificial Intelligence</a:t>
            </a:r>
            <a:br>
              <a:rPr lang="en-GB" sz="2000" kern="100" dirty="0">
                <a:effectLst/>
                <a:latin typeface="Aptos" panose="020B0004020202020204" pitchFamily="34" charset="0"/>
                <a:ea typeface="Aptos" panose="020B0004020202020204" pitchFamily="34" charset="0"/>
                <a:cs typeface="Arial" panose="020B0604020202020204" pitchFamily="34" charset="0"/>
              </a:rPr>
            </a:br>
            <a:endParaRPr lang="en-GB" sz="2000" dirty="0"/>
          </a:p>
        </p:txBody>
      </p:sp>
    </p:spTree>
    <p:extLst>
      <p:ext uri="{BB962C8B-B14F-4D97-AF65-F5344CB8AC3E}">
        <p14:creationId xmlns:p14="http://schemas.microsoft.com/office/powerpoint/2010/main" val="273747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337406" y="-6627103"/>
            <a:ext cx="8913447" cy="7858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Aptos" panose="020B0004020202020204" pitchFamily="34" charset="0"/>
                <a:ea typeface="Aptos" panose="020B0004020202020204" pitchFamily="34" charset="0"/>
                <a:cs typeface="Arial" panose="020B0604020202020204" pitchFamily="34" charset="0"/>
              </a:rPr>
              <a:t>Conclusion of results</a:t>
            </a:r>
            <a:endParaRPr lang="en-GB" sz="2800" b="1" dirty="0">
              <a:effectLst/>
              <a:latin typeface="Aptos" panose="020B0004020202020204" pitchFamily="34" charset="0"/>
              <a:ea typeface="Aptos" panose="020B0004020202020204" pitchFamily="34" charset="0"/>
              <a:cs typeface="Arial" panose="020B0604020202020204" pitchFamily="34" charset="0"/>
            </a:endParaRPr>
          </a:p>
          <a:p>
            <a:pPr algn="l"/>
            <a:endParaRPr lang="en-GB" sz="1800" dirty="0">
              <a:latin typeface="Aptos" panose="020B0004020202020204" pitchFamily="34" charset="0"/>
              <a:ea typeface="Aptos" panose="020B00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E92850C1-51D7-3730-AD06-C693884D1FEE}"/>
              </a:ext>
            </a:extLst>
          </p:cNvPr>
          <p:cNvSpPr txBox="1">
            <a:spLocks/>
          </p:cNvSpPr>
          <p:nvPr/>
        </p:nvSpPr>
        <p:spPr>
          <a:xfrm>
            <a:off x="1273419" y="721824"/>
            <a:ext cx="8913447" cy="38868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800" b="1" dirty="0">
                <a:latin typeface="Aptos" panose="020B0004020202020204" pitchFamily="34" charset="0"/>
                <a:ea typeface="Aptos" panose="020B0004020202020204" pitchFamily="34" charset="0"/>
                <a:cs typeface="Arial" panose="020B0604020202020204" pitchFamily="34" charset="0"/>
              </a:rPr>
              <a:t>Ranked by path cost:</a:t>
            </a:r>
          </a:p>
          <a:p>
            <a:pPr algn="l"/>
            <a:r>
              <a:rPr lang="en-GB" sz="1800" b="1" dirty="0">
                <a:effectLst/>
                <a:latin typeface="Aptos" panose="020B0004020202020204" pitchFamily="34" charset="0"/>
                <a:ea typeface="Aptos" panose="020B0004020202020204" pitchFamily="34" charset="0"/>
                <a:cs typeface="Arial" panose="020B0604020202020204" pitchFamily="34" charset="0"/>
              </a:rPr>
              <a:t>1. A* search</a:t>
            </a:r>
          </a:p>
          <a:p>
            <a:pPr algn="l"/>
            <a:r>
              <a:rPr lang="en-GB" sz="1800" b="1" dirty="0">
                <a:latin typeface="Aptos" panose="020B0004020202020204" pitchFamily="34" charset="0"/>
                <a:ea typeface="Aptos" panose="020B0004020202020204" pitchFamily="34" charset="0"/>
                <a:cs typeface="Arial" panose="020B0604020202020204" pitchFamily="34" charset="0"/>
              </a:rPr>
              <a:t>1.</a:t>
            </a:r>
            <a:r>
              <a:rPr lang="en-GB" sz="1800" b="1" dirty="0">
                <a:effectLst/>
                <a:latin typeface="Aptos" panose="020B0004020202020204" pitchFamily="34" charset="0"/>
                <a:ea typeface="Aptos" panose="020B0004020202020204" pitchFamily="34" charset="0"/>
                <a:cs typeface="Arial" panose="020B0604020202020204" pitchFamily="34" charset="0"/>
              </a:rPr>
              <a:t> Greedy best first search</a:t>
            </a:r>
          </a:p>
          <a:p>
            <a:pPr algn="l"/>
            <a:r>
              <a:rPr lang="en-GB" sz="1800" b="1" dirty="0">
                <a:effectLst/>
                <a:latin typeface="Aptos" panose="020B0004020202020204" pitchFamily="34" charset="0"/>
                <a:ea typeface="Aptos" panose="020B0004020202020204" pitchFamily="34" charset="0"/>
                <a:cs typeface="Arial" panose="020B0604020202020204" pitchFamily="34" charset="0"/>
              </a:rPr>
              <a:t>2. Bidirectional search</a:t>
            </a:r>
          </a:p>
          <a:p>
            <a:pPr algn="l"/>
            <a:r>
              <a:rPr lang="en-GB" sz="1800" b="1" dirty="0">
                <a:latin typeface="Aptos" panose="020B0004020202020204" pitchFamily="34" charset="0"/>
                <a:ea typeface="Aptos" panose="020B0004020202020204" pitchFamily="34" charset="0"/>
                <a:cs typeface="Arial" panose="020B0604020202020204" pitchFamily="34" charset="0"/>
              </a:rPr>
              <a:t>3. Depth limited search</a:t>
            </a:r>
          </a:p>
          <a:p>
            <a:pPr marL="342900" indent="-342900" algn="l">
              <a:buAutoNum type="arabicPeriod"/>
            </a:pP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marL="342900" indent="-342900" algn="l">
              <a:buAutoNum type="arabicPeriod"/>
            </a:pPr>
            <a:endParaRPr lang="en-GB" sz="1800" b="1" dirty="0">
              <a:latin typeface="Aptos" panose="020B0004020202020204" pitchFamily="34" charset="0"/>
              <a:ea typeface="Aptos" panose="020B0004020202020204" pitchFamily="34" charset="0"/>
              <a:cs typeface="Arial" panose="020B0604020202020204" pitchFamily="34" charset="0"/>
            </a:endParaRPr>
          </a:p>
          <a:p>
            <a:pPr marL="342900" indent="-342900" algn="l">
              <a:buAutoNum type="arabicPeriod"/>
            </a:pP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marL="342900" indent="-342900" algn="l">
              <a:buAutoNum type="arabicPeriod"/>
            </a:pP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algn="l"/>
            <a:endParaRPr lang="en-GB" sz="1800" dirty="0">
              <a:latin typeface="Aptos" panose="020B0004020202020204" pitchFamily="34" charset="0"/>
              <a:ea typeface="Aptos" panose="020B00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552E6EF5-C9EA-056A-71DF-A91B7B07D3D6}"/>
              </a:ext>
            </a:extLst>
          </p:cNvPr>
          <p:cNvSpPr txBox="1">
            <a:spLocks/>
          </p:cNvSpPr>
          <p:nvPr/>
        </p:nvSpPr>
        <p:spPr>
          <a:xfrm>
            <a:off x="6415942" y="-494344"/>
            <a:ext cx="8913447" cy="38868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800" b="1" dirty="0">
                <a:latin typeface="Aptos" panose="020B0004020202020204" pitchFamily="34" charset="0"/>
                <a:ea typeface="Aptos" panose="020B0004020202020204" pitchFamily="34" charset="0"/>
                <a:cs typeface="Arial" panose="020B0604020202020204" pitchFamily="34" charset="0"/>
              </a:rPr>
              <a:t>Ranked by average runtime:</a:t>
            </a:r>
          </a:p>
          <a:p>
            <a:pPr algn="l"/>
            <a:r>
              <a:rPr lang="en-GB" sz="1800" b="1" dirty="0">
                <a:latin typeface="Aptos" panose="020B0004020202020204" pitchFamily="34" charset="0"/>
                <a:ea typeface="Aptos" panose="020B0004020202020204" pitchFamily="34" charset="0"/>
                <a:cs typeface="Arial" panose="020B0604020202020204" pitchFamily="34" charset="0"/>
              </a:rPr>
              <a:t>1. Depth limited search</a:t>
            </a:r>
          </a:p>
          <a:p>
            <a:pPr algn="l"/>
            <a:r>
              <a:rPr lang="en-GB" sz="1800" b="1" dirty="0">
                <a:latin typeface="Aptos" panose="020B0004020202020204" pitchFamily="34" charset="0"/>
                <a:ea typeface="Aptos" panose="020B0004020202020204" pitchFamily="34" charset="0"/>
                <a:cs typeface="Arial" panose="020B0604020202020204" pitchFamily="34" charset="0"/>
              </a:rPr>
              <a:t>2. A* search</a:t>
            </a:r>
          </a:p>
          <a:p>
            <a:pPr algn="l"/>
            <a:r>
              <a:rPr lang="en-GB" sz="1800" b="1" dirty="0">
                <a:latin typeface="Aptos" panose="020B0004020202020204" pitchFamily="34" charset="0"/>
                <a:ea typeface="Aptos" panose="020B0004020202020204" pitchFamily="34" charset="0"/>
                <a:cs typeface="Arial" panose="020B0604020202020204" pitchFamily="34" charset="0"/>
              </a:rPr>
              <a:t>3. Greedy best first search</a:t>
            </a:r>
          </a:p>
          <a:p>
            <a:pPr algn="l"/>
            <a:r>
              <a:rPr lang="en-GB" sz="1800" b="1" dirty="0">
                <a:latin typeface="Aptos" panose="020B0004020202020204" pitchFamily="34" charset="0"/>
                <a:ea typeface="Aptos" panose="020B0004020202020204" pitchFamily="34" charset="0"/>
                <a:cs typeface="Arial" panose="020B0604020202020204" pitchFamily="34" charset="0"/>
              </a:rPr>
              <a:t>4. Bidirectional search</a:t>
            </a:r>
          </a:p>
        </p:txBody>
      </p:sp>
      <p:sp>
        <p:nvSpPr>
          <p:cNvPr id="10" name="Title 1">
            <a:extLst>
              <a:ext uri="{FF2B5EF4-FFF2-40B4-BE49-F238E27FC236}">
                <a16:creationId xmlns:a16="http://schemas.microsoft.com/office/drawing/2014/main" id="{A8B20A79-8F8A-9F6B-6BD1-7C05FA770432}"/>
              </a:ext>
            </a:extLst>
          </p:cNvPr>
          <p:cNvSpPr txBox="1">
            <a:spLocks/>
          </p:cNvSpPr>
          <p:nvPr/>
        </p:nvSpPr>
        <p:spPr>
          <a:xfrm>
            <a:off x="2234216" y="2415169"/>
            <a:ext cx="8913447" cy="38868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800" dirty="0">
              <a:latin typeface="Aptos" panose="020B0004020202020204" pitchFamily="34" charset="0"/>
              <a:ea typeface="Aptos" panose="020B00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AFA9C086-3A5E-ECF9-F9C9-58C371441601}"/>
              </a:ext>
            </a:extLst>
          </p:cNvPr>
          <p:cNvSpPr txBox="1">
            <a:spLocks/>
          </p:cNvSpPr>
          <p:nvPr/>
        </p:nvSpPr>
        <p:spPr>
          <a:xfrm>
            <a:off x="4230563" y="743218"/>
            <a:ext cx="8913447" cy="38868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800" dirty="0">
                <a:effectLst/>
                <a:latin typeface="Aptos" panose="020B0004020202020204" pitchFamily="34" charset="0"/>
                <a:ea typeface="Aptos" panose="020B0004020202020204" pitchFamily="34" charset="0"/>
                <a:cs typeface="Arial" panose="020B0604020202020204" pitchFamily="34" charset="0"/>
              </a:rPr>
              <a:t>£ 108.23</a:t>
            </a:r>
          </a:p>
          <a:p>
            <a:pPr algn="l"/>
            <a:r>
              <a:rPr lang="en-GB" sz="1800" dirty="0">
                <a:effectLst/>
                <a:latin typeface="Aptos" panose="020B0004020202020204" pitchFamily="34" charset="0"/>
                <a:ea typeface="Aptos" panose="020B0004020202020204" pitchFamily="34" charset="0"/>
                <a:cs typeface="Arial" panose="020B0604020202020204" pitchFamily="34" charset="0"/>
              </a:rPr>
              <a:t>£ 108.23</a:t>
            </a: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algn="l"/>
            <a:r>
              <a:rPr lang="en-GB" sz="1800" dirty="0">
                <a:effectLst/>
                <a:latin typeface="Aptos" panose="020B0004020202020204" pitchFamily="34" charset="0"/>
                <a:ea typeface="Aptos" panose="020B0004020202020204" pitchFamily="34" charset="0"/>
                <a:cs typeface="Arial" panose="020B0604020202020204" pitchFamily="34" charset="0"/>
              </a:rPr>
              <a:t>£120.60</a:t>
            </a:r>
          </a:p>
          <a:p>
            <a:pPr algn="l"/>
            <a:r>
              <a:rPr lang="en-GB" sz="1800" dirty="0">
                <a:effectLst/>
                <a:latin typeface="Aptos" panose="020B0004020202020204" pitchFamily="34" charset="0"/>
                <a:ea typeface="Aptos" panose="020B0004020202020204" pitchFamily="34" charset="0"/>
                <a:cs typeface="Arial" panose="020B0604020202020204" pitchFamily="34" charset="0"/>
              </a:rPr>
              <a:t>£197.30</a:t>
            </a: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algn="l"/>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marL="342900" indent="-342900" algn="l">
              <a:buAutoNum type="arabicPeriod"/>
            </a:pPr>
            <a:endParaRPr lang="en-GB" sz="1800" b="1" dirty="0">
              <a:latin typeface="Aptos" panose="020B0004020202020204" pitchFamily="34" charset="0"/>
              <a:ea typeface="Aptos" panose="020B0004020202020204" pitchFamily="34" charset="0"/>
              <a:cs typeface="Arial" panose="020B0604020202020204" pitchFamily="34" charset="0"/>
            </a:endParaRPr>
          </a:p>
          <a:p>
            <a:pPr marL="342900" indent="-342900" algn="l">
              <a:buAutoNum type="arabicPeriod"/>
            </a:pP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marL="342900" indent="-342900" algn="l">
              <a:buAutoNum type="arabicPeriod"/>
            </a:pP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algn="l"/>
            <a:endParaRPr lang="en-GB" sz="1800" dirty="0">
              <a:latin typeface="Aptos" panose="020B0004020202020204" pitchFamily="34" charset="0"/>
              <a:ea typeface="Aptos" panose="020B00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394A8717-B5FF-DE83-D648-9C9B602F1005}"/>
              </a:ext>
            </a:extLst>
          </p:cNvPr>
          <p:cNvSpPr txBox="1">
            <a:spLocks/>
          </p:cNvSpPr>
          <p:nvPr/>
        </p:nvSpPr>
        <p:spPr>
          <a:xfrm>
            <a:off x="9482745" y="473542"/>
            <a:ext cx="8913447" cy="38868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800" dirty="0">
                <a:effectLst/>
                <a:latin typeface="Aptos" panose="020B0004020202020204" pitchFamily="34" charset="0"/>
                <a:ea typeface="Aptos" panose="020B0004020202020204" pitchFamily="34" charset="0"/>
                <a:cs typeface="Arial" panose="020B0604020202020204" pitchFamily="34" charset="0"/>
              </a:rPr>
              <a:t>120.4 </a:t>
            </a:r>
            <a:r>
              <a:rPr lang="el-GR" sz="1800" b="0" i="0" dirty="0">
                <a:effectLst/>
                <a:latin typeface="Google Sans"/>
              </a:rPr>
              <a:t>μ</a:t>
            </a:r>
            <a:r>
              <a:rPr lang="en-GB" sz="1800" b="0" i="0" dirty="0">
                <a:effectLst/>
                <a:latin typeface="Google Sans"/>
              </a:rPr>
              <a:t>s</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gn="l"/>
            <a:r>
              <a:rPr lang="en-GB" sz="1800" dirty="0">
                <a:effectLst/>
                <a:latin typeface="Aptos" panose="020B0004020202020204" pitchFamily="34" charset="0"/>
                <a:ea typeface="Aptos" panose="020B0004020202020204" pitchFamily="34" charset="0"/>
                <a:cs typeface="Arial" panose="020B0604020202020204" pitchFamily="34" charset="0"/>
              </a:rPr>
              <a:t>292.7 </a:t>
            </a:r>
            <a:r>
              <a:rPr lang="el-GR" sz="1800" b="0" i="0" dirty="0">
                <a:effectLst/>
                <a:latin typeface="Google Sans"/>
              </a:rPr>
              <a:t>μ</a:t>
            </a:r>
            <a:r>
              <a:rPr lang="en-GB" sz="1800" b="0" i="0" dirty="0">
                <a:effectLst/>
                <a:latin typeface="Google Sans"/>
              </a:rPr>
              <a:t>s </a:t>
            </a:r>
          </a:p>
          <a:p>
            <a:pPr algn="l"/>
            <a:r>
              <a:rPr lang="en-GB" sz="1800" dirty="0">
                <a:effectLst/>
                <a:latin typeface="Aptos" panose="020B0004020202020204" pitchFamily="34" charset="0"/>
                <a:ea typeface="Aptos" panose="020B0004020202020204" pitchFamily="34" charset="0"/>
                <a:cs typeface="Arial" panose="020B0604020202020204" pitchFamily="34" charset="0"/>
              </a:rPr>
              <a:t>342.9 </a:t>
            </a:r>
            <a:r>
              <a:rPr lang="el-GR" sz="1800" b="0" i="0" kern="1200" dirty="0">
                <a:solidFill>
                  <a:srgbClr val="000000"/>
                </a:solidFill>
                <a:effectLst/>
                <a:latin typeface="Google Sans"/>
                <a:ea typeface="+mn-ea"/>
                <a:cs typeface="+mn-cs"/>
              </a:rPr>
              <a:t>μ</a:t>
            </a:r>
            <a:r>
              <a:rPr lang="en-GB" sz="1800" b="0" i="0" kern="1200" dirty="0">
                <a:solidFill>
                  <a:srgbClr val="000000"/>
                </a:solidFill>
                <a:effectLst/>
                <a:latin typeface="Google Sans"/>
                <a:ea typeface="+mn-ea"/>
                <a:cs typeface="+mn-cs"/>
              </a:rPr>
              <a:t>s </a:t>
            </a:r>
          </a:p>
          <a:p>
            <a:pPr algn="l"/>
            <a:r>
              <a:rPr lang="en-GB" sz="1800" dirty="0">
                <a:effectLst/>
                <a:latin typeface="Aptos" panose="020B0004020202020204" pitchFamily="34" charset="0"/>
                <a:ea typeface="Aptos" panose="020B0004020202020204" pitchFamily="34" charset="0"/>
                <a:cs typeface="Arial" panose="020B0604020202020204" pitchFamily="34" charset="0"/>
              </a:rPr>
              <a:t>617.7 </a:t>
            </a:r>
            <a:r>
              <a:rPr lang="el-GR" sz="1800" b="0" i="0" kern="1200" dirty="0">
                <a:solidFill>
                  <a:srgbClr val="000000"/>
                </a:solidFill>
                <a:effectLst/>
                <a:latin typeface="Google Sans"/>
                <a:ea typeface="+mn-ea"/>
                <a:cs typeface="+mn-cs"/>
              </a:rPr>
              <a:t>μ</a:t>
            </a:r>
            <a:r>
              <a:rPr lang="en-GB" sz="1800" b="0" i="0" kern="1200" dirty="0">
                <a:solidFill>
                  <a:srgbClr val="000000"/>
                </a:solidFill>
                <a:effectLst/>
                <a:latin typeface="Google Sans"/>
                <a:ea typeface="+mn-ea"/>
                <a:cs typeface="+mn-cs"/>
              </a:rPr>
              <a:t>s</a:t>
            </a: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marL="342900" indent="-342900" algn="l">
              <a:buAutoNum type="arabicPeriod"/>
            </a:pPr>
            <a:endParaRPr lang="en-GB" sz="1800" b="1" dirty="0">
              <a:latin typeface="Aptos" panose="020B0004020202020204" pitchFamily="34" charset="0"/>
              <a:ea typeface="Aptos" panose="020B0004020202020204" pitchFamily="34" charset="0"/>
              <a:cs typeface="Arial" panose="020B0604020202020204" pitchFamily="34" charset="0"/>
            </a:endParaRPr>
          </a:p>
          <a:p>
            <a:pPr marL="342900" indent="-342900" algn="l">
              <a:buAutoNum type="arabicPeriod"/>
            </a:pP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marL="342900" indent="-342900" algn="l">
              <a:buAutoNum type="arabicPeriod"/>
            </a:pP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algn="l"/>
            <a:endParaRPr lang="en-GB" sz="1800" dirty="0">
              <a:latin typeface="Aptos" panose="020B0004020202020204" pitchFamily="34" charset="0"/>
              <a:ea typeface="Aptos" panose="020B00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915342C3-5163-2790-EEA0-6DE83138C8B2}"/>
              </a:ext>
            </a:extLst>
          </p:cNvPr>
          <p:cNvSpPr txBox="1">
            <a:spLocks/>
          </p:cNvSpPr>
          <p:nvPr/>
        </p:nvSpPr>
        <p:spPr>
          <a:xfrm>
            <a:off x="1993895" y="1718748"/>
            <a:ext cx="8913447" cy="38868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800" b="1" dirty="0">
                <a:latin typeface="Aptos" panose="020B0004020202020204" pitchFamily="34" charset="0"/>
                <a:ea typeface="Aptos" panose="020B0004020202020204" pitchFamily="34" charset="0"/>
                <a:cs typeface="Arial" panose="020B0604020202020204" pitchFamily="34" charset="0"/>
              </a:rPr>
              <a:t>A* was the best option to find a petrol station in terms of path cost and average runtime combined.</a:t>
            </a:r>
          </a:p>
        </p:txBody>
      </p:sp>
    </p:spTree>
    <p:extLst>
      <p:ext uri="{BB962C8B-B14F-4D97-AF65-F5344CB8AC3E}">
        <p14:creationId xmlns:p14="http://schemas.microsoft.com/office/powerpoint/2010/main" val="262235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337406" y="-4811748"/>
            <a:ext cx="8913447" cy="7858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Aptos" panose="020B0004020202020204" pitchFamily="34" charset="0"/>
                <a:ea typeface="Aptos" panose="020B0004020202020204" pitchFamily="34" charset="0"/>
                <a:cs typeface="Arial" panose="020B0604020202020204" pitchFamily="34" charset="0"/>
              </a:rPr>
              <a:t>Above and beyond:</a:t>
            </a:r>
            <a:endParaRPr lang="en-GB" sz="2800" b="1" dirty="0">
              <a:effectLst/>
              <a:latin typeface="Aptos" panose="020B0004020202020204" pitchFamily="34" charset="0"/>
              <a:ea typeface="Aptos" panose="020B0004020202020204" pitchFamily="34" charset="0"/>
              <a:cs typeface="Arial" panose="020B0604020202020204" pitchFamily="34" charset="0"/>
            </a:endParaRPr>
          </a:p>
          <a:p>
            <a:pPr algn="l"/>
            <a:endParaRPr lang="en-GB" sz="1800" dirty="0">
              <a:latin typeface="Aptos" panose="020B0004020202020204" pitchFamily="34" charset="0"/>
              <a:ea typeface="Aptos" panose="020B0004020202020204" pitchFamily="34" charset="0"/>
              <a:cs typeface="Arial" panose="020B0604020202020204" pitchFamily="34" charset="0"/>
            </a:endParaRPr>
          </a:p>
          <a:p>
            <a:pPr algn="l">
              <a:lnSpc>
                <a:spcPct val="115000"/>
              </a:lnSpc>
              <a:spcAft>
                <a:spcPts val="800"/>
              </a:spcAft>
            </a:pPr>
            <a:r>
              <a:rPr lang="en-GB" sz="1800" kern="100" dirty="0">
                <a:effectLst/>
                <a:latin typeface="Aptos" panose="020B0004020202020204" pitchFamily="34" charset="0"/>
                <a:ea typeface="Aptos" panose="020B0004020202020204" pitchFamily="34" charset="0"/>
                <a:cs typeface="Arial" panose="020B0604020202020204" pitchFamily="34" charset="0"/>
              </a:rPr>
              <a:t>We have included an interactive GUI that the user can use adjust each of the following:</a:t>
            </a:r>
          </a:p>
          <a:p>
            <a:pPr marL="342900" lvl="0" indent="-342900" algn="l">
              <a:lnSpc>
                <a:spcPct val="115000"/>
              </a:lnSpc>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The initial node</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l">
              <a:lnSpc>
                <a:spcPct val="115000"/>
              </a:lnSpc>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Maximum travel distance</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l">
              <a:lnSpc>
                <a:spcPct val="115000"/>
              </a:lnSpc>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Desired price (default is lowest)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l">
              <a:lnSpc>
                <a:spcPct val="115000"/>
              </a:lnSpc>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Search algorithm</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l">
              <a:lnSpc>
                <a:spcPct val="115000"/>
              </a:lnSpc>
              <a:spcAft>
                <a:spcPts val="800"/>
              </a:spcAft>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Depth limit (only for depth limited search)</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8EBA36C9-B5FA-F217-33B2-F76F884BC824}"/>
              </a:ext>
            </a:extLst>
          </p:cNvPr>
          <p:cNvPicPr>
            <a:picLocks noChangeAspect="1"/>
          </p:cNvPicPr>
          <p:nvPr/>
        </p:nvPicPr>
        <p:blipFill>
          <a:blip r:embed="rId2"/>
          <a:stretch>
            <a:fillRect/>
          </a:stretch>
        </p:blipFill>
        <p:spPr>
          <a:xfrm>
            <a:off x="4523068" y="3375250"/>
            <a:ext cx="3573752" cy="2789543"/>
          </a:xfrm>
          <a:prstGeom prst="rect">
            <a:avLst/>
          </a:prstGeom>
        </p:spPr>
      </p:pic>
      <p:sp>
        <p:nvSpPr>
          <p:cNvPr id="12" name="Title 1">
            <a:extLst>
              <a:ext uri="{FF2B5EF4-FFF2-40B4-BE49-F238E27FC236}">
                <a16:creationId xmlns:a16="http://schemas.microsoft.com/office/drawing/2014/main" id="{471C3802-7492-F206-EF66-3544000B6912}"/>
              </a:ext>
            </a:extLst>
          </p:cNvPr>
          <p:cNvSpPr txBox="1">
            <a:spLocks/>
          </p:cNvSpPr>
          <p:nvPr/>
        </p:nvSpPr>
        <p:spPr>
          <a:xfrm>
            <a:off x="1967520" y="-1267758"/>
            <a:ext cx="8913447" cy="7858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600" i="1" kern="100" dirty="0">
                <a:latin typeface="Aptos" panose="020B0004020202020204" pitchFamily="34" charset="0"/>
                <a:ea typeface="Aptos" panose="020B0004020202020204" pitchFamily="34" charset="0"/>
                <a:cs typeface="Arial" panose="020B0604020202020204" pitchFamily="34" charset="0"/>
              </a:rPr>
              <a:t>g</a:t>
            </a:r>
            <a:r>
              <a:rPr lang="en-GB" sz="1600" i="1" kern="100" dirty="0">
                <a:effectLst/>
                <a:latin typeface="Aptos" panose="020B0004020202020204" pitchFamily="34" charset="0"/>
                <a:ea typeface="Aptos" panose="020B0004020202020204" pitchFamily="34" charset="0"/>
                <a:cs typeface="Arial" panose="020B0604020202020204" pitchFamily="34" charset="0"/>
              </a:rPr>
              <a:t>raphical user interface</a:t>
            </a:r>
          </a:p>
        </p:txBody>
      </p:sp>
    </p:spTree>
    <p:extLst>
      <p:ext uri="{BB962C8B-B14F-4D97-AF65-F5344CB8AC3E}">
        <p14:creationId xmlns:p14="http://schemas.microsoft.com/office/powerpoint/2010/main" val="364367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362806" y="-3871203"/>
            <a:ext cx="8913447" cy="7858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latin typeface="+mn-lt"/>
                <a:ea typeface="Aptos" panose="020B0004020202020204" pitchFamily="34" charset="0"/>
                <a:cs typeface="Arial" panose="020B0604020202020204" pitchFamily="34" charset="0"/>
              </a:rPr>
              <a:t>Thank you!</a:t>
            </a:r>
            <a:endParaRPr lang="en-GB" b="1" dirty="0">
              <a:effectLst/>
              <a:latin typeface="+mn-lt"/>
              <a:ea typeface="Aptos" panose="020B0004020202020204" pitchFamily="34" charset="0"/>
              <a:cs typeface="Arial" panose="020B0604020202020204" pitchFamily="34" charset="0"/>
            </a:endParaRPr>
          </a:p>
          <a:p>
            <a:pPr algn="l"/>
            <a:endParaRPr lang="en-GB" sz="1800" dirty="0">
              <a:latin typeface="+mn-lt"/>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42326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639276" y="-1366113"/>
            <a:ext cx="8913447" cy="7858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kern="100" dirty="0">
                <a:latin typeface="+mn-lt"/>
                <a:cs typeface="Arial" panose="020B0604020202020204" pitchFamily="34" charset="0"/>
              </a:rPr>
              <a:t>Problem definition:</a:t>
            </a:r>
          </a:p>
          <a:p>
            <a:pPr algn="l"/>
            <a:endParaRPr lang="en-GB" sz="2000" b="1" kern="100" dirty="0">
              <a:latin typeface="+mn-lt"/>
              <a:cs typeface="Arial" panose="020B0604020202020204" pitchFamily="34" charset="0"/>
            </a:endParaRPr>
          </a:p>
          <a:p>
            <a:pPr algn="l"/>
            <a:r>
              <a:rPr lang="en-GB" sz="2000" b="1" kern="100" dirty="0">
                <a:latin typeface="+mn-lt"/>
                <a:cs typeface="Arial" panose="020B0604020202020204" pitchFamily="34" charset="0"/>
              </a:rPr>
              <a:t>State: </a:t>
            </a:r>
            <a:r>
              <a:rPr lang="en-GB" sz="2000" kern="100" dirty="0">
                <a:latin typeface="+mn-lt"/>
                <a:cs typeface="Arial" panose="020B0604020202020204" pitchFamily="34" charset="0"/>
              </a:rPr>
              <a:t>a state is represented by the location’s ID, the type of the location latitude, longitude, and the fuel price at that specific location if applicable.</a:t>
            </a:r>
          </a:p>
          <a:p>
            <a:pPr algn="l"/>
            <a:endParaRPr lang="en-GB" sz="2000" kern="100" dirty="0">
              <a:latin typeface="+mn-lt"/>
              <a:cs typeface="Arial" panose="020B0604020202020204" pitchFamily="34" charset="0"/>
            </a:endParaRPr>
          </a:p>
          <a:p>
            <a:pPr algn="l"/>
            <a:r>
              <a:rPr lang="en-GB" sz="2000" b="1" dirty="0">
                <a:latin typeface="+mn-lt"/>
              </a:rPr>
              <a:t>Initial State: </a:t>
            </a:r>
            <a:r>
              <a:rPr lang="en-GB" sz="2000" dirty="0">
                <a:latin typeface="+mn-lt"/>
              </a:rPr>
              <a:t>the initial state will be the location with ID 13 which carries the coordinates (53.796851 -3.017311)</a:t>
            </a:r>
          </a:p>
          <a:p>
            <a:pPr algn="l"/>
            <a:endParaRPr lang="en-GB" sz="2000" dirty="0">
              <a:latin typeface="+mn-lt"/>
            </a:endParaRPr>
          </a:p>
          <a:p>
            <a:pPr algn="l"/>
            <a:r>
              <a:rPr lang="en-GB" sz="2000" b="1" dirty="0">
                <a:latin typeface="+mn-lt"/>
              </a:rPr>
              <a:t>Actions: </a:t>
            </a:r>
            <a:endParaRPr lang="en-GB" sz="2000" dirty="0">
              <a:latin typeface="+mn-lt"/>
            </a:endParaRPr>
          </a:p>
          <a:p>
            <a:pPr lvl="0" algn="l"/>
            <a:r>
              <a:rPr lang="en-GB" sz="2000" b="1" dirty="0">
                <a:latin typeface="+mn-lt"/>
              </a:rPr>
              <a:t>	- Travel to different location: </a:t>
            </a:r>
            <a:r>
              <a:rPr lang="en-GB" sz="2000" dirty="0">
                <a:latin typeface="+mn-lt"/>
              </a:rPr>
              <a:t>the agent moves to a different location 	within a 	limited travel distance of 75 km.</a:t>
            </a:r>
          </a:p>
          <a:p>
            <a:pPr lvl="0" algn="l"/>
            <a:endParaRPr lang="en-GB" sz="2000" dirty="0">
              <a:latin typeface="+mn-lt"/>
            </a:endParaRPr>
          </a:p>
          <a:p>
            <a:pPr algn="l"/>
            <a:r>
              <a:rPr lang="en-GB" sz="2000" b="1" dirty="0">
                <a:latin typeface="+mn-lt"/>
              </a:rPr>
              <a:t>Transition Model: </a:t>
            </a:r>
            <a:r>
              <a:rPr lang="en-GB" sz="2000" dirty="0">
                <a:latin typeface="+mn-lt"/>
              </a:rPr>
              <a:t>the state is changed by moving from the current location to the next location and updating the current location.</a:t>
            </a:r>
          </a:p>
          <a:p>
            <a:pPr algn="l"/>
            <a:endParaRPr lang="en-GB" sz="2000" dirty="0">
              <a:latin typeface="+mn-lt"/>
            </a:endParaRPr>
          </a:p>
          <a:p>
            <a:pPr algn="l"/>
            <a:r>
              <a:rPr lang="en-GB" sz="2000" b="1" dirty="0">
                <a:latin typeface="+mn-lt"/>
              </a:rPr>
              <a:t>Goal Test: </a:t>
            </a:r>
            <a:r>
              <a:rPr lang="en-GB" sz="2000" dirty="0">
                <a:latin typeface="+mn-lt"/>
              </a:rPr>
              <a:t>the goal is met when the agent reaches a location that is a petrol station, which is offering fuel of the lowest price. (137.1 pence per litres.)</a:t>
            </a:r>
          </a:p>
          <a:p>
            <a:pPr algn="l"/>
            <a:endParaRPr lang="en-GB" sz="2000" dirty="0">
              <a:latin typeface="+mn-lt"/>
            </a:endParaRPr>
          </a:p>
          <a:p>
            <a:pPr algn="l"/>
            <a:r>
              <a:rPr lang="en-GB" sz="2000" b="1" dirty="0">
                <a:latin typeface="+mn-lt"/>
              </a:rPr>
              <a:t>Path Cost: </a:t>
            </a:r>
            <a:r>
              <a:rPr lang="en-GB" sz="2000" dirty="0">
                <a:latin typeface="+mn-lt"/>
              </a:rPr>
              <a:t>Each movement between one location and the other will cost distance covered ---&gt; </a:t>
            </a:r>
            <a:r>
              <a:rPr lang="en-GB" sz="2000">
                <a:latin typeface="+mn-lt"/>
              </a:rPr>
              <a:t>fuel consumed </a:t>
            </a:r>
            <a:r>
              <a:rPr lang="en-GB" sz="2000" dirty="0">
                <a:latin typeface="+mn-lt"/>
              </a:rPr>
              <a:t>* fuel price.</a:t>
            </a:r>
          </a:p>
          <a:p>
            <a:endParaRPr lang="en-GB" sz="2000" kern="100" dirty="0">
              <a:latin typeface="+mn-lt"/>
              <a:cs typeface="Arial" panose="020B0604020202020204" pitchFamily="34" charset="0"/>
            </a:endParaRPr>
          </a:p>
        </p:txBody>
      </p:sp>
    </p:spTree>
    <p:extLst>
      <p:ext uri="{BB962C8B-B14F-4D97-AF65-F5344CB8AC3E}">
        <p14:creationId xmlns:p14="http://schemas.microsoft.com/office/powerpoint/2010/main" val="250154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337406" y="-4036303"/>
            <a:ext cx="8913447" cy="7858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mn-lt"/>
                <a:ea typeface="Aptos" panose="020B0004020202020204" pitchFamily="34" charset="0"/>
                <a:cs typeface="Arial" panose="020B0604020202020204" pitchFamily="34" charset="0"/>
              </a:rPr>
              <a:t>Why it matters</a:t>
            </a:r>
            <a:endParaRPr lang="en-GB" sz="2800" b="1" dirty="0">
              <a:effectLst/>
              <a:latin typeface="+mn-lt"/>
              <a:ea typeface="Aptos" panose="020B0004020202020204" pitchFamily="34" charset="0"/>
              <a:cs typeface="Arial" panose="020B0604020202020204" pitchFamily="34" charset="0"/>
            </a:endParaRPr>
          </a:p>
          <a:p>
            <a:pPr algn="l"/>
            <a:endParaRPr lang="en-GB" sz="1800" dirty="0">
              <a:latin typeface="+mn-lt"/>
              <a:ea typeface="Aptos" panose="020B0004020202020204" pitchFamily="34" charset="0"/>
              <a:cs typeface="Arial" panose="020B0604020202020204" pitchFamily="34" charset="0"/>
            </a:endParaRPr>
          </a:p>
          <a:p>
            <a:pPr algn="l"/>
            <a:r>
              <a:rPr lang="en-GB" sz="2000" dirty="0">
                <a:effectLst/>
                <a:latin typeface="+mn-lt"/>
                <a:ea typeface="Aptos" panose="020B0004020202020204" pitchFamily="34" charset="0"/>
                <a:cs typeface="Arial" panose="020B0604020202020204" pitchFamily="34" charset="0"/>
              </a:rPr>
              <a:t>Shorter travel distances on efficient paths result in reduced fuel usage. This immediately contributes to lower carbon emissions, which is very beneficial to the environment. Ultimately, this would support the more general objective of maximising benefits while utilising the least amount of fuel.</a:t>
            </a:r>
            <a:endParaRPr lang="en-GB" sz="2000" kern="100" dirty="0">
              <a:latin typeface="+mn-lt"/>
              <a:cs typeface="Arial" panose="020B0604020202020204" pitchFamily="34" charset="0"/>
            </a:endParaRPr>
          </a:p>
        </p:txBody>
      </p:sp>
    </p:spTree>
    <p:extLst>
      <p:ext uri="{BB962C8B-B14F-4D97-AF65-F5344CB8AC3E}">
        <p14:creationId xmlns:p14="http://schemas.microsoft.com/office/powerpoint/2010/main" val="297401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337406" y="-3031510"/>
            <a:ext cx="8913447" cy="7858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Aptos" panose="020B0004020202020204" pitchFamily="34" charset="0"/>
                <a:ea typeface="Aptos" panose="020B0004020202020204" pitchFamily="34" charset="0"/>
                <a:cs typeface="Arial" panose="020B0604020202020204" pitchFamily="34" charset="0"/>
              </a:rPr>
              <a:t>The data we used:</a:t>
            </a:r>
            <a:endParaRPr lang="en-GB" sz="2800" b="1" dirty="0">
              <a:effectLst/>
              <a:latin typeface="Aptos" panose="020B0004020202020204" pitchFamily="34" charset="0"/>
              <a:ea typeface="Aptos" panose="020B0004020202020204" pitchFamily="34" charset="0"/>
              <a:cs typeface="Arial" panose="020B0604020202020204" pitchFamily="34" charset="0"/>
            </a:endParaRPr>
          </a:p>
          <a:p>
            <a:pPr algn="l"/>
            <a:endParaRPr lang="en-GB" sz="1800" dirty="0">
              <a:latin typeface="Aptos" panose="020B0004020202020204" pitchFamily="34" charset="0"/>
              <a:ea typeface="Aptos" panose="020B0004020202020204" pitchFamily="34" charset="0"/>
              <a:cs typeface="Arial" panose="020B0604020202020204" pitchFamily="34" charset="0"/>
            </a:endParaRPr>
          </a:p>
          <a:p>
            <a:pPr algn="l">
              <a:lnSpc>
                <a:spcPct val="115000"/>
              </a:lnSpc>
              <a:spcAft>
                <a:spcPts val="800"/>
              </a:spcAft>
            </a:pPr>
            <a:r>
              <a:rPr lang="en-GB" sz="1800" kern="100" dirty="0">
                <a:effectLst/>
                <a:latin typeface="Aptos" panose="020B0004020202020204" pitchFamily="34" charset="0"/>
                <a:ea typeface="Aptos" panose="020B0004020202020204" pitchFamily="34" charset="0"/>
                <a:cs typeface="Arial" panose="020B0604020202020204" pitchFamily="34" charset="0"/>
              </a:rPr>
              <a:t>The dataset for this project is a mixture of multiple larger datasets of locations, petrol station locations, and their prices reduced down to fit the scope of the project. The modified dataset contains 165 locations.</a:t>
            </a:r>
          </a:p>
          <a:p>
            <a:pPr algn="l">
              <a:lnSpc>
                <a:spcPct val="115000"/>
              </a:lnSpc>
              <a:spcAft>
                <a:spcPts val="800"/>
              </a:spcAft>
            </a:pPr>
            <a:r>
              <a:rPr lang="en-GB" sz="1800" kern="100" dirty="0">
                <a:effectLst/>
                <a:latin typeface="Aptos" panose="020B0004020202020204" pitchFamily="34" charset="0"/>
                <a:ea typeface="Aptos" panose="020B0004020202020204" pitchFamily="34" charset="0"/>
                <a:cs typeface="Arial" panose="020B0604020202020204" pitchFamily="34" charset="0"/>
              </a:rPr>
              <a:t>The dataset was then organised like the following:</a:t>
            </a:r>
          </a:p>
          <a:p>
            <a:pPr marL="342900" lvl="0" indent="-342900" algn="l">
              <a:lnSpc>
                <a:spcPct val="115000"/>
              </a:lnSpc>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ID</a:t>
            </a:r>
          </a:p>
          <a:p>
            <a:pPr marL="342900" indent="-342900" algn="l">
              <a:lnSpc>
                <a:spcPct val="115000"/>
              </a:lnSpc>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Type of location</a:t>
            </a:r>
          </a:p>
          <a:p>
            <a:pPr marL="342900" lvl="0" indent="-342900" algn="l">
              <a:lnSpc>
                <a:spcPct val="115000"/>
              </a:lnSpc>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Latitude</a:t>
            </a:r>
          </a:p>
          <a:p>
            <a:pPr marL="342900" lvl="0" indent="-342900" algn="l">
              <a:lnSpc>
                <a:spcPct val="115000"/>
              </a:lnSpc>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Longitude</a:t>
            </a:r>
          </a:p>
          <a:p>
            <a:pPr marL="342900" lvl="0" indent="-342900" algn="l">
              <a:lnSpc>
                <a:spcPct val="115000"/>
              </a:lnSpc>
              <a:spcAft>
                <a:spcPts val="800"/>
              </a:spcAft>
              <a:buFont typeface="Aptos" panose="020B0004020202020204" pitchFamily="34" charset="0"/>
              <a:buChar char="-"/>
            </a:pPr>
            <a:r>
              <a:rPr lang="en-GB" sz="1800" b="1" kern="100" dirty="0">
                <a:effectLst/>
                <a:latin typeface="Aptos" panose="020B0004020202020204" pitchFamily="34" charset="0"/>
                <a:ea typeface="Aptos" panose="020B0004020202020204" pitchFamily="34" charset="0"/>
                <a:cs typeface="Arial" panose="020B0604020202020204" pitchFamily="34" charset="0"/>
              </a:rPr>
              <a:t>Fuel price</a:t>
            </a:r>
          </a:p>
          <a:p>
            <a:pPr marL="342900" lvl="0" indent="-342900" algn="l">
              <a:lnSpc>
                <a:spcPct val="115000"/>
              </a:lnSpc>
              <a:spcAft>
                <a:spcPts val="800"/>
              </a:spcAft>
              <a:buFont typeface="Aptos" panose="020B0004020202020204" pitchFamily="34" charset="0"/>
              <a:buChar char="-"/>
            </a:pPr>
            <a:endParaRPr lang="en-GB" sz="1800" kern="100" dirty="0">
              <a:latin typeface="Aptos" panose="020B0004020202020204" pitchFamily="34" charset="0"/>
              <a:ea typeface="Aptos" panose="020B0004020202020204" pitchFamily="34" charset="0"/>
              <a:cs typeface="Arial" panose="020B0604020202020204" pitchFamily="34" charset="0"/>
            </a:endParaRPr>
          </a:p>
          <a:p>
            <a:pPr algn="l"/>
            <a:endParaRPr lang="en-GB" sz="2000" kern="100" dirty="0">
              <a:latin typeface="Aptos" panose="020B00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90A0585E-1A68-505F-9610-3D47C3D12761}"/>
              </a:ext>
            </a:extLst>
          </p:cNvPr>
          <p:cNvPicPr>
            <a:picLocks noChangeAspect="1"/>
          </p:cNvPicPr>
          <p:nvPr/>
        </p:nvPicPr>
        <p:blipFill>
          <a:blip r:embed="rId2"/>
          <a:stretch>
            <a:fillRect/>
          </a:stretch>
        </p:blipFill>
        <p:spPr>
          <a:xfrm>
            <a:off x="7113882" y="1844889"/>
            <a:ext cx="4164205" cy="2676096"/>
          </a:xfrm>
          <a:prstGeom prst="rect">
            <a:avLst/>
          </a:prstGeom>
        </p:spPr>
      </p:pic>
      <p:sp>
        <p:nvSpPr>
          <p:cNvPr id="14" name="Title 1">
            <a:extLst>
              <a:ext uri="{FF2B5EF4-FFF2-40B4-BE49-F238E27FC236}">
                <a16:creationId xmlns:a16="http://schemas.microsoft.com/office/drawing/2014/main" id="{CC84F8F0-C7DE-D7C6-11E2-0F935A74CFA0}"/>
              </a:ext>
            </a:extLst>
          </p:cNvPr>
          <p:cNvSpPr txBox="1">
            <a:spLocks/>
          </p:cNvSpPr>
          <p:nvPr/>
        </p:nvSpPr>
        <p:spPr>
          <a:xfrm>
            <a:off x="8368058" y="4501391"/>
            <a:ext cx="2055134" cy="4917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000" i="1" kern="100" dirty="0">
                <a:latin typeface="Aptos" panose="020B0004020202020204" pitchFamily="34" charset="0"/>
                <a:cs typeface="Arial" panose="020B0604020202020204" pitchFamily="34" charset="0"/>
              </a:rPr>
              <a:t>Example of data</a:t>
            </a:r>
          </a:p>
        </p:txBody>
      </p:sp>
      <p:sp>
        <p:nvSpPr>
          <p:cNvPr id="15" name="Title 1">
            <a:extLst>
              <a:ext uri="{FF2B5EF4-FFF2-40B4-BE49-F238E27FC236}">
                <a16:creationId xmlns:a16="http://schemas.microsoft.com/office/drawing/2014/main" id="{17B1DFE3-0D2D-EDE9-5388-A3B75198DD74}"/>
              </a:ext>
            </a:extLst>
          </p:cNvPr>
          <p:cNvSpPr txBox="1">
            <a:spLocks/>
          </p:cNvSpPr>
          <p:nvPr/>
        </p:nvSpPr>
        <p:spPr>
          <a:xfrm>
            <a:off x="1524000" y="4842699"/>
            <a:ext cx="8663358" cy="16557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5000"/>
              </a:lnSpc>
              <a:spcAft>
                <a:spcPts val="800"/>
              </a:spcAft>
            </a:pPr>
            <a:r>
              <a:rPr lang="en-GB" sz="1400" kern="100" dirty="0">
                <a:effectLst/>
                <a:latin typeface="Calibri" panose="020F0502020204030204" pitchFamily="34" charset="0"/>
                <a:ea typeface="Aptos" panose="020B0004020202020204" pitchFamily="34" charset="0"/>
                <a:cs typeface="Arial" panose="020B0604020202020204" pitchFamily="34" charset="0"/>
              </a:rPr>
              <a:t>ma2cdw (no date) MA2CDW/fuel-finder, GitHub. Available at: </a:t>
            </a:r>
            <a:r>
              <a:rPr lang="en-GB" sz="1400" u="sng" kern="100" dirty="0">
                <a:solidFill>
                  <a:srgbClr val="467886"/>
                </a:solidFill>
                <a:effectLst/>
                <a:latin typeface="Calibri" panose="020F0502020204030204" pitchFamily="34" charset="0"/>
                <a:ea typeface="Aptos" panose="020B0004020202020204" pitchFamily="34" charset="0"/>
                <a:cs typeface="Arial" panose="020B0604020202020204" pitchFamily="34" charset="0"/>
                <a:hlinkClick r:id="rId3"/>
              </a:rPr>
              <a:t>https://github.com/ma2cdw/fuel-finder/tree/master</a:t>
            </a:r>
            <a:r>
              <a:rPr lang="en-GB" sz="1400" kern="100" dirty="0">
                <a:effectLst/>
                <a:latin typeface="Calibri" panose="020F0502020204030204" pitchFamily="34" charset="0"/>
                <a:ea typeface="Aptos" panose="020B0004020202020204" pitchFamily="34" charset="0"/>
                <a:cs typeface="Arial" panose="020B0604020202020204" pitchFamily="34" charset="0"/>
              </a:rPr>
              <a:t> (Accessed: 18 March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a:p>
            <a:pPr algn="l">
              <a:lnSpc>
                <a:spcPct val="115000"/>
              </a:lnSpc>
              <a:spcAft>
                <a:spcPts val="800"/>
              </a:spcAft>
            </a:pPr>
            <a:r>
              <a:rPr lang="en-GB" sz="1400" kern="100" dirty="0">
                <a:effectLst/>
                <a:latin typeface="Calibri" panose="020F0502020204030204" pitchFamily="34" charset="0"/>
                <a:ea typeface="Aptos" panose="020B0004020202020204" pitchFamily="34" charset="0"/>
                <a:cs typeface="Arial" panose="020B0604020202020204" pitchFamily="34" charset="0"/>
              </a:rPr>
              <a:t>Petrol Prices - Asda, BP, Shell, Tesco (2024) </a:t>
            </a:r>
            <a:r>
              <a:rPr lang="en-GB" sz="1400" kern="100" dirty="0" err="1">
                <a:effectLst/>
                <a:latin typeface="Calibri" panose="020F0502020204030204" pitchFamily="34" charset="0"/>
                <a:ea typeface="Aptos" panose="020B0004020202020204" pitchFamily="34" charset="0"/>
                <a:cs typeface="Arial" panose="020B0604020202020204" pitchFamily="34" charset="0"/>
              </a:rPr>
              <a:t>PetrolPrices</a:t>
            </a:r>
            <a:r>
              <a:rPr lang="en-GB" sz="1400" kern="100" dirty="0">
                <a:effectLst/>
                <a:latin typeface="Calibri" panose="020F0502020204030204" pitchFamily="34" charset="0"/>
                <a:ea typeface="Aptos" panose="020B0004020202020204" pitchFamily="34" charset="0"/>
                <a:cs typeface="Arial" panose="020B0604020202020204" pitchFamily="34" charset="0"/>
              </a:rPr>
              <a:t>. Available at: </a:t>
            </a:r>
            <a:r>
              <a:rPr lang="en-GB" sz="1400" u="sng" kern="100" dirty="0">
                <a:solidFill>
                  <a:srgbClr val="467886"/>
                </a:solidFill>
                <a:effectLst/>
                <a:latin typeface="Calibri" panose="020F0502020204030204" pitchFamily="34" charset="0"/>
                <a:ea typeface="Aptos" panose="020B0004020202020204" pitchFamily="34" charset="0"/>
                <a:cs typeface="Arial" panose="020B0604020202020204" pitchFamily="34" charset="0"/>
                <a:hlinkClick r:id="rId4"/>
              </a:rPr>
              <a:t>https://www.petrolprices.com/brands/</a:t>
            </a:r>
            <a:r>
              <a:rPr lang="en-GB" sz="1400" kern="100" dirty="0">
                <a:effectLst/>
                <a:latin typeface="Calibri" panose="020F0502020204030204" pitchFamily="34" charset="0"/>
                <a:ea typeface="Aptos" panose="020B0004020202020204" pitchFamily="34" charset="0"/>
                <a:cs typeface="Arial" panose="020B0604020202020204" pitchFamily="34" charset="0"/>
              </a:rPr>
              <a:t> (Accessed: 18 March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0712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754064" y="-3287003"/>
            <a:ext cx="8913447" cy="78589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Aptos" panose="020B0004020202020204" pitchFamily="34" charset="0"/>
                <a:ea typeface="Aptos" panose="020B0004020202020204" pitchFamily="34" charset="0"/>
                <a:cs typeface="Arial" panose="020B0604020202020204" pitchFamily="34" charset="0"/>
              </a:rPr>
              <a:t>Search algorithms used:</a:t>
            </a:r>
            <a:endParaRPr lang="en-GB" sz="2800" b="1" dirty="0">
              <a:effectLst/>
              <a:latin typeface="Aptos" panose="020B0004020202020204" pitchFamily="34" charset="0"/>
              <a:ea typeface="Aptos" panose="020B0004020202020204" pitchFamily="34" charset="0"/>
              <a:cs typeface="Arial" panose="020B0604020202020204" pitchFamily="34" charset="0"/>
            </a:endParaRPr>
          </a:p>
          <a:p>
            <a:pPr algn="l"/>
            <a:endParaRPr lang="en-GB" sz="1800" dirty="0">
              <a:latin typeface="Aptos" panose="020B0004020202020204" pitchFamily="34" charset="0"/>
              <a:ea typeface="Aptos" panose="020B0004020202020204" pitchFamily="34" charset="0"/>
              <a:cs typeface="Arial" panose="020B0604020202020204" pitchFamily="34" charset="0"/>
            </a:endParaRPr>
          </a:p>
          <a:p>
            <a:pPr algn="l"/>
            <a:r>
              <a:rPr lang="en-GB" sz="2000" dirty="0">
                <a:effectLst/>
                <a:latin typeface="Aptos" panose="020B0004020202020204" pitchFamily="34" charset="0"/>
                <a:ea typeface="Aptos" panose="020B0004020202020204" pitchFamily="34" charset="0"/>
                <a:cs typeface="Arial" panose="020B0604020202020204" pitchFamily="34" charset="0"/>
              </a:rPr>
              <a:t>Uninformed:</a:t>
            </a:r>
          </a:p>
          <a:p>
            <a:pPr algn="l"/>
            <a:r>
              <a:rPr lang="en-GB" sz="2000" kern="100" dirty="0">
                <a:latin typeface="Aptos" panose="020B0004020202020204" pitchFamily="34" charset="0"/>
                <a:cs typeface="Arial" panose="020B0604020202020204" pitchFamily="34" charset="0"/>
              </a:rPr>
              <a:t>	</a:t>
            </a:r>
            <a:r>
              <a:rPr lang="en-GB" sz="2000" b="1" kern="100" dirty="0">
                <a:latin typeface="Aptos" panose="020B0004020202020204" pitchFamily="34" charset="0"/>
                <a:cs typeface="Arial" panose="020B0604020202020204" pitchFamily="34" charset="0"/>
              </a:rPr>
              <a:t>- Bidirectional search</a:t>
            </a:r>
          </a:p>
          <a:p>
            <a:pPr algn="l"/>
            <a:r>
              <a:rPr lang="en-GB" sz="2000" b="1" kern="100" dirty="0">
                <a:latin typeface="Aptos" panose="020B0004020202020204" pitchFamily="34" charset="0"/>
                <a:cs typeface="Arial" panose="020B0604020202020204" pitchFamily="34" charset="0"/>
              </a:rPr>
              <a:t>	- Depth limited search</a:t>
            </a:r>
          </a:p>
          <a:p>
            <a:pPr algn="l"/>
            <a:r>
              <a:rPr lang="en-GB" sz="2000" kern="100" dirty="0">
                <a:latin typeface="Aptos" panose="020B0004020202020204" pitchFamily="34" charset="0"/>
                <a:cs typeface="Arial" panose="020B0604020202020204" pitchFamily="34" charset="0"/>
              </a:rPr>
              <a:t>Informed:</a:t>
            </a:r>
          </a:p>
          <a:p>
            <a:pPr algn="l"/>
            <a:r>
              <a:rPr lang="en-GB" sz="2000" kern="100" dirty="0">
                <a:latin typeface="Aptos" panose="020B0004020202020204" pitchFamily="34" charset="0"/>
                <a:cs typeface="Arial" panose="020B0604020202020204" pitchFamily="34" charset="0"/>
              </a:rPr>
              <a:t>	</a:t>
            </a:r>
            <a:r>
              <a:rPr lang="en-GB" sz="2000" b="1" kern="100" dirty="0">
                <a:latin typeface="Aptos" panose="020B0004020202020204" pitchFamily="34" charset="0"/>
                <a:cs typeface="Arial" panose="020B0604020202020204" pitchFamily="34" charset="0"/>
              </a:rPr>
              <a:t>- A* search</a:t>
            </a:r>
          </a:p>
          <a:p>
            <a:pPr algn="l"/>
            <a:r>
              <a:rPr lang="en-GB" sz="2000" b="1" kern="100" dirty="0">
                <a:latin typeface="Aptos" panose="020B0004020202020204" pitchFamily="34" charset="0"/>
                <a:cs typeface="Arial" panose="020B0604020202020204" pitchFamily="34" charset="0"/>
              </a:rPr>
              <a:t>	- Greedy best first search (extra)</a:t>
            </a:r>
          </a:p>
          <a:p>
            <a:pPr algn="l"/>
            <a:endParaRPr lang="en-GB" sz="2000" kern="100" dirty="0">
              <a:latin typeface="Aptos" panose="020B0004020202020204" pitchFamily="34" charset="0"/>
              <a:cs typeface="Arial" panose="020B0604020202020204" pitchFamily="34" charset="0"/>
            </a:endParaRPr>
          </a:p>
          <a:p>
            <a:pPr algn="l"/>
            <a:endParaRPr lang="en-GB" sz="2000" kern="100" dirty="0">
              <a:latin typeface="Aptos" panose="020B0004020202020204" pitchFamily="34" charset="0"/>
              <a:cs typeface="Arial" panose="020B0604020202020204" pitchFamily="34" charset="0"/>
            </a:endParaRPr>
          </a:p>
          <a:p>
            <a:pPr marL="342900" indent="-342900" algn="l">
              <a:buFontTx/>
              <a:buChar char="-"/>
            </a:pPr>
            <a:r>
              <a:rPr lang="en-GB" sz="2000" kern="100" dirty="0">
                <a:latin typeface="Aptos" panose="020B0004020202020204" pitchFamily="34" charset="0"/>
                <a:cs typeface="Arial" panose="020B0604020202020204" pitchFamily="34" charset="0"/>
              </a:rPr>
              <a:t>We used our own implementation of the searches.</a:t>
            </a:r>
          </a:p>
          <a:p>
            <a:pPr marL="342900" indent="-342900" algn="l">
              <a:buFontTx/>
              <a:buChar char="-"/>
            </a:pPr>
            <a:r>
              <a:rPr lang="en-GB" sz="2000" kern="100" dirty="0">
                <a:latin typeface="Aptos" panose="020B0004020202020204" pitchFamily="34" charset="0"/>
                <a:cs typeface="Arial" panose="020B0604020202020204" pitchFamily="34" charset="0"/>
              </a:rPr>
              <a:t>Remodelled the data from the dataset to fit these implementations.</a:t>
            </a:r>
          </a:p>
          <a:p>
            <a:pPr marL="342900" indent="-342900" algn="l">
              <a:buFontTx/>
              <a:buChar char="-"/>
            </a:pPr>
            <a:r>
              <a:rPr lang="en-GB" sz="2000" kern="100" dirty="0">
                <a:latin typeface="Aptos" panose="020B0004020202020204" pitchFamily="34" charset="0"/>
                <a:cs typeface="Arial" panose="020B0604020202020204" pitchFamily="34" charset="0"/>
              </a:rPr>
              <a:t>Connections between locations are represented by an adjacency matrix.</a:t>
            </a:r>
          </a:p>
          <a:p>
            <a:pPr marL="342900" indent="-342900" algn="l">
              <a:buFontTx/>
              <a:buChar char="-"/>
            </a:pPr>
            <a:r>
              <a:rPr lang="en-GB" sz="2000" kern="100" dirty="0">
                <a:latin typeface="Aptos" panose="020B0004020202020204" pitchFamily="34" charset="0"/>
                <a:cs typeface="Arial" panose="020B0604020202020204" pitchFamily="34" charset="0"/>
              </a:rPr>
              <a:t>We used Euclidean distance for the heuristic function.</a:t>
            </a:r>
          </a:p>
        </p:txBody>
      </p:sp>
      <p:sp>
        <p:nvSpPr>
          <p:cNvPr id="2" name="Title 1">
            <a:extLst>
              <a:ext uri="{FF2B5EF4-FFF2-40B4-BE49-F238E27FC236}">
                <a16:creationId xmlns:a16="http://schemas.microsoft.com/office/drawing/2014/main" id="{D24F058E-FB8D-5284-F74A-BF95DFD43F6C}"/>
              </a:ext>
            </a:extLst>
          </p:cNvPr>
          <p:cNvSpPr txBox="1">
            <a:spLocks/>
          </p:cNvSpPr>
          <p:nvPr/>
        </p:nvSpPr>
        <p:spPr>
          <a:xfrm>
            <a:off x="1764321" y="5158764"/>
            <a:ext cx="8913447" cy="19583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200" dirty="0" err="1">
                <a:effectLst/>
              </a:rPr>
              <a:t>GfG</a:t>
            </a:r>
            <a:r>
              <a:rPr lang="en-GB" sz="1200" dirty="0">
                <a:effectLst/>
              </a:rPr>
              <a:t> (2023) </a:t>
            </a:r>
            <a:r>
              <a:rPr lang="en-GB" sz="1200" i="1" dirty="0">
                <a:effectLst/>
              </a:rPr>
              <a:t>Bidirectional search</a:t>
            </a:r>
            <a:r>
              <a:rPr lang="en-GB" sz="1200" dirty="0">
                <a:effectLst/>
              </a:rPr>
              <a:t>, </a:t>
            </a:r>
            <a:r>
              <a:rPr lang="en-GB" sz="1200" i="1" dirty="0" err="1">
                <a:effectLst/>
              </a:rPr>
              <a:t>GeeksforGeeks</a:t>
            </a:r>
            <a:r>
              <a:rPr lang="en-GB" sz="1200" dirty="0">
                <a:effectLst/>
              </a:rPr>
              <a:t>. Available at: </a:t>
            </a:r>
            <a:r>
              <a:rPr lang="en-GB" sz="1200" dirty="0">
                <a:effectLst/>
                <a:hlinkClick r:id="rId3"/>
              </a:rPr>
              <a:t>https://www.geeksforgeeks.org/bidirectional-search/</a:t>
            </a:r>
            <a:r>
              <a:rPr lang="en-GB" sz="1200" dirty="0">
                <a:effectLst/>
              </a:rPr>
              <a:t> (Accessed: 27 March 2024).</a:t>
            </a:r>
          </a:p>
          <a:p>
            <a:pPr algn="l"/>
            <a:endParaRPr lang="en-GB" sz="1200" dirty="0">
              <a:effectLst/>
            </a:endParaRPr>
          </a:p>
          <a:p>
            <a:pPr algn="l"/>
            <a:r>
              <a:rPr lang="en-GB" sz="1200" dirty="0">
                <a:effectLst/>
              </a:rPr>
              <a:t>Singh, S. (2022) </a:t>
            </a:r>
            <a:r>
              <a:rPr lang="en-GB" sz="1200" i="1" dirty="0">
                <a:effectLst/>
              </a:rPr>
              <a:t>Depth limited search</a:t>
            </a:r>
            <a:r>
              <a:rPr lang="en-GB" sz="1200" dirty="0">
                <a:effectLst/>
              </a:rPr>
              <a:t>, </a:t>
            </a:r>
            <a:r>
              <a:rPr lang="en-GB" sz="1200" i="1" dirty="0" err="1">
                <a:effectLst/>
              </a:rPr>
              <a:t>OpenGenus</a:t>
            </a:r>
            <a:r>
              <a:rPr lang="en-GB" sz="1200" i="1" dirty="0">
                <a:effectLst/>
              </a:rPr>
              <a:t> IQ: Computing Expertise &amp; Legacy</a:t>
            </a:r>
            <a:r>
              <a:rPr lang="en-GB" sz="1200" dirty="0">
                <a:effectLst/>
              </a:rPr>
              <a:t>. Available at: </a:t>
            </a:r>
            <a:r>
              <a:rPr lang="en-GB" sz="1200" dirty="0">
                <a:effectLst/>
                <a:hlinkClick r:id="rId4"/>
              </a:rPr>
              <a:t>https://iq.opengenus.org/depth-limited-search/</a:t>
            </a:r>
            <a:r>
              <a:rPr lang="en-GB" sz="1200" dirty="0">
                <a:effectLst/>
              </a:rPr>
              <a:t> (Accessed: 27 March 2024).</a:t>
            </a:r>
          </a:p>
          <a:p>
            <a:pPr algn="l"/>
            <a:r>
              <a:rPr lang="en-GB" sz="1200" dirty="0">
                <a:effectLst/>
              </a:rPr>
              <a:t> </a:t>
            </a:r>
          </a:p>
          <a:p>
            <a:pPr algn="l"/>
            <a:r>
              <a:rPr lang="en-GB" sz="1200" dirty="0" err="1">
                <a:effectLst/>
              </a:rPr>
              <a:t>Aimacode</a:t>
            </a:r>
            <a:r>
              <a:rPr lang="en-GB" sz="1200" dirty="0">
                <a:effectLst/>
              </a:rPr>
              <a:t> (no date) </a:t>
            </a:r>
            <a:r>
              <a:rPr lang="en-GB" sz="1200" i="1" dirty="0" err="1">
                <a:effectLst/>
              </a:rPr>
              <a:t>Aimacode</a:t>
            </a:r>
            <a:r>
              <a:rPr lang="en-GB" sz="1200" i="1" dirty="0">
                <a:effectLst/>
              </a:rPr>
              <a:t>/</a:t>
            </a:r>
            <a:r>
              <a:rPr lang="en-GB" sz="1200" i="1" dirty="0" err="1">
                <a:effectLst/>
              </a:rPr>
              <a:t>aima</a:t>
            </a:r>
            <a:r>
              <a:rPr lang="en-GB" sz="1200" i="1" dirty="0">
                <a:effectLst/>
              </a:rPr>
              <a:t>-python: Python implementation of algorithms from Russell and Norvig’s ‘artificial intelligence - A modern approach’</a:t>
            </a:r>
            <a:r>
              <a:rPr lang="en-GB" sz="1200" dirty="0">
                <a:effectLst/>
              </a:rPr>
              <a:t>, </a:t>
            </a:r>
            <a:r>
              <a:rPr lang="en-GB" sz="1200" i="1" dirty="0">
                <a:effectLst/>
              </a:rPr>
              <a:t>GitHub</a:t>
            </a:r>
            <a:r>
              <a:rPr lang="en-GB" sz="1200" dirty="0">
                <a:effectLst/>
              </a:rPr>
              <a:t>. Available at: </a:t>
            </a:r>
            <a:r>
              <a:rPr lang="en-GB" sz="1200" dirty="0">
                <a:effectLst/>
                <a:hlinkClick r:id="rId5"/>
              </a:rPr>
              <a:t>https://github.com/aimacode/aima-python</a:t>
            </a:r>
            <a:r>
              <a:rPr lang="en-GB" sz="1200" dirty="0">
                <a:effectLst/>
              </a:rPr>
              <a:t> (Accessed: 27 March 2024). </a:t>
            </a:r>
          </a:p>
          <a:p>
            <a:pPr algn="l"/>
            <a:endParaRPr lang="en-GB" sz="1200" dirty="0">
              <a:effectLst/>
            </a:endParaRPr>
          </a:p>
          <a:p>
            <a:pPr algn="l"/>
            <a:endParaRPr lang="en-GB" sz="1200" dirty="0">
              <a:effectLst/>
            </a:endParaRPr>
          </a:p>
          <a:p>
            <a:pPr algn="l"/>
            <a:r>
              <a:rPr lang="en-GB" sz="1200" dirty="0">
                <a:effectLst/>
              </a:rPr>
              <a:t> </a:t>
            </a:r>
          </a:p>
        </p:txBody>
      </p:sp>
    </p:spTree>
    <p:extLst>
      <p:ext uri="{BB962C8B-B14F-4D97-AF65-F5344CB8AC3E}">
        <p14:creationId xmlns:p14="http://schemas.microsoft.com/office/powerpoint/2010/main" val="354705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337406" y="449261"/>
            <a:ext cx="8913447" cy="5667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Aptos" panose="020B0004020202020204" pitchFamily="34" charset="0"/>
                <a:ea typeface="Aptos" panose="020B0004020202020204" pitchFamily="34" charset="0"/>
                <a:cs typeface="Arial" panose="020B0604020202020204" pitchFamily="34" charset="0"/>
              </a:rPr>
              <a:t>Bidirectional search:</a:t>
            </a:r>
            <a:endParaRPr lang="en-GB" sz="2800" b="1" dirty="0">
              <a:effectLst/>
              <a:latin typeface="Aptos" panose="020B0004020202020204" pitchFamily="34" charset="0"/>
              <a:ea typeface="Aptos" panose="020B00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373F639-EA8A-E840-930C-BAA5024D1752}"/>
              </a:ext>
            </a:extLst>
          </p:cNvPr>
          <p:cNvSpPr txBox="1">
            <a:spLocks/>
          </p:cNvSpPr>
          <p:nvPr/>
        </p:nvSpPr>
        <p:spPr>
          <a:xfrm>
            <a:off x="1777020" y="1901886"/>
            <a:ext cx="10945448" cy="4711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algn="l" rtl="0" eaLnBrk="1" latinLnBrk="0" hangingPunct="1">
              <a:spcBef>
                <a:spcPts val="0"/>
              </a:spcBef>
              <a:spcAft>
                <a:spcPts val="0"/>
              </a:spcAft>
            </a:pPr>
            <a:r>
              <a:rPr lang="en-GB" sz="1800" kern="1200" dirty="0">
                <a:solidFill>
                  <a:srgbClr val="000000"/>
                </a:solidFill>
                <a:effectLst/>
                <a:latin typeface="Aptos" panose="020B0004020202020204" pitchFamily="34" charset="0"/>
                <a:ea typeface="Aptos" panose="020B0004020202020204" pitchFamily="34" charset="0"/>
                <a:cs typeface="Arial" panose="020B0604020202020204" pitchFamily="34" charset="0"/>
              </a:rPr>
              <a:t>Result found:</a:t>
            </a:r>
            <a:endParaRPr lang="en-GB" sz="900" dirty="0">
              <a:effectLst/>
            </a:endParaRPr>
          </a:p>
          <a:p>
            <a:pPr marL="0" algn="l" rtl="0" eaLnBrk="1" latinLnBrk="0" hangingPunct="1">
              <a:spcBef>
                <a:spcPts val="0"/>
              </a:spcBef>
              <a:spcAft>
                <a:spcPts val="0"/>
              </a:spcAft>
            </a:pPr>
            <a:endParaRPr lang="en-GB" sz="18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algn="l">
              <a:lnSpc>
                <a:spcPct val="115000"/>
              </a:lnSpc>
              <a:spcAft>
                <a:spcPts val="800"/>
              </a:spcAft>
            </a:pPr>
            <a:r>
              <a:rPr lang="en-GB" sz="1800" b="1" kern="100" dirty="0">
                <a:effectLst/>
                <a:latin typeface="Aptos" panose="020B0004020202020204" pitchFamily="34" charset="0"/>
                <a:ea typeface="Aptos" panose="020B0004020202020204" pitchFamily="34" charset="0"/>
                <a:cs typeface="Arial" panose="020B0604020202020204" pitchFamily="34" charset="0"/>
              </a:rPr>
              <a:t>Intersection node’s ID:</a:t>
            </a:r>
            <a:r>
              <a:rPr lang="en-GB" sz="1800" kern="100" dirty="0">
                <a:effectLst/>
                <a:latin typeface="Aptos" panose="020B0004020202020204" pitchFamily="34" charset="0"/>
                <a:ea typeface="Aptos" panose="020B0004020202020204" pitchFamily="34" charset="0"/>
                <a:cs typeface="Arial" panose="020B0604020202020204" pitchFamily="34" charset="0"/>
              </a:rPr>
              <a:t> 2</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Path:</a:t>
            </a:r>
            <a:r>
              <a:rPr lang="en-GB" sz="1800" kern="100" dirty="0">
                <a:effectLst/>
                <a:latin typeface="Aptos" panose="020B0004020202020204" pitchFamily="34" charset="0"/>
                <a:ea typeface="Aptos" panose="020B0004020202020204" pitchFamily="34" charset="0"/>
                <a:cs typeface="Arial" panose="020B0604020202020204" pitchFamily="34" charset="0"/>
              </a:rPr>
              <a:t> 13, 2, 7, 134 </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Distance travelled:</a:t>
            </a:r>
            <a:r>
              <a:rPr lang="en-GB" sz="1800" kern="100" dirty="0">
                <a:effectLst/>
                <a:latin typeface="Aptos" panose="020B0004020202020204" pitchFamily="34" charset="0"/>
                <a:ea typeface="Aptos" panose="020B0004020202020204" pitchFamily="34" charset="0"/>
                <a:cs typeface="Arial" panose="020B0604020202020204" pitchFamily="34" charset="0"/>
              </a:rPr>
              <a:t> 177 KM</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Fuel consumed:</a:t>
            </a:r>
            <a:r>
              <a:rPr lang="en-GB" sz="1800" kern="100" dirty="0">
                <a:effectLst/>
                <a:latin typeface="Aptos" panose="020B0004020202020204" pitchFamily="34" charset="0"/>
                <a:ea typeface="Aptos" panose="020B0004020202020204" pitchFamily="34" charset="0"/>
                <a:cs typeface="Arial" panose="020B0604020202020204" pitchFamily="34" charset="0"/>
              </a:rPr>
              <a:t> 88L</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Path cost:</a:t>
            </a:r>
            <a:r>
              <a:rPr lang="en-GB" sz="1800" kern="100" dirty="0">
                <a:effectLst/>
                <a:latin typeface="Aptos" panose="020B0004020202020204" pitchFamily="34" charset="0"/>
                <a:ea typeface="Aptos" panose="020B0004020202020204" pitchFamily="34" charset="0"/>
                <a:cs typeface="Arial" panose="020B0604020202020204" pitchFamily="34" charset="0"/>
              </a:rPr>
              <a:t> £1.37 * 88L = £120.60</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Average runtime:</a:t>
            </a:r>
            <a:r>
              <a:rPr lang="en-GB" sz="1800" kern="100" dirty="0">
                <a:effectLst/>
                <a:latin typeface="Aptos" panose="020B0004020202020204" pitchFamily="34" charset="0"/>
                <a:ea typeface="Aptos" panose="020B0004020202020204" pitchFamily="34" charset="0"/>
                <a:cs typeface="Arial" panose="020B0604020202020204" pitchFamily="34" charset="0"/>
              </a:rPr>
              <a:t> 617.7 microseconds</a:t>
            </a:r>
          </a:p>
          <a:p>
            <a:pPr marL="0" algn="l" rtl="0" eaLnBrk="1" latinLnBrk="0" hangingPunct="1">
              <a:spcBef>
                <a:spcPts val="0"/>
              </a:spcBef>
              <a:spcAft>
                <a:spcPts val="0"/>
              </a:spcAft>
            </a:pPr>
            <a:endParaRPr lang="en-GB" sz="1800" kern="100"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endParaRPr lang="en-GB" sz="1800" kern="100"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r>
              <a:rPr lang="en-GB" sz="1800" b="1" dirty="0">
                <a:latin typeface="+mn-lt"/>
              </a:rPr>
              <a:t>Is it complete? </a:t>
            </a:r>
            <a:r>
              <a:rPr lang="en-GB" sz="1800" dirty="0">
                <a:latin typeface="+mn-lt"/>
              </a:rPr>
              <a:t>Yes</a:t>
            </a:r>
          </a:p>
          <a:p>
            <a:pPr marL="0" algn="l" rtl="0" eaLnBrk="1" latinLnBrk="0" hangingPunct="1">
              <a:spcBef>
                <a:spcPts val="0"/>
              </a:spcBef>
              <a:spcAft>
                <a:spcPts val="0"/>
              </a:spcAft>
            </a:pPr>
            <a:r>
              <a:rPr lang="en-GB" sz="1800" b="1" dirty="0">
                <a:latin typeface="+mn-lt"/>
              </a:rPr>
              <a:t>Why? </a:t>
            </a:r>
            <a:r>
              <a:rPr lang="en-GB" sz="1800" dirty="0">
                <a:latin typeface="+mn-lt"/>
              </a:rPr>
              <a:t>It always finds a solution.</a:t>
            </a:r>
          </a:p>
          <a:p>
            <a:pPr marL="0" algn="l" rtl="0" eaLnBrk="1" latinLnBrk="0" hangingPunct="1">
              <a:spcBef>
                <a:spcPts val="0"/>
              </a:spcBef>
              <a:spcAft>
                <a:spcPts val="0"/>
              </a:spcAft>
            </a:pPr>
            <a:endParaRPr lang="en-GB" sz="1800" b="1" dirty="0">
              <a:effectLst/>
              <a:latin typeface="+mn-lt"/>
            </a:endParaRPr>
          </a:p>
          <a:p>
            <a:pPr marL="0" algn="l" rtl="0" eaLnBrk="1" latinLnBrk="0" hangingPunct="1">
              <a:spcBef>
                <a:spcPts val="0"/>
              </a:spcBef>
              <a:spcAft>
                <a:spcPts val="0"/>
              </a:spcAft>
            </a:pPr>
            <a:r>
              <a:rPr lang="en-GB" sz="1800" b="1" dirty="0">
                <a:effectLst/>
                <a:latin typeface="+mn-lt"/>
              </a:rPr>
              <a:t>Is it optimal? </a:t>
            </a:r>
            <a:r>
              <a:rPr lang="en-GB" sz="1800" dirty="0">
                <a:effectLst/>
                <a:latin typeface="+mn-lt"/>
              </a:rPr>
              <a:t>Normally yes, but not in our case</a:t>
            </a:r>
          </a:p>
          <a:p>
            <a:pPr marL="0" algn="l" rtl="0" eaLnBrk="1" latinLnBrk="0" hangingPunct="1">
              <a:spcBef>
                <a:spcPts val="0"/>
              </a:spcBef>
              <a:spcAft>
                <a:spcPts val="0"/>
              </a:spcAft>
            </a:pPr>
            <a:r>
              <a:rPr lang="en-GB" sz="1800" b="1" dirty="0">
                <a:latin typeface="+mn-lt"/>
              </a:rPr>
              <a:t>Why? </a:t>
            </a:r>
            <a:r>
              <a:rPr lang="en-GB" sz="1800" dirty="0">
                <a:latin typeface="+mn-lt"/>
              </a:rPr>
              <a:t>Path is always 3 nodes or more even when </a:t>
            </a:r>
          </a:p>
          <a:p>
            <a:pPr marL="0" algn="l" rtl="0" eaLnBrk="1" latinLnBrk="0" hangingPunct="1">
              <a:spcBef>
                <a:spcPts val="0"/>
              </a:spcBef>
              <a:spcAft>
                <a:spcPts val="0"/>
              </a:spcAft>
            </a:pPr>
            <a:r>
              <a:rPr lang="en-GB" sz="1800" dirty="0">
                <a:latin typeface="+mn-lt"/>
              </a:rPr>
              <a:t>goal node is reachable from initial node.</a:t>
            </a:r>
            <a:endParaRPr lang="en-GB" sz="1800" dirty="0">
              <a:effectLst/>
              <a:latin typeface="+mn-lt"/>
            </a:endParaRPr>
          </a:p>
          <a:p>
            <a:pPr marL="0" algn="l" rtl="0" eaLnBrk="1" latinLnBrk="0" hangingPunct="1">
              <a:spcBef>
                <a:spcPts val="0"/>
              </a:spcBef>
              <a:spcAft>
                <a:spcPts val="0"/>
              </a:spcAft>
            </a:pPr>
            <a:endParaRPr lang="en-GB" sz="1800" b="1" dirty="0">
              <a:latin typeface="+mn-lt"/>
            </a:endParaRPr>
          </a:p>
          <a:p>
            <a:pPr marL="0" algn="l" rtl="0" eaLnBrk="1" latinLnBrk="0" hangingPunct="1">
              <a:spcBef>
                <a:spcPts val="0"/>
              </a:spcBef>
              <a:spcAft>
                <a:spcPts val="0"/>
              </a:spcAft>
            </a:pPr>
            <a:endParaRPr lang="en-GB" sz="1800" dirty="0">
              <a:effectLst/>
              <a:latin typeface="+mn-lt"/>
            </a:endParaRPr>
          </a:p>
          <a:p>
            <a:pPr marL="0" algn="l" rtl="0" eaLnBrk="1" latinLnBrk="0" hangingPunct="1">
              <a:spcBef>
                <a:spcPts val="0"/>
              </a:spcBef>
              <a:spcAft>
                <a:spcPts val="0"/>
              </a:spcAft>
            </a:pPr>
            <a:endParaRPr lang="en-GB" sz="1800" dirty="0">
              <a:effectLst/>
              <a:latin typeface="+mn-lt"/>
            </a:endParaRPr>
          </a:p>
        </p:txBody>
      </p:sp>
      <p:sp>
        <p:nvSpPr>
          <p:cNvPr id="9" name="Title 1">
            <a:extLst>
              <a:ext uri="{FF2B5EF4-FFF2-40B4-BE49-F238E27FC236}">
                <a16:creationId xmlns:a16="http://schemas.microsoft.com/office/drawing/2014/main" id="{49FD6938-9809-BD4C-2E32-87E71A5C0C81}"/>
              </a:ext>
            </a:extLst>
          </p:cNvPr>
          <p:cNvSpPr txBox="1">
            <a:spLocks/>
          </p:cNvSpPr>
          <p:nvPr/>
        </p:nvSpPr>
        <p:spPr>
          <a:xfrm>
            <a:off x="7478344" y="-190501"/>
            <a:ext cx="10945448" cy="4711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algn="l" rtl="0" eaLnBrk="1" latinLnBrk="0" hangingPunct="1">
              <a:spcBef>
                <a:spcPts val="0"/>
              </a:spcBef>
              <a:spcAft>
                <a:spcPts val="0"/>
              </a:spcAft>
            </a:pPr>
            <a:r>
              <a:rPr lang="en-GB" sz="1800" b="1" kern="1200" dirty="0">
                <a:solidFill>
                  <a:srgbClr val="000000"/>
                </a:solidFill>
                <a:effectLst/>
                <a:latin typeface="Aptos" panose="020B0004020202020204" pitchFamily="34" charset="0"/>
                <a:ea typeface="Aptos" panose="020B0004020202020204" pitchFamily="34" charset="0"/>
                <a:cs typeface="Arial" panose="020B0604020202020204" pitchFamily="34" charset="0"/>
              </a:rPr>
              <a:t>Time complexity: </a:t>
            </a:r>
            <a:r>
              <a:rPr lang="en-GB" sz="1800" dirty="0">
                <a:effectLst/>
                <a:latin typeface="Aptos" panose="020B0004020202020204" pitchFamily="34" charset="0"/>
                <a:ea typeface="Aptos" panose="020B0004020202020204" pitchFamily="34" charset="0"/>
                <a:cs typeface="Arial" panose="020B0604020202020204" pitchFamily="34" charset="0"/>
              </a:rPr>
              <a:t>O(b</a:t>
            </a:r>
            <a:r>
              <a:rPr lang="en-GB" sz="1800" baseline="30000" dirty="0">
                <a:effectLst/>
                <a:latin typeface="Aptos" panose="020B0004020202020204" pitchFamily="34" charset="0"/>
                <a:ea typeface="Aptos" panose="020B0004020202020204" pitchFamily="34" charset="0"/>
                <a:cs typeface="Arial" panose="020B0604020202020204" pitchFamily="34" charset="0"/>
              </a:rPr>
              <a:t>d/2</a:t>
            </a:r>
            <a:r>
              <a:rPr lang="en-GB" sz="1800" dirty="0">
                <a:effectLst/>
                <a:latin typeface="Aptos" panose="020B0004020202020204" pitchFamily="34" charset="0"/>
                <a:ea typeface="Aptos" panose="020B0004020202020204" pitchFamily="34" charset="0"/>
                <a:cs typeface="Arial" panose="020B0604020202020204" pitchFamily="34" charset="0"/>
              </a:rPr>
              <a:t>)</a:t>
            </a:r>
          </a:p>
          <a:p>
            <a:pPr algn="l">
              <a:spcBef>
                <a:spcPts val="0"/>
              </a:spcBef>
            </a:pPr>
            <a:r>
              <a:rPr lang="en-GB" sz="1800" b="1" dirty="0">
                <a:solidFill>
                  <a:srgbClr val="000000"/>
                </a:solidFill>
                <a:effectLst/>
                <a:latin typeface="Aptos" panose="020B0004020202020204" pitchFamily="34" charset="0"/>
                <a:ea typeface="Aptos" panose="020B0004020202020204" pitchFamily="34" charset="0"/>
                <a:cs typeface="Arial" panose="020B0604020202020204" pitchFamily="34" charset="0"/>
              </a:rPr>
              <a:t>b = branching factor = 29</a:t>
            </a:r>
          </a:p>
          <a:p>
            <a:pPr algn="l">
              <a:spcBef>
                <a:spcPts val="0"/>
              </a:spcBef>
            </a:pPr>
            <a:r>
              <a:rPr lang="en-GB" sz="1800" dirty="0">
                <a:solidFill>
                  <a:srgbClr val="000000"/>
                </a:solidFill>
                <a:latin typeface="Aptos" panose="020B0004020202020204" pitchFamily="34" charset="0"/>
                <a:ea typeface="Aptos" panose="020B0004020202020204" pitchFamily="34" charset="0"/>
                <a:cs typeface="Arial" panose="020B0604020202020204" pitchFamily="34" charset="0"/>
              </a:rPr>
              <a:t>O(29</a:t>
            </a:r>
            <a:r>
              <a:rPr lang="en-GB" sz="1800" baseline="30000" dirty="0">
                <a:effectLst/>
                <a:latin typeface="Aptos" panose="020B0004020202020204" pitchFamily="34" charset="0"/>
                <a:ea typeface="Aptos" panose="020B0004020202020204" pitchFamily="34" charset="0"/>
                <a:cs typeface="Arial" panose="020B0604020202020204" pitchFamily="34" charset="0"/>
              </a:rPr>
              <a:t> d/2</a:t>
            </a:r>
            <a:r>
              <a:rPr lang="en-GB" sz="1800" dirty="0">
                <a:solidFill>
                  <a:srgbClr val="000000"/>
                </a:solidFill>
                <a:latin typeface="Aptos" panose="020B0004020202020204" pitchFamily="34" charset="0"/>
                <a:ea typeface="Aptos" panose="020B0004020202020204" pitchFamily="34" charset="0"/>
                <a:cs typeface="Arial" panose="020B0604020202020204" pitchFamily="34" charset="0"/>
              </a:rPr>
              <a:t>)</a:t>
            </a:r>
            <a:endParaRPr lang="en-GB" sz="1800" b="1" kern="12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marL="0" algn="l" rtl="0" eaLnBrk="1" latinLnBrk="0" hangingPunct="1">
              <a:spcBef>
                <a:spcPts val="0"/>
              </a:spcBef>
              <a:spcAft>
                <a:spcPts val="0"/>
              </a:spcAft>
            </a:pPr>
            <a:endParaRPr lang="en-GB" sz="1800" b="1"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r>
              <a:rPr lang="en-GB" sz="1800" b="1" dirty="0">
                <a:solidFill>
                  <a:srgbClr val="000000"/>
                </a:solidFill>
                <a:effectLst/>
                <a:latin typeface="Aptos" panose="020B0004020202020204" pitchFamily="34" charset="0"/>
                <a:cs typeface="Arial" panose="020B0604020202020204" pitchFamily="34" charset="0"/>
              </a:rPr>
              <a:t>Space complexity: </a:t>
            </a:r>
            <a:r>
              <a:rPr lang="en-GB" sz="1800" dirty="0">
                <a:effectLst/>
                <a:latin typeface="Aptos" panose="020B0004020202020204" pitchFamily="34" charset="0"/>
                <a:ea typeface="Aptos" panose="020B0004020202020204" pitchFamily="34" charset="0"/>
                <a:cs typeface="Arial" panose="020B0604020202020204" pitchFamily="34" charset="0"/>
              </a:rPr>
              <a:t>O(b</a:t>
            </a:r>
            <a:r>
              <a:rPr lang="en-GB" sz="1800" baseline="30000" dirty="0">
                <a:effectLst/>
                <a:latin typeface="Aptos" panose="020B0004020202020204" pitchFamily="34" charset="0"/>
                <a:ea typeface="Aptos" panose="020B0004020202020204" pitchFamily="34" charset="0"/>
                <a:cs typeface="Arial" panose="020B0604020202020204" pitchFamily="34" charset="0"/>
              </a:rPr>
              <a:t>d/2</a:t>
            </a:r>
            <a:r>
              <a:rPr lang="en-GB" sz="1800" dirty="0">
                <a:effectLst/>
                <a:latin typeface="Aptos" panose="020B0004020202020204" pitchFamily="34" charset="0"/>
                <a:ea typeface="Aptos" panose="020B0004020202020204" pitchFamily="34" charset="0"/>
                <a:cs typeface="Arial" panose="020B0604020202020204" pitchFamily="34" charset="0"/>
              </a:rPr>
              <a:t>)</a:t>
            </a:r>
          </a:p>
          <a:p>
            <a:pPr algn="l">
              <a:spcBef>
                <a:spcPts val="0"/>
              </a:spcBef>
            </a:pPr>
            <a:r>
              <a:rPr lang="en-GB" sz="1800" dirty="0">
                <a:solidFill>
                  <a:srgbClr val="000000"/>
                </a:solidFill>
                <a:latin typeface="Aptos" panose="020B0004020202020204" pitchFamily="34" charset="0"/>
                <a:ea typeface="Aptos" panose="020B0004020202020204" pitchFamily="34" charset="0"/>
                <a:cs typeface="Arial" panose="020B0604020202020204" pitchFamily="34" charset="0"/>
              </a:rPr>
              <a:t>O(29</a:t>
            </a:r>
            <a:r>
              <a:rPr lang="en-GB" sz="1800" baseline="30000" dirty="0">
                <a:effectLst/>
                <a:latin typeface="Aptos" panose="020B0004020202020204" pitchFamily="34" charset="0"/>
                <a:ea typeface="Aptos" panose="020B0004020202020204" pitchFamily="34" charset="0"/>
                <a:cs typeface="Arial" panose="020B0604020202020204" pitchFamily="34" charset="0"/>
              </a:rPr>
              <a:t> d/2</a:t>
            </a:r>
            <a:r>
              <a:rPr lang="en-GB" sz="1800" dirty="0">
                <a:solidFill>
                  <a:srgbClr val="000000"/>
                </a:solidFill>
                <a:latin typeface="Aptos" panose="020B0004020202020204" pitchFamily="34" charset="0"/>
                <a:ea typeface="Aptos" panose="020B0004020202020204" pitchFamily="34" charset="0"/>
                <a:cs typeface="Arial" panose="020B0604020202020204" pitchFamily="34" charset="0"/>
              </a:rPr>
              <a:t>)</a:t>
            </a:r>
            <a:endParaRPr lang="en-GB" sz="1800" b="1" kern="12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marL="0" algn="l" rtl="0" eaLnBrk="1" latinLnBrk="0" hangingPunct="1">
              <a:spcBef>
                <a:spcPts val="0"/>
              </a:spcBef>
              <a:spcAft>
                <a:spcPts val="0"/>
              </a:spcAft>
            </a:pPr>
            <a:r>
              <a:rPr lang="en-GB" sz="1800" dirty="0">
                <a:effectLst/>
                <a:latin typeface="Aptos" panose="020B0004020202020204" pitchFamily="34" charset="0"/>
                <a:ea typeface="Aptos" panose="020B0004020202020204" pitchFamily="34" charset="0"/>
                <a:cs typeface="Arial" panose="020B0604020202020204" pitchFamily="34" charset="0"/>
              </a:rPr>
              <a:t> </a:t>
            </a:r>
            <a:endParaRPr lang="en-GB" sz="1800" b="1" dirty="0">
              <a:effectLst/>
              <a:latin typeface="+mn-lt"/>
            </a:endParaRPr>
          </a:p>
        </p:txBody>
      </p:sp>
    </p:spTree>
    <p:extLst>
      <p:ext uri="{BB962C8B-B14F-4D97-AF65-F5344CB8AC3E}">
        <p14:creationId xmlns:p14="http://schemas.microsoft.com/office/powerpoint/2010/main" val="253721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337406" y="449261"/>
            <a:ext cx="8913447" cy="5667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Aptos" panose="020B0004020202020204" pitchFamily="34" charset="0"/>
                <a:ea typeface="Aptos" panose="020B0004020202020204" pitchFamily="34" charset="0"/>
                <a:cs typeface="Arial" panose="020B0604020202020204" pitchFamily="34" charset="0"/>
              </a:rPr>
              <a:t>Depth limited search</a:t>
            </a:r>
            <a:endParaRPr lang="en-GB" sz="2800" b="1" dirty="0">
              <a:effectLst/>
              <a:latin typeface="Aptos" panose="020B0004020202020204" pitchFamily="34" charset="0"/>
              <a:ea typeface="Aptos" panose="020B00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373F639-EA8A-E840-930C-BAA5024D1752}"/>
              </a:ext>
            </a:extLst>
          </p:cNvPr>
          <p:cNvSpPr txBox="1">
            <a:spLocks/>
          </p:cNvSpPr>
          <p:nvPr/>
        </p:nvSpPr>
        <p:spPr>
          <a:xfrm>
            <a:off x="1777020" y="1901886"/>
            <a:ext cx="10945448" cy="4711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algn="l" rtl="0" eaLnBrk="1" latinLnBrk="0" hangingPunct="1">
              <a:spcBef>
                <a:spcPts val="0"/>
              </a:spcBef>
              <a:spcAft>
                <a:spcPts val="0"/>
              </a:spcAft>
            </a:pPr>
            <a:r>
              <a:rPr lang="en-GB" sz="1800" kern="1200" dirty="0">
                <a:solidFill>
                  <a:srgbClr val="000000"/>
                </a:solidFill>
                <a:effectLst/>
                <a:latin typeface="Aptos" panose="020B0004020202020204" pitchFamily="34" charset="0"/>
                <a:ea typeface="Aptos" panose="020B0004020202020204" pitchFamily="34" charset="0"/>
                <a:cs typeface="Arial" panose="020B0604020202020204" pitchFamily="34" charset="0"/>
              </a:rPr>
              <a:t>Result found:</a:t>
            </a:r>
            <a:endParaRPr lang="en-GB" sz="900" dirty="0">
              <a:effectLst/>
            </a:endParaRPr>
          </a:p>
          <a:p>
            <a:pPr marL="0" algn="l" rtl="0" eaLnBrk="1" latinLnBrk="0" hangingPunct="1">
              <a:spcBef>
                <a:spcPts val="0"/>
              </a:spcBef>
              <a:spcAft>
                <a:spcPts val="0"/>
              </a:spcAft>
            </a:pPr>
            <a:endParaRPr lang="en-GB" sz="18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algn="l">
              <a:lnSpc>
                <a:spcPct val="115000"/>
              </a:lnSpc>
              <a:spcAft>
                <a:spcPts val="800"/>
              </a:spcAft>
            </a:pPr>
            <a:r>
              <a:rPr lang="en-GB" sz="1800" b="1" kern="100" dirty="0">
                <a:effectLst/>
                <a:latin typeface="Aptos" panose="020B0004020202020204" pitchFamily="34" charset="0"/>
                <a:ea typeface="Aptos" panose="020B0004020202020204" pitchFamily="34" charset="0"/>
                <a:cs typeface="Arial" panose="020B0604020202020204" pitchFamily="34" charset="0"/>
              </a:rPr>
              <a:t>Goal node’s ID:</a:t>
            </a:r>
            <a:r>
              <a:rPr lang="en-GB" sz="1800" kern="100" dirty="0">
                <a:effectLst/>
                <a:latin typeface="Aptos" panose="020B0004020202020204" pitchFamily="34" charset="0"/>
                <a:ea typeface="Aptos" panose="020B0004020202020204" pitchFamily="34" charset="0"/>
                <a:cs typeface="Arial" panose="020B0604020202020204" pitchFamily="34" charset="0"/>
              </a:rPr>
              <a:t> 134</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Path:</a:t>
            </a:r>
            <a:r>
              <a:rPr lang="en-GB" sz="1800" kern="100" dirty="0">
                <a:effectLst/>
                <a:latin typeface="Aptos" panose="020B0004020202020204" pitchFamily="34" charset="0"/>
                <a:ea typeface="Aptos" panose="020B0004020202020204" pitchFamily="34" charset="0"/>
                <a:cs typeface="Arial" panose="020B0604020202020204" pitchFamily="34" charset="0"/>
              </a:rPr>
              <a:t> 13, 163, 161,159, 150, 148, 157, 134 </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Distance:</a:t>
            </a:r>
            <a:r>
              <a:rPr lang="en-GB" sz="1800" kern="100" dirty="0">
                <a:effectLst/>
                <a:latin typeface="Aptos" panose="020B0004020202020204" pitchFamily="34" charset="0"/>
                <a:ea typeface="Aptos" panose="020B0004020202020204" pitchFamily="34" charset="0"/>
                <a:cs typeface="Arial" panose="020B0604020202020204" pitchFamily="34" charset="0"/>
              </a:rPr>
              <a:t> 288 KM</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Fuel consumed:</a:t>
            </a:r>
            <a:r>
              <a:rPr lang="en-GB" sz="1800" kern="100" dirty="0">
                <a:effectLst/>
                <a:latin typeface="Aptos" panose="020B0004020202020204" pitchFamily="34" charset="0"/>
                <a:ea typeface="Aptos" panose="020B0004020202020204" pitchFamily="34" charset="0"/>
                <a:cs typeface="Arial" panose="020B0604020202020204" pitchFamily="34" charset="0"/>
              </a:rPr>
              <a:t> 144L</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Path cost:</a:t>
            </a:r>
            <a:r>
              <a:rPr lang="en-GB" sz="1800" kern="100" dirty="0">
                <a:effectLst/>
                <a:latin typeface="Aptos" panose="020B0004020202020204" pitchFamily="34" charset="0"/>
                <a:ea typeface="Aptos" panose="020B0004020202020204" pitchFamily="34" charset="0"/>
                <a:cs typeface="Arial" panose="020B0604020202020204" pitchFamily="34" charset="0"/>
              </a:rPr>
              <a:t> £1.37 * 144L = £197.30</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Average runtime:</a:t>
            </a:r>
            <a:r>
              <a:rPr lang="en-GB" sz="1800" kern="100" dirty="0">
                <a:effectLst/>
                <a:latin typeface="Aptos" panose="020B0004020202020204" pitchFamily="34" charset="0"/>
                <a:ea typeface="Aptos" panose="020B0004020202020204" pitchFamily="34" charset="0"/>
                <a:cs typeface="Arial" panose="020B0604020202020204" pitchFamily="34" charset="0"/>
              </a:rPr>
              <a:t> 120.4 microseconds</a:t>
            </a:r>
          </a:p>
          <a:p>
            <a:pPr marL="0" algn="l" rtl="0" eaLnBrk="1" latinLnBrk="0" hangingPunct="1">
              <a:spcBef>
                <a:spcPts val="0"/>
              </a:spcBef>
              <a:spcAft>
                <a:spcPts val="0"/>
              </a:spcAft>
            </a:pPr>
            <a:endParaRPr lang="en-GB" sz="1800" kern="100"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endParaRPr lang="en-GB" sz="1800" kern="100"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r>
              <a:rPr lang="en-GB" sz="1800" b="1" dirty="0">
                <a:latin typeface="+mn-lt"/>
              </a:rPr>
              <a:t>Is it complete? </a:t>
            </a:r>
            <a:r>
              <a:rPr lang="en-GB" sz="1800" dirty="0">
                <a:latin typeface="+mn-lt"/>
              </a:rPr>
              <a:t>No, but it found a solution</a:t>
            </a:r>
          </a:p>
          <a:p>
            <a:pPr marL="0" algn="l" rtl="0" eaLnBrk="1" latinLnBrk="0" hangingPunct="1">
              <a:spcBef>
                <a:spcPts val="0"/>
              </a:spcBef>
              <a:spcAft>
                <a:spcPts val="0"/>
              </a:spcAft>
            </a:pPr>
            <a:r>
              <a:rPr lang="en-GB" sz="1800" b="1" dirty="0">
                <a:latin typeface="+mn-lt"/>
              </a:rPr>
              <a:t>Why? </a:t>
            </a:r>
            <a:r>
              <a:rPr lang="en-GB" sz="1800" dirty="0">
                <a:latin typeface="+mn-lt"/>
              </a:rPr>
              <a:t>Limited by depth</a:t>
            </a:r>
          </a:p>
          <a:p>
            <a:pPr marL="0" algn="l" rtl="0" eaLnBrk="1" latinLnBrk="0" hangingPunct="1">
              <a:spcBef>
                <a:spcPts val="0"/>
              </a:spcBef>
              <a:spcAft>
                <a:spcPts val="0"/>
              </a:spcAft>
            </a:pPr>
            <a:endParaRPr lang="en-GB" sz="1800" b="1" dirty="0">
              <a:effectLst/>
              <a:latin typeface="+mn-lt"/>
            </a:endParaRPr>
          </a:p>
          <a:p>
            <a:pPr marL="0" algn="l" rtl="0" eaLnBrk="1" latinLnBrk="0" hangingPunct="1">
              <a:spcBef>
                <a:spcPts val="0"/>
              </a:spcBef>
              <a:spcAft>
                <a:spcPts val="0"/>
              </a:spcAft>
            </a:pPr>
            <a:r>
              <a:rPr lang="en-GB" sz="1800" b="1" dirty="0">
                <a:effectLst/>
                <a:latin typeface="+mn-lt"/>
              </a:rPr>
              <a:t>Is it optimal? </a:t>
            </a:r>
            <a:r>
              <a:rPr lang="en-GB" sz="1800" dirty="0">
                <a:effectLst/>
                <a:latin typeface="+mn-lt"/>
              </a:rPr>
              <a:t>No</a:t>
            </a:r>
          </a:p>
          <a:p>
            <a:pPr marL="0" algn="l" rtl="0" eaLnBrk="1" latinLnBrk="0" hangingPunct="1">
              <a:spcBef>
                <a:spcPts val="0"/>
              </a:spcBef>
              <a:spcAft>
                <a:spcPts val="0"/>
              </a:spcAft>
            </a:pPr>
            <a:r>
              <a:rPr lang="en-GB" sz="1800" b="1" dirty="0">
                <a:latin typeface="+mn-lt"/>
              </a:rPr>
              <a:t>Why? </a:t>
            </a:r>
            <a:r>
              <a:rPr lang="en-GB" sz="1800" dirty="0">
                <a:latin typeface="+mn-lt"/>
              </a:rPr>
              <a:t>There are shorter paths to the goal node</a:t>
            </a:r>
            <a:endParaRPr lang="en-GB" sz="1800" dirty="0">
              <a:effectLst/>
              <a:latin typeface="+mn-lt"/>
            </a:endParaRPr>
          </a:p>
          <a:p>
            <a:pPr marL="0" algn="l" rtl="0" eaLnBrk="1" latinLnBrk="0" hangingPunct="1">
              <a:spcBef>
                <a:spcPts val="0"/>
              </a:spcBef>
              <a:spcAft>
                <a:spcPts val="0"/>
              </a:spcAft>
            </a:pPr>
            <a:endParaRPr lang="en-GB" sz="1800" b="1" dirty="0">
              <a:latin typeface="+mn-lt"/>
            </a:endParaRPr>
          </a:p>
          <a:p>
            <a:pPr marL="0" algn="l" rtl="0" eaLnBrk="1" latinLnBrk="0" hangingPunct="1">
              <a:spcBef>
                <a:spcPts val="0"/>
              </a:spcBef>
              <a:spcAft>
                <a:spcPts val="0"/>
              </a:spcAft>
            </a:pPr>
            <a:endParaRPr lang="en-GB" sz="1800" dirty="0">
              <a:effectLst/>
              <a:latin typeface="+mn-lt"/>
            </a:endParaRPr>
          </a:p>
          <a:p>
            <a:pPr marL="0" algn="l" rtl="0" eaLnBrk="1" latinLnBrk="0" hangingPunct="1">
              <a:spcBef>
                <a:spcPts val="0"/>
              </a:spcBef>
              <a:spcAft>
                <a:spcPts val="0"/>
              </a:spcAft>
            </a:pPr>
            <a:endParaRPr lang="en-GB" sz="1800" dirty="0">
              <a:effectLst/>
              <a:latin typeface="+mn-lt"/>
            </a:endParaRPr>
          </a:p>
        </p:txBody>
      </p:sp>
      <p:sp>
        <p:nvSpPr>
          <p:cNvPr id="9" name="Title 1">
            <a:extLst>
              <a:ext uri="{FF2B5EF4-FFF2-40B4-BE49-F238E27FC236}">
                <a16:creationId xmlns:a16="http://schemas.microsoft.com/office/drawing/2014/main" id="{49FD6938-9809-BD4C-2E32-87E71A5C0C81}"/>
              </a:ext>
            </a:extLst>
          </p:cNvPr>
          <p:cNvSpPr txBox="1">
            <a:spLocks/>
          </p:cNvSpPr>
          <p:nvPr/>
        </p:nvSpPr>
        <p:spPr>
          <a:xfrm>
            <a:off x="7478344" y="-114301"/>
            <a:ext cx="10945448" cy="4711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algn="l" rtl="0" eaLnBrk="1" latinLnBrk="0" hangingPunct="1">
              <a:spcBef>
                <a:spcPts val="0"/>
              </a:spcBef>
              <a:spcAft>
                <a:spcPts val="0"/>
              </a:spcAft>
            </a:pPr>
            <a:r>
              <a:rPr lang="en-GB" sz="1800" b="1" kern="1200" dirty="0">
                <a:solidFill>
                  <a:srgbClr val="000000"/>
                </a:solidFill>
                <a:effectLst/>
                <a:latin typeface="Aptos" panose="020B0004020202020204" pitchFamily="34" charset="0"/>
                <a:ea typeface="Aptos" panose="020B0004020202020204" pitchFamily="34" charset="0"/>
                <a:cs typeface="Arial" panose="020B0604020202020204" pitchFamily="34" charset="0"/>
              </a:rPr>
              <a:t>Time complexity: </a:t>
            </a:r>
            <a:r>
              <a:rPr lang="en-GB" sz="1800" dirty="0">
                <a:effectLst/>
                <a:latin typeface="Aptos" panose="020B0004020202020204" pitchFamily="34" charset="0"/>
                <a:ea typeface="Aptos" panose="020B0004020202020204" pitchFamily="34" charset="0"/>
                <a:cs typeface="Arial" panose="020B0604020202020204" pitchFamily="34" charset="0"/>
              </a:rPr>
              <a:t>O(b</a:t>
            </a:r>
            <a:r>
              <a:rPr lang="en-GB" sz="1800" baseline="30000" dirty="0">
                <a:effectLst/>
                <a:latin typeface="Aptos" panose="020B0004020202020204" pitchFamily="34" charset="0"/>
                <a:ea typeface="Aptos" panose="020B0004020202020204" pitchFamily="34" charset="0"/>
                <a:cs typeface="Arial" panose="020B0604020202020204" pitchFamily="34" charset="0"/>
              </a:rPr>
              <a:t>l</a:t>
            </a:r>
            <a:r>
              <a:rPr lang="en-GB" sz="1800" dirty="0">
                <a:effectLst/>
                <a:latin typeface="Aptos" panose="020B0004020202020204" pitchFamily="34" charset="0"/>
                <a:ea typeface="Aptos" panose="020B0004020202020204" pitchFamily="34" charset="0"/>
                <a:cs typeface="Arial" panose="020B0604020202020204" pitchFamily="34" charset="0"/>
              </a:rPr>
              <a:t>)</a:t>
            </a:r>
          </a:p>
          <a:p>
            <a:pPr marL="0" algn="l" rtl="0" eaLnBrk="1" latinLnBrk="0" hangingPunct="1">
              <a:spcBef>
                <a:spcPts val="0"/>
              </a:spcBef>
              <a:spcAft>
                <a:spcPts val="0"/>
              </a:spcAft>
            </a:pPr>
            <a:r>
              <a:rPr lang="en-GB" sz="1800" b="1" dirty="0">
                <a:solidFill>
                  <a:srgbClr val="000000"/>
                </a:solidFill>
                <a:effectLst/>
                <a:latin typeface="Aptos" panose="020B0004020202020204" pitchFamily="34" charset="0"/>
                <a:ea typeface="Aptos" panose="020B0004020202020204" pitchFamily="34" charset="0"/>
                <a:cs typeface="Arial" panose="020B0604020202020204" pitchFamily="34" charset="0"/>
              </a:rPr>
              <a:t>b = branching factor = 29</a:t>
            </a:r>
          </a:p>
          <a:p>
            <a:pPr marL="0" algn="l" rtl="0" eaLnBrk="1" latinLnBrk="0" hangingPunct="1">
              <a:spcBef>
                <a:spcPts val="0"/>
              </a:spcBef>
              <a:spcAft>
                <a:spcPts val="0"/>
              </a:spcAft>
            </a:pPr>
            <a:r>
              <a:rPr lang="en-GB" sz="1800" b="1" dirty="0">
                <a:solidFill>
                  <a:srgbClr val="000000"/>
                </a:solidFill>
                <a:effectLst/>
                <a:latin typeface="Aptos" panose="020B0004020202020204" pitchFamily="34" charset="0"/>
                <a:ea typeface="Aptos" panose="020B0004020202020204" pitchFamily="34" charset="0"/>
                <a:cs typeface="Arial" panose="020B0604020202020204" pitchFamily="34" charset="0"/>
              </a:rPr>
              <a:t>l</a:t>
            </a:r>
            <a:r>
              <a:rPr lang="en-GB" sz="1800" b="1" dirty="0">
                <a:solidFill>
                  <a:srgbClr val="000000"/>
                </a:solidFill>
                <a:latin typeface="Aptos" panose="020B0004020202020204" pitchFamily="34" charset="0"/>
                <a:ea typeface="Aptos" panose="020B0004020202020204" pitchFamily="34" charset="0"/>
                <a:cs typeface="Arial" panose="020B0604020202020204" pitchFamily="34" charset="0"/>
              </a:rPr>
              <a:t> = depth limit = 7</a:t>
            </a:r>
          </a:p>
          <a:p>
            <a:pPr marL="0" algn="l" rtl="0" eaLnBrk="1" latinLnBrk="0" hangingPunct="1">
              <a:spcBef>
                <a:spcPts val="0"/>
              </a:spcBef>
              <a:spcAft>
                <a:spcPts val="0"/>
              </a:spcAft>
            </a:pPr>
            <a:r>
              <a:rPr lang="en-GB" sz="1800" dirty="0">
                <a:solidFill>
                  <a:srgbClr val="000000"/>
                </a:solidFill>
                <a:latin typeface="Aptos" panose="020B0004020202020204" pitchFamily="34" charset="0"/>
                <a:ea typeface="Aptos" panose="020B0004020202020204" pitchFamily="34" charset="0"/>
                <a:cs typeface="Arial" panose="020B0604020202020204" pitchFamily="34" charset="0"/>
              </a:rPr>
              <a:t>O(29^7)</a:t>
            </a:r>
            <a:endParaRPr lang="en-GB" sz="1800" kern="12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marL="0" algn="l" rtl="0" eaLnBrk="1" latinLnBrk="0" hangingPunct="1">
              <a:spcBef>
                <a:spcPts val="0"/>
              </a:spcBef>
              <a:spcAft>
                <a:spcPts val="0"/>
              </a:spcAft>
            </a:pPr>
            <a:endParaRPr lang="en-GB" sz="1800" b="1"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r>
              <a:rPr lang="en-GB" sz="1800" b="1" dirty="0">
                <a:solidFill>
                  <a:srgbClr val="000000"/>
                </a:solidFill>
                <a:effectLst/>
                <a:latin typeface="Aptos" panose="020B0004020202020204" pitchFamily="34" charset="0"/>
                <a:cs typeface="Arial" panose="020B0604020202020204" pitchFamily="34" charset="0"/>
              </a:rPr>
              <a:t>Space complexity: </a:t>
            </a:r>
            <a:r>
              <a:rPr lang="en-GB" sz="1800" dirty="0">
                <a:effectLst/>
                <a:latin typeface="Aptos" panose="020B0004020202020204" pitchFamily="34" charset="0"/>
                <a:ea typeface="Aptos" panose="020B0004020202020204" pitchFamily="34" charset="0"/>
                <a:cs typeface="Arial" panose="020B0604020202020204" pitchFamily="34" charset="0"/>
              </a:rPr>
              <a:t>O(b*l)</a:t>
            </a:r>
          </a:p>
          <a:p>
            <a:pPr marL="0" algn="l" rtl="0" eaLnBrk="1" latinLnBrk="0" hangingPunct="1">
              <a:spcBef>
                <a:spcPts val="0"/>
              </a:spcBef>
              <a:spcAft>
                <a:spcPts val="0"/>
              </a:spcAft>
            </a:pPr>
            <a:r>
              <a:rPr lang="en-GB" sz="1800" dirty="0">
                <a:latin typeface="Aptos" panose="020B0004020202020204" pitchFamily="34" charset="0"/>
                <a:ea typeface="Aptos" panose="020B0004020202020204" pitchFamily="34" charset="0"/>
                <a:cs typeface="Arial" panose="020B0604020202020204" pitchFamily="34" charset="0"/>
              </a:rPr>
              <a:t>O(29*7) = O(203)</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marL="0" algn="l" rtl="0" eaLnBrk="1" latinLnBrk="0" hangingPunct="1">
              <a:spcBef>
                <a:spcPts val="0"/>
              </a:spcBef>
              <a:spcAft>
                <a:spcPts val="0"/>
              </a:spcAft>
            </a:pPr>
            <a:r>
              <a:rPr lang="en-GB" sz="1800" dirty="0">
                <a:effectLst/>
                <a:latin typeface="Aptos" panose="020B0004020202020204" pitchFamily="34" charset="0"/>
                <a:ea typeface="Aptos" panose="020B0004020202020204" pitchFamily="34" charset="0"/>
                <a:cs typeface="Arial" panose="020B0604020202020204" pitchFamily="34" charset="0"/>
              </a:rPr>
              <a:t> </a:t>
            </a:r>
            <a:endParaRPr lang="en-GB" sz="1800" b="1" dirty="0">
              <a:effectLst/>
              <a:latin typeface="+mn-lt"/>
            </a:endParaRPr>
          </a:p>
        </p:txBody>
      </p:sp>
    </p:spTree>
    <p:extLst>
      <p:ext uri="{BB962C8B-B14F-4D97-AF65-F5344CB8AC3E}">
        <p14:creationId xmlns:p14="http://schemas.microsoft.com/office/powerpoint/2010/main" val="90418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337406" y="449261"/>
            <a:ext cx="8913447" cy="5667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Aptos" panose="020B0004020202020204" pitchFamily="34" charset="0"/>
                <a:ea typeface="Aptos" panose="020B0004020202020204" pitchFamily="34" charset="0"/>
                <a:cs typeface="Arial" panose="020B0604020202020204" pitchFamily="34" charset="0"/>
              </a:rPr>
              <a:t>A* search</a:t>
            </a:r>
            <a:endParaRPr lang="en-GB" sz="2800" b="1" dirty="0">
              <a:effectLst/>
              <a:latin typeface="Aptos" panose="020B0004020202020204" pitchFamily="34" charset="0"/>
              <a:ea typeface="Aptos" panose="020B00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373F639-EA8A-E840-930C-BAA5024D1752}"/>
              </a:ext>
            </a:extLst>
          </p:cNvPr>
          <p:cNvSpPr txBox="1">
            <a:spLocks/>
          </p:cNvSpPr>
          <p:nvPr/>
        </p:nvSpPr>
        <p:spPr>
          <a:xfrm>
            <a:off x="1777020" y="1901886"/>
            <a:ext cx="10945448" cy="4711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algn="l" rtl="0" eaLnBrk="1" latinLnBrk="0" hangingPunct="1">
              <a:spcBef>
                <a:spcPts val="0"/>
              </a:spcBef>
              <a:spcAft>
                <a:spcPts val="0"/>
              </a:spcAft>
            </a:pPr>
            <a:r>
              <a:rPr lang="en-GB" sz="1800" kern="1200" dirty="0">
                <a:solidFill>
                  <a:srgbClr val="000000"/>
                </a:solidFill>
                <a:effectLst/>
                <a:latin typeface="Aptos" panose="020B0004020202020204" pitchFamily="34" charset="0"/>
                <a:ea typeface="Aptos" panose="020B0004020202020204" pitchFamily="34" charset="0"/>
                <a:cs typeface="Arial" panose="020B0604020202020204" pitchFamily="34" charset="0"/>
              </a:rPr>
              <a:t>Result found:</a:t>
            </a:r>
            <a:endParaRPr lang="en-GB" sz="900" dirty="0">
              <a:effectLst/>
            </a:endParaRPr>
          </a:p>
          <a:p>
            <a:pPr marL="0" algn="l" rtl="0" eaLnBrk="1" latinLnBrk="0" hangingPunct="1">
              <a:spcBef>
                <a:spcPts val="0"/>
              </a:spcBef>
              <a:spcAft>
                <a:spcPts val="0"/>
              </a:spcAft>
            </a:pPr>
            <a:endParaRPr lang="en-GB" sz="18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algn="l">
              <a:lnSpc>
                <a:spcPct val="115000"/>
              </a:lnSpc>
              <a:spcAft>
                <a:spcPts val="800"/>
              </a:spcAft>
            </a:pPr>
            <a:r>
              <a:rPr lang="en-GB" sz="1800" b="1" kern="100" dirty="0">
                <a:effectLst/>
                <a:latin typeface="Aptos" panose="020B0004020202020204" pitchFamily="34" charset="0"/>
                <a:ea typeface="Aptos" panose="020B0004020202020204" pitchFamily="34" charset="0"/>
                <a:cs typeface="Arial" panose="020B0604020202020204" pitchFamily="34" charset="0"/>
              </a:rPr>
              <a:t>Goal node’s ID:</a:t>
            </a:r>
            <a:r>
              <a:rPr lang="en-GB" sz="1800" kern="100" dirty="0">
                <a:effectLst/>
                <a:latin typeface="Aptos" panose="020B0004020202020204" pitchFamily="34" charset="0"/>
                <a:ea typeface="Aptos" panose="020B0004020202020204" pitchFamily="34" charset="0"/>
                <a:cs typeface="Arial" panose="020B0604020202020204" pitchFamily="34" charset="0"/>
              </a:rPr>
              <a:t> 134</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Path:</a:t>
            </a:r>
            <a:r>
              <a:rPr lang="en-GB" sz="1800" kern="100" dirty="0">
                <a:effectLst/>
                <a:latin typeface="Aptos" panose="020B0004020202020204" pitchFamily="34" charset="0"/>
                <a:ea typeface="Aptos" panose="020B0004020202020204" pitchFamily="34" charset="0"/>
                <a:cs typeface="Arial" panose="020B0604020202020204" pitchFamily="34" charset="0"/>
              </a:rPr>
              <a:t> 13, 116, 109, 134</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Distance:</a:t>
            </a:r>
            <a:r>
              <a:rPr lang="en-GB" sz="1800" kern="100" dirty="0">
                <a:effectLst/>
                <a:latin typeface="Aptos" panose="020B0004020202020204" pitchFamily="34" charset="0"/>
                <a:ea typeface="Aptos" panose="020B0004020202020204" pitchFamily="34" charset="0"/>
                <a:cs typeface="Arial" panose="020B0604020202020204" pitchFamily="34" charset="0"/>
              </a:rPr>
              <a:t> 158 KM</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Fuel consumed:</a:t>
            </a:r>
            <a:r>
              <a:rPr lang="en-GB" sz="1800" kern="100" dirty="0">
                <a:effectLst/>
                <a:latin typeface="Aptos" panose="020B0004020202020204" pitchFamily="34" charset="0"/>
                <a:ea typeface="Aptos" panose="020B0004020202020204" pitchFamily="34" charset="0"/>
                <a:cs typeface="Arial" panose="020B0604020202020204" pitchFamily="34" charset="0"/>
              </a:rPr>
              <a:t> 79L</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Path cost:</a:t>
            </a:r>
            <a:r>
              <a:rPr lang="en-GB" sz="1800" kern="100" dirty="0">
                <a:effectLst/>
                <a:latin typeface="Aptos" panose="020B0004020202020204" pitchFamily="34" charset="0"/>
                <a:ea typeface="Aptos" panose="020B0004020202020204" pitchFamily="34" charset="0"/>
                <a:cs typeface="Arial" panose="020B0604020202020204" pitchFamily="34" charset="0"/>
              </a:rPr>
              <a:t> $1.37 * 79L = $108.23</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Average runtime:</a:t>
            </a:r>
            <a:r>
              <a:rPr lang="en-GB" sz="1800" kern="100" dirty="0">
                <a:effectLst/>
                <a:latin typeface="Aptos" panose="020B0004020202020204" pitchFamily="34" charset="0"/>
                <a:ea typeface="Aptos" panose="020B0004020202020204" pitchFamily="34" charset="0"/>
                <a:cs typeface="Arial" panose="020B0604020202020204" pitchFamily="34" charset="0"/>
              </a:rPr>
              <a:t> 292.7 microseconds</a:t>
            </a:r>
          </a:p>
          <a:p>
            <a:pPr marL="0" algn="l" rtl="0" eaLnBrk="1" latinLnBrk="0" hangingPunct="1">
              <a:spcBef>
                <a:spcPts val="0"/>
              </a:spcBef>
              <a:spcAft>
                <a:spcPts val="0"/>
              </a:spcAft>
            </a:pPr>
            <a:endParaRPr lang="en-GB" sz="1800" kern="100"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endParaRPr lang="en-GB" sz="1800" kern="100"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r>
              <a:rPr lang="en-GB" sz="1800" b="1" dirty="0">
                <a:latin typeface="+mn-lt"/>
              </a:rPr>
              <a:t>Is it complete? </a:t>
            </a:r>
            <a:r>
              <a:rPr lang="en-GB" sz="1800" dirty="0">
                <a:latin typeface="+mn-lt"/>
              </a:rPr>
              <a:t>Yes</a:t>
            </a:r>
          </a:p>
          <a:p>
            <a:pPr marL="0" algn="l" rtl="0" eaLnBrk="1" latinLnBrk="0" hangingPunct="1">
              <a:spcBef>
                <a:spcPts val="0"/>
              </a:spcBef>
              <a:spcAft>
                <a:spcPts val="0"/>
              </a:spcAft>
            </a:pPr>
            <a:r>
              <a:rPr lang="en-GB" sz="1800" b="1" dirty="0">
                <a:latin typeface="+mn-lt"/>
              </a:rPr>
              <a:t>Why? </a:t>
            </a:r>
            <a:r>
              <a:rPr lang="en-GB" sz="1800" dirty="0">
                <a:latin typeface="+mn-lt"/>
              </a:rPr>
              <a:t>Dataset is finite.</a:t>
            </a:r>
          </a:p>
          <a:p>
            <a:pPr marL="0" algn="l" rtl="0" eaLnBrk="1" latinLnBrk="0" hangingPunct="1">
              <a:spcBef>
                <a:spcPts val="0"/>
              </a:spcBef>
              <a:spcAft>
                <a:spcPts val="0"/>
              </a:spcAft>
            </a:pPr>
            <a:endParaRPr lang="en-GB" sz="1800" b="1" dirty="0">
              <a:effectLst/>
              <a:latin typeface="+mn-lt"/>
            </a:endParaRPr>
          </a:p>
          <a:p>
            <a:pPr marL="0" algn="l" rtl="0" eaLnBrk="1" latinLnBrk="0" hangingPunct="1">
              <a:spcBef>
                <a:spcPts val="0"/>
              </a:spcBef>
              <a:spcAft>
                <a:spcPts val="0"/>
              </a:spcAft>
            </a:pPr>
            <a:r>
              <a:rPr lang="en-GB" sz="1800" b="1" dirty="0">
                <a:effectLst/>
                <a:latin typeface="+mn-lt"/>
              </a:rPr>
              <a:t>Is it optimal? </a:t>
            </a:r>
            <a:r>
              <a:rPr lang="en-GB" sz="1800" dirty="0">
                <a:effectLst/>
                <a:latin typeface="+mn-lt"/>
              </a:rPr>
              <a:t>Yes </a:t>
            </a:r>
          </a:p>
          <a:p>
            <a:pPr marL="0" algn="l" rtl="0" eaLnBrk="1" latinLnBrk="0" hangingPunct="1">
              <a:spcBef>
                <a:spcPts val="0"/>
              </a:spcBef>
              <a:spcAft>
                <a:spcPts val="0"/>
              </a:spcAft>
            </a:pPr>
            <a:r>
              <a:rPr lang="en-GB" sz="1800" b="1" dirty="0">
                <a:latin typeface="+mn-lt"/>
              </a:rPr>
              <a:t>Why? </a:t>
            </a:r>
            <a:r>
              <a:rPr lang="en-GB" sz="1800" dirty="0">
                <a:latin typeface="+mn-lt"/>
              </a:rPr>
              <a:t>Heuristic function </a:t>
            </a:r>
            <a:r>
              <a:rPr lang="en-GB" sz="1800" b="1" dirty="0">
                <a:latin typeface="+mn-lt"/>
              </a:rPr>
              <a:t>admissible</a:t>
            </a:r>
          </a:p>
          <a:p>
            <a:pPr marL="0" algn="l" rtl="0" eaLnBrk="1" latinLnBrk="0" hangingPunct="1">
              <a:spcBef>
                <a:spcPts val="0"/>
              </a:spcBef>
              <a:spcAft>
                <a:spcPts val="0"/>
              </a:spcAft>
            </a:pPr>
            <a:r>
              <a:rPr lang="en-GB" sz="1800" dirty="0">
                <a:latin typeface="+mn-lt"/>
              </a:rPr>
              <a:t>and </a:t>
            </a:r>
            <a:r>
              <a:rPr lang="en-GB" sz="1800" b="1" dirty="0">
                <a:latin typeface="+mn-lt"/>
              </a:rPr>
              <a:t>consistent </a:t>
            </a:r>
            <a:r>
              <a:rPr lang="en-GB" sz="1800">
                <a:latin typeface="+mn-lt"/>
              </a:rPr>
              <a:t>+ considers path cost</a:t>
            </a:r>
            <a:endParaRPr lang="en-GB" sz="1800" b="1" dirty="0">
              <a:effectLst/>
              <a:latin typeface="+mn-lt"/>
            </a:endParaRPr>
          </a:p>
          <a:p>
            <a:pPr marL="0" algn="l" rtl="0" eaLnBrk="1" latinLnBrk="0" hangingPunct="1">
              <a:spcBef>
                <a:spcPts val="0"/>
              </a:spcBef>
              <a:spcAft>
                <a:spcPts val="0"/>
              </a:spcAft>
            </a:pPr>
            <a:endParaRPr lang="en-GB" sz="1800" b="1" dirty="0">
              <a:latin typeface="+mn-lt"/>
            </a:endParaRPr>
          </a:p>
          <a:p>
            <a:pPr marL="0" algn="l" rtl="0" eaLnBrk="1" latinLnBrk="0" hangingPunct="1">
              <a:spcBef>
                <a:spcPts val="0"/>
              </a:spcBef>
              <a:spcAft>
                <a:spcPts val="0"/>
              </a:spcAft>
            </a:pPr>
            <a:endParaRPr lang="en-GB" sz="1800" dirty="0">
              <a:effectLst/>
              <a:latin typeface="+mn-lt"/>
            </a:endParaRPr>
          </a:p>
          <a:p>
            <a:pPr marL="0" algn="l" rtl="0" eaLnBrk="1" latinLnBrk="0" hangingPunct="1">
              <a:spcBef>
                <a:spcPts val="0"/>
              </a:spcBef>
              <a:spcAft>
                <a:spcPts val="0"/>
              </a:spcAft>
            </a:pPr>
            <a:endParaRPr lang="en-GB" sz="1800" dirty="0">
              <a:effectLst/>
              <a:latin typeface="+mn-lt"/>
            </a:endParaRPr>
          </a:p>
        </p:txBody>
      </p:sp>
      <p:sp>
        <p:nvSpPr>
          <p:cNvPr id="9" name="Title 1">
            <a:extLst>
              <a:ext uri="{FF2B5EF4-FFF2-40B4-BE49-F238E27FC236}">
                <a16:creationId xmlns:a16="http://schemas.microsoft.com/office/drawing/2014/main" id="{49FD6938-9809-BD4C-2E32-87E71A5C0C81}"/>
              </a:ext>
            </a:extLst>
          </p:cNvPr>
          <p:cNvSpPr txBox="1">
            <a:spLocks/>
          </p:cNvSpPr>
          <p:nvPr/>
        </p:nvSpPr>
        <p:spPr>
          <a:xfrm>
            <a:off x="6779844" y="-342901"/>
            <a:ext cx="10945448" cy="4711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algn="l" rtl="0" eaLnBrk="1" latinLnBrk="0" hangingPunct="1">
              <a:spcBef>
                <a:spcPts val="0"/>
              </a:spcBef>
              <a:spcAft>
                <a:spcPts val="0"/>
              </a:spcAft>
            </a:pPr>
            <a:r>
              <a:rPr lang="en-GB" sz="1800" b="1" kern="1200" dirty="0">
                <a:solidFill>
                  <a:srgbClr val="000000"/>
                </a:solidFill>
                <a:effectLst/>
                <a:latin typeface="Aptos" panose="020B0004020202020204" pitchFamily="34" charset="0"/>
                <a:ea typeface="Aptos" panose="020B0004020202020204" pitchFamily="34" charset="0"/>
                <a:cs typeface="Arial" panose="020B0604020202020204" pitchFamily="34" charset="0"/>
              </a:rPr>
              <a:t>Time complexity: </a:t>
            </a:r>
            <a:r>
              <a:rPr lang="en-GB" sz="1800" kern="1200" dirty="0">
                <a:solidFill>
                  <a:srgbClr val="000000"/>
                </a:solidFill>
                <a:effectLst/>
                <a:latin typeface="Aptos" panose="020B0004020202020204" pitchFamily="34" charset="0"/>
                <a:ea typeface="Aptos" panose="020B0004020202020204" pitchFamily="34" charset="0"/>
                <a:cs typeface="Arial" panose="020B0604020202020204" pitchFamily="34" charset="0"/>
              </a:rPr>
              <a:t>depends on heuristic</a:t>
            </a:r>
            <a:endParaRPr lang="en-GB" sz="1800" b="1" kern="1200" dirty="0">
              <a:solidFill>
                <a:srgbClr val="000000"/>
              </a:solidFill>
              <a:latin typeface="Aptos" panose="020B0004020202020204" pitchFamily="34" charset="0"/>
              <a:ea typeface="Aptos" panose="020B0004020202020204" pitchFamily="34" charset="0"/>
              <a:cs typeface="Arial" panose="020B0604020202020204" pitchFamily="34" charset="0"/>
            </a:endParaRPr>
          </a:p>
          <a:p>
            <a:pPr marL="0" algn="l" rtl="0" eaLnBrk="1" latinLnBrk="0" hangingPunct="1">
              <a:spcBef>
                <a:spcPts val="0"/>
              </a:spcBef>
              <a:spcAft>
                <a:spcPts val="0"/>
              </a:spcAft>
            </a:pPr>
            <a:r>
              <a:rPr lang="en-GB" sz="1800" kern="1200" dirty="0">
                <a:solidFill>
                  <a:srgbClr val="000000"/>
                </a:solidFill>
                <a:latin typeface="Aptos" panose="020B0004020202020204" pitchFamily="34" charset="0"/>
                <a:ea typeface="Aptos" panose="020B0004020202020204" pitchFamily="34" charset="0"/>
                <a:cs typeface="Arial" panose="020B0604020202020204" pitchFamily="34" charset="0"/>
              </a:rPr>
              <a:t>Worst case: </a:t>
            </a:r>
            <a:r>
              <a:rPr lang="en-GB" sz="1800" dirty="0">
                <a:effectLst/>
                <a:latin typeface="Aptos" panose="020B0004020202020204" pitchFamily="34" charset="0"/>
                <a:ea typeface="Aptos" panose="020B0004020202020204" pitchFamily="34" charset="0"/>
                <a:cs typeface="Arial" panose="020B0604020202020204" pitchFamily="34" charset="0"/>
              </a:rPr>
              <a:t>O(b</a:t>
            </a:r>
            <a:r>
              <a:rPr lang="en-GB" sz="1800" baseline="30000" dirty="0">
                <a:effectLst/>
                <a:latin typeface="Aptos" panose="020B0004020202020204" pitchFamily="34" charset="0"/>
                <a:ea typeface="Aptos" panose="020B0004020202020204" pitchFamily="34" charset="0"/>
                <a:cs typeface="Arial" panose="020B0604020202020204" pitchFamily="34" charset="0"/>
              </a:rPr>
              <a:t>d</a:t>
            </a:r>
            <a:r>
              <a:rPr lang="en-GB" sz="1800" dirty="0">
                <a:effectLst/>
                <a:latin typeface="Aptos" panose="020B0004020202020204" pitchFamily="34" charset="0"/>
                <a:ea typeface="Aptos" panose="020B0004020202020204" pitchFamily="34" charset="0"/>
                <a:cs typeface="Arial" panose="020B0604020202020204" pitchFamily="34" charset="0"/>
              </a:rPr>
              <a:t>)</a:t>
            </a:r>
            <a:endParaRPr lang="en-GB" sz="1800" kern="12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marL="0" algn="l" rtl="0" eaLnBrk="1" latinLnBrk="0" hangingPunct="1">
              <a:spcBef>
                <a:spcPts val="0"/>
              </a:spcBef>
              <a:spcAft>
                <a:spcPts val="0"/>
              </a:spcAft>
            </a:pPr>
            <a:endParaRPr lang="en-GB" sz="1800" b="1" dirty="0">
              <a:solidFill>
                <a:srgbClr val="000000"/>
              </a:solidFill>
              <a:latin typeface="Aptos" panose="020B0004020202020204" pitchFamily="34" charset="0"/>
              <a:cs typeface="Arial" panose="020B0604020202020204" pitchFamily="34" charset="0"/>
            </a:endParaRPr>
          </a:p>
          <a:p>
            <a:pPr algn="l">
              <a:spcBef>
                <a:spcPts val="0"/>
              </a:spcBef>
            </a:pPr>
            <a:r>
              <a:rPr lang="en-GB" sz="1800" b="1" dirty="0">
                <a:solidFill>
                  <a:srgbClr val="000000"/>
                </a:solidFill>
                <a:effectLst/>
                <a:latin typeface="Aptos" panose="020B0004020202020204" pitchFamily="34" charset="0"/>
                <a:cs typeface="Arial" panose="020B0604020202020204" pitchFamily="34" charset="0"/>
              </a:rPr>
              <a:t>Space complexity: </a:t>
            </a:r>
            <a:r>
              <a:rPr lang="en-GB" sz="1800" dirty="0">
                <a:solidFill>
                  <a:srgbClr val="000000"/>
                </a:solidFill>
                <a:effectLst/>
                <a:latin typeface="Aptos" panose="020B0004020202020204" pitchFamily="34" charset="0"/>
                <a:cs typeface="Arial" panose="020B0604020202020204" pitchFamily="34" charset="0"/>
              </a:rPr>
              <a:t>depends on search space</a:t>
            </a:r>
            <a:endParaRPr lang="en-GB" sz="1800" b="1" dirty="0">
              <a:solidFill>
                <a:srgbClr val="000000"/>
              </a:solidFill>
              <a:effectLst/>
              <a:latin typeface="Aptos" panose="020B0004020202020204" pitchFamily="34" charset="0"/>
              <a:cs typeface="Arial" panose="020B0604020202020204" pitchFamily="34" charset="0"/>
            </a:endParaRPr>
          </a:p>
          <a:p>
            <a:pPr algn="l">
              <a:spcBef>
                <a:spcPts val="0"/>
              </a:spcBef>
            </a:pPr>
            <a:r>
              <a:rPr lang="en-GB" sz="1800" dirty="0">
                <a:effectLst/>
                <a:latin typeface="Aptos" panose="020B0004020202020204" pitchFamily="34" charset="0"/>
                <a:ea typeface="Aptos" panose="020B0004020202020204" pitchFamily="34" charset="0"/>
                <a:cs typeface="Arial" panose="020B0604020202020204" pitchFamily="34" charset="0"/>
              </a:rPr>
              <a:t>Worst case: O(b</a:t>
            </a:r>
            <a:r>
              <a:rPr lang="en-GB" sz="1800" baseline="30000" dirty="0">
                <a:effectLst/>
                <a:latin typeface="Aptos" panose="020B0004020202020204" pitchFamily="34" charset="0"/>
                <a:ea typeface="Aptos" panose="020B0004020202020204" pitchFamily="34" charset="0"/>
                <a:cs typeface="Arial" panose="020B0604020202020204" pitchFamily="34" charset="0"/>
              </a:rPr>
              <a:t>d</a:t>
            </a:r>
            <a:r>
              <a:rPr lang="en-GB" sz="1800" dirty="0">
                <a:effectLst/>
                <a:latin typeface="Aptos" panose="020B0004020202020204" pitchFamily="34" charset="0"/>
                <a:ea typeface="Aptos" panose="020B0004020202020204" pitchFamily="34" charset="0"/>
                <a:cs typeface="Arial" panose="020B0604020202020204" pitchFamily="34" charset="0"/>
              </a:rPr>
              <a:t>)</a:t>
            </a:r>
            <a:endParaRPr lang="en-GB" sz="1800" kern="12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marL="0" algn="l" rtl="0" eaLnBrk="1" latinLnBrk="0" hangingPunct="1">
              <a:spcBef>
                <a:spcPts val="0"/>
              </a:spcBef>
              <a:spcAft>
                <a:spcPts val="0"/>
              </a:spcAft>
            </a:pPr>
            <a:endParaRPr lang="en-GB" sz="1800" b="1" dirty="0">
              <a:effectLst/>
              <a:latin typeface="+mn-lt"/>
            </a:endParaRPr>
          </a:p>
        </p:txBody>
      </p:sp>
    </p:spTree>
    <p:extLst>
      <p:ext uri="{BB962C8B-B14F-4D97-AF65-F5344CB8AC3E}">
        <p14:creationId xmlns:p14="http://schemas.microsoft.com/office/powerpoint/2010/main" val="370706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FD7A88-11EA-0808-73EA-3CE7E6AA959E}"/>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B9A7EF67-B25C-A0B8-31AE-88423A88DDC3}"/>
              </a:ext>
            </a:extLst>
          </p:cNvPr>
          <p:cNvSpPr/>
          <p:nvPr/>
        </p:nvSpPr>
        <p:spPr>
          <a:xfrm>
            <a:off x="-518747" y="-325315"/>
            <a:ext cx="13241215" cy="7439880"/>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dirty="0"/>
          </a:p>
        </p:txBody>
      </p:sp>
      <p:sp>
        <p:nvSpPr>
          <p:cNvPr id="5" name="Isosceles Triangle 4">
            <a:extLst>
              <a:ext uri="{FF2B5EF4-FFF2-40B4-BE49-F238E27FC236}">
                <a16:creationId xmlns:a16="http://schemas.microsoft.com/office/drawing/2014/main" id="{41D59FC4-8A87-3B21-AFCD-7462E092E756}"/>
              </a:ext>
            </a:extLst>
          </p:cNvPr>
          <p:cNvSpPr/>
          <p:nvPr/>
        </p:nvSpPr>
        <p:spPr>
          <a:xfrm>
            <a:off x="-3958497" y="2353504"/>
            <a:ext cx="5952392" cy="5855905"/>
          </a:xfrm>
          <a:prstGeom prst="triangl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4B0D4C5C-2822-569C-D838-12B6BE939D76}"/>
              </a:ext>
            </a:extLst>
          </p:cNvPr>
          <p:cNvSpPr/>
          <p:nvPr/>
        </p:nvSpPr>
        <p:spPr>
          <a:xfrm flipV="1">
            <a:off x="10427679" y="-744415"/>
            <a:ext cx="6928338" cy="7439879"/>
          </a:xfrm>
          <a:prstGeom prst="triangle">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1">
            <a:extLst>
              <a:ext uri="{FF2B5EF4-FFF2-40B4-BE49-F238E27FC236}">
                <a16:creationId xmlns:a16="http://schemas.microsoft.com/office/drawing/2014/main" id="{D8ECCE74-18B5-7F88-D042-6D8D72425793}"/>
              </a:ext>
            </a:extLst>
          </p:cNvPr>
          <p:cNvSpPr txBox="1">
            <a:spLocks/>
          </p:cNvSpPr>
          <p:nvPr/>
        </p:nvSpPr>
        <p:spPr>
          <a:xfrm>
            <a:off x="1764321" y="517454"/>
            <a:ext cx="7338647" cy="367210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sz="3600" dirty="0"/>
          </a:p>
        </p:txBody>
      </p:sp>
      <p:sp>
        <p:nvSpPr>
          <p:cNvPr id="7" name="Title 1">
            <a:extLst>
              <a:ext uri="{FF2B5EF4-FFF2-40B4-BE49-F238E27FC236}">
                <a16:creationId xmlns:a16="http://schemas.microsoft.com/office/drawing/2014/main" id="{2B66BD85-B06D-6AF3-E105-EC8523901B3B}"/>
              </a:ext>
            </a:extLst>
          </p:cNvPr>
          <p:cNvSpPr txBox="1">
            <a:spLocks/>
          </p:cNvSpPr>
          <p:nvPr/>
        </p:nvSpPr>
        <p:spPr>
          <a:xfrm>
            <a:off x="1337406" y="449261"/>
            <a:ext cx="8913447" cy="5667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Aptos" panose="020B0004020202020204" pitchFamily="34" charset="0"/>
                <a:ea typeface="Aptos" panose="020B0004020202020204" pitchFamily="34" charset="0"/>
                <a:cs typeface="Arial" panose="020B0604020202020204" pitchFamily="34" charset="0"/>
              </a:rPr>
              <a:t>Greedy best first search (extra)</a:t>
            </a:r>
            <a:endParaRPr lang="en-GB" sz="2800" b="1" dirty="0">
              <a:effectLst/>
              <a:latin typeface="Aptos" panose="020B0004020202020204" pitchFamily="34" charset="0"/>
              <a:ea typeface="Aptos" panose="020B00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1373F639-EA8A-E840-930C-BAA5024D1752}"/>
              </a:ext>
            </a:extLst>
          </p:cNvPr>
          <p:cNvSpPr txBox="1">
            <a:spLocks/>
          </p:cNvSpPr>
          <p:nvPr/>
        </p:nvSpPr>
        <p:spPr>
          <a:xfrm>
            <a:off x="1777020" y="1901886"/>
            <a:ext cx="10945448" cy="4711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algn="l" rtl="0" eaLnBrk="1" latinLnBrk="0" hangingPunct="1">
              <a:spcBef>
                <a:spcPts val="0"/>
              </a:spcBef>
              <a:spcAft>
                <a:spcPts val="0"/>
              </a:spcAft>
            </a:pPr>
            <a:r>
              <a:rPr lang="en-GB" sz="1800" kern="1200" dirty="0">
                <a:solidFill>
                  <a:srgbClr val="000000"/>
                </a:solidFill>
                <a:effectLst/>
                <a:latin typeface="Aptos" panose="020B0004020202020204" pitchFamily="34" charset="0"/>
                <a:ea typeface="Aptos" panose="020B0004020202020204" pitchFamily="34" charset="0"/>
                <a:cs typeface="Arial" panose="020B0604020202020204" pitchFamily="34" charset="0"/>
              </a:rPr>
              <a:t>Result found:</a:t>
            </a:r>
            <a:endParaRPr lang="en-GB" sz="900" dirty="0">
              <a:effectLst/>
            </a:endParaRPr>
          </a:p>
          <a:p>
            <a:pPr marL="0" algn="l" rtl="0" eaLnBrk="1" latinLnBrk="0" hangingPunct="1">
              <a:spcBef>
                <a:spcPts val="0"/>
              </a:spcBef>
              <a:spcAft>
                <a:spcPts val="0"/>
              </a:spcAft>
            </a:pPr>
            <a:endParaRPr lang="en-GB" sz="1800" b="1" kern="1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algn="l">
              <a:lnSpc>
                <a:spcPct val="115000"/>
              </a:lnSpc>
              <a:spcAft>
                <a:spcPts val="800"/>
              </a:spcAft>
            </a:pPr>
            <a:r>
              <a:rPr lang="en-GB" sz="1800" b="1" kern="100" dirty="0">
                <a:effectLst/>
                <a:latin typeface="Aptos" panose="020B0004020202020204" pitchFamily="34" charset="0"/>
                <a:ea typeface="Aptos" panose="020B0004020202020204" pitchFamily="34" charset="0"/>
                <a:cs typeface="Arial" panose="020B0604020202020204" pitchFamily="34" charset="0"/>
              </a:rPr>
              <a:t>Goal node’s ID:</a:t>
            </a:r>
            <a:r>
              <a:rPr lang="en-GB" sz="1800" kern="100" dirty="0">
                <a:effectLst/>
                <a:latin typeface="Aptos" panose="020B0004020202020204" pitchFamily="34" charset="0"/>
                <a:ea typeface="Aptos" panose="020B0004020202020204" pitchFamily="34" charset="0"/>
                <a:cs typeface="Arial" panose="020B0604020202020204" pitchFamily="34" charset="0"/>
              </a:rPr>
              <a:t> 134</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Path:</a:t>
            </a:r>
            <a:r>
              <a:rPr lang="en-GB" sz="1800" kern="100" dirty="0">
                <a:effectLst/>
                <a:latin typeface="Aptos" panose="020B0004020202020204" pitchFamily="34" charset="0"/>
                <a:ea typeface="Aptos" panose="020B0004020202020204" pitchFamily="34" charset="0"/>
                <a:cs typeface="Arial" panose="020B0604020202020204" pitchFamily="34" charset="0"/>
              </a:rPr>
              <a:t> 13, 116, 109, 134 </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Distance:</a:t>
            </a:r>
            <a:r>
              <a:rPr lang="en-GB" sz="1800" kern="100" dirty="0">
                <a:effectLst/>
                <a:latin typeface="Aptos" panose="020B0004020202020204" pitchFamily="34" charset="0"/>
                <a:ea typeface="Aptos" panose="020B0004020202020204" pitchFamily="34" charset="0"/>
                <a:cs typeface="Arial" panose="020B0604020202020204" pitchFamily="34" charset="0"/>
              </a:rPr>
              <a:t> 158 KM</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Fuel consumed:</a:t>
            </a:r>
            <a:r>
              <a:rPr lang="en-GB" sz="1800" kern="100" dirty="0">
                <a:effectLst/>
                <a:latin typeface="Aptos" panose="020B0004020202020204" pitchFamily="34" charset="0"/>
                <a:ea typeface="Aptos" panose="020B0004020202020204" pitchFamily="34" charset="0"/>
                <a:cs typeface="Arial" panose="020B0604020202020204" pitchFamily="34" charset="0"/>
              </a:rPr>
              <a:t> 79L</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Path Cost:</a:t>
            </a:r>
            <a:r>
              <a:rPr lang="en-GB" sz="1800" kern="100" dirty="0">
                <a:effectLst/>
                <a:latin typeface="Aptos" panose="020B0004020202020204" pitchFamily="34" charset="0"/>
                <a:ea typeface="Aptos" panose="020B0004020202020204" pitchFamily="34" charset="0"/>
                <a:cs typeface="Arial" panose="020B0604020202020204" pitchFamily="34" charset="0"/>
              </a:rPr>
              <a:t> $1.37 * 79L = $108.23</a:t>
            </a:r>
            <a:br>
              <a:rPr lang="en-GB" sz="1800" kern="100" dirty="0">
                <a:effectLst/>
                <a:latin typeface="Aptos" panose="020B0004020202020204" pitchFamily="34" charset="0"/>
                <a:ea typeface="Aptos" panose="020B0004020202020204" pitchFamily="34" charset="0"/>
                <a:cs typeface="Arial" panose="020B0604020202020204" pitchFamily="34" charset="0"/>
              </a:rPr>
            </a:br>
            <a:r>
              <a:rPr lang="en-GB" sz="1800" b="1" kern="100" dirty="0">
                <a:effectLst/>
                <a:latin typeface="Aptos" panose="020B0004020202020204" pitchFamily="34" charset="0"/>
                <a:ea typeface="Aptos" panose="020B0004020202020204" pitchFamily="34" charset="0"/>
                <a:cs typeface="Arial" panose="020B0604020202020204" pitchFamily="34" charset="0"/>
              </a:rPr>
              <a:t>Average runtime:</a:t>
            </a:r>
            <a:r>
              <a:rPr lang="en-GB" sz="1800" kern="100" dirty="0">
                <a:effectLst/>
                <a:latin typeface="Aptos" panose="020B0004020202020204" pitchFamily="34" charset="0"/>
                <a:ea typeface="Aptos" panose="020B0004020202020204" pitchFamily="34" charset="0"/>
                <a:cs typeface="Arial" panose="020B0604020202020204" pitchFamily="34" charset="0"/>
              </a:rPr>
              <a:t> 342.9 microseconds</a:t>
            </a:r>
          </a:p>
          <a:p>
            <a:pPr marL="0" algn="l" rtl="0" eaLnBrk="1" latinLnBrk="0" hangingPunct="1">
              <a:spcBef>
                <a:spcPts val="0"/>
              </a:spcBef>
              <a:spcAft>
                <a:spcPts val="0"/>
              </a:spcAft>
            </a:pPr>
            <a:endParaRPr lang="en-GB" sz="1800" kern="100"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endParaRPr lang="en-GB" sz="1800" kern="100" dirty="0">
              <a:solidFill>
                <a:srgbClr val="000000"/>
              </a:solidFill>
              <a:latin typeface="Aptos" panose="020B0004020202020204" pitchFamily="34" charset="0"/>
              <a:cs typeface="Arial" panose="020B0604020202020204" pitchFamily="34" charset="0"/>
            </a:endParaRPr>
          </a:p>
          <a:p>
            <a:pPr marL="0" algn="l" rtl="0" eaLnBrk="1" latinLnBrk="0" hangingPunct="1">
              <a:spcBef>
                <a:spcPts val="0"/>
              </a:spcBef>
              <a:spcAft>
                <a:spcPts val="0"/>
              </a:spcAft>
            </a:pPr>
            <a:r>
              <a:rPr lang="en-GB" sz="1800" b="1" dirty="0">
                <a:latin typeface="+mn-lt"/>
              </a:rPr>
              <a:t>Is it complete? </a:t>
            </a:r>
            <a:r>
              <a:rPr lang="en-GB" sz="1800" dirty="0">
                <a:latin typeface="+mn-lt"/>
              </a:rPr>
              <a:t>No</a:t>
            </a:r>
          </a:p>
          <a:p>
            <a:pPr marL="0" algn="l" rtl="0" eaLnBrk="1" latinLnBrk="0" hangingPunct="1">
              <a:spcBef>
                <a:spcPts val="0"/>
              </a:spcBef>
              <a:spcAft>
                <a:spcPts val="0"/>
              </a:spcAft>
            </a:pPr>
            <a:r>
              <a:rPr lang="en-GB" sz="1800" b="1" dirty="0">
                <a:latin typeface="+mn-lt"/>
              </a:rPr>
              <a:t>Why? </a:t>
            </a:r>
            <a:r>
              <a:rPr lang="en-GB" sz="1800" dirty="0">
                <a:latin typeface="+mn-lt"/>
              </a:rPr>
              <a:t>Can get stuck in an infinite loop</a:t>
            </a:r>
          </a:p>
          <a:p>
            <a:pPr marL="0" algn="l" rtl="0" eaLnBrk="1" latinLnBrk="0" hangingPunct="1">
              <a:spcBef>
                <a:spcPts val="0"/>
              </a:spcBef>
              <a:spcAft>
                <a:spcPts val="0"/>
              </a:spcAft>
            </a:pPr>
            <a:endParaRPr lang="en-GB" sz="1800" b="1" dirty="0">
              <a:effectLst/>
              <a:latin typeface="+mn-lt"/>
            </a:endParaRPr>
          </a:p>
          <a:p>
            <a:pPr marL="0" algn="l" rtl="0" eaLnBrk="1" latinLnBrk="0" hangingPunct="1">
              <a:spcBef>
                <a:spcPts val="0"/>
              </a:spcBef>
              <a:spcAft>
                <a:spcPts val="0"/>
              </a:spcAft>
            </a:pPr>
            <a:r>
              <a:rPr lang="en-GB" sz="1800" b="1" dirty="0">
                <a:effectLst/>
                <a:latin typeface="+mn-lt"/>
              </a:rPr>
              <a:t>Is it optimal? </a:t>
            </a:r>
            <a:r>
              <a:rPr lang="en-GB" sz="1800" dirty="0">
                <a:effectLst/>
                <a:latin typeface="+mn-lt"/>
              </a:rPr>
              <a:t>No</a:t>
            </a:r>
            <a:endParaRPr lang="en-GB" sz="1800" b="1" dirty="0">
              <a:latin typeface="+mn-lt"/>
            </a:endParaRPr>
          </a:p>
          <a:p>
            <a:pPr marL="0" algn="l" rtl="0" eaLnBrk="1" latinLnBrk="0" hangingPunct="1">
              <a:spcBef>
                <a:spcPts val="0"/>
              </a:spcBef>
              <a:spcAft>
                <a:spcPts val="0"/>
              </a:spcAft>
            </a:pPr>
            <a:r>
              <a:rPr lang="en-GB" sz="1800" b="1" dirty="0">
                <a:latin typeface="+mn-lt"/>
              </a:rPr>
              <a:t>Why? </a:t>
            </a:r>
            <a:r>
              <a:rPr lang="en-GB" sz="1800" dirty="0">
                <a:latin typeface="+mn-lt"/>
              </a:rPr>
              <a:t>Works only on heuristics without considering</a:t>
            </a:r>
          </a:p>
          <a:p>
            <a:pPr marL="0" algn="l" rtl="0" eaLnBrk="1" latinLnBrk="0" hangingPunct="1">
              <a:spcBef>
                <a:spcPts val="0"/>
              </a:spcBef>
              <a:spcAft>
                <a:spcPts val="0"/>
              </a:spcAft>
            </a:pPr>
            <a:r>
              <a:rPr lang="en-GB" sz="1800" dirty="0">
                <a:latin typeface="+mn-lt"/>
              </a:rPr>
              <a:t>w</a:t>
            </a:r>
            <a:r>
              <a:rPr lang="en-GB" sz="1800" dirty="0">
                <a:effectLst/>
                <a:latin typeface="+mn-lt"/>
              </a:rPr>
              <a:t>hole path.</a:t>
            </a:r>
          </a:p>
          <a:p>
            <a:pPr marL="0" algn="l" rtl="0" eaLnBrk="1" latinLnBrk="0" hangingPunct="1">
              <a:spcBef>
                <a:spcPts val="0"/>
              </a:spcBef>
              <a:spcAft>
                <a:spcPts val="0"/>
              </a:spcAft>
            </a:pPr>
            <a:endParaRPr lang="en-GB" sz="1800" b="1" dirty="0">
              <a:latin typeface="+mn-lt"/>
            </a:endParaRPr>
          </a:p>
          <a:p>
            <a:pPr marL="0" algn="l" rtl="0" eaLnBrk="1" latinLnBrk="0" hangingPunct="1">
              <a:spcBef>
                <a:spcPts val="0"/>
              </a:spcBef>
              <a:spcAft>
                <a:spcPts val="0"/>
              </a:spcAft>
            </a:pPr>
            <a:endParaRPr lang="en-GB" sz="1800" dirty="0">
              <a:effectLst/>
              <a:latin typeface="+mn-lt"/>
            </a:endParaRPr>
          </a:p>
          <a:p>
            <a:pPr marL="0" algn="l" rtl="0" eaLnBrk="1" latinLnBrk="0" hangingPunct="1">
              <a:spcBef>
                <a:spcPts val="0"/>
              </a:spcBef>
              <a:spcAft>
                <a:spcPts val="0"/>
              </a:spcAft>
            </a:pPr>
            <a:endParaRPr lang="en-GB" sz="1800" dirty="0">
              <a:effectLst/>
              <a:latin typeface="+mn-lt"/>
            </a:endParaRPr>
          </a:p>
        </p:txBody>
      </p:sp>
      <p:sp>
        <p:nvSpPr>
          <p:cNvPr id="9" name="Title 1">
            <a:extLst>
              <a:ext uri="{FF2B5EF4-FFF2-40B4-BE49-F238E27FC236}">
                <a16:creationId xmlns:a16="http://schemas.microsoft.com/office/drawing/2014/main" id="{49FD6938-9809-BD4C-2E32-87E71A5C0C81}"/>
              </a:ext>
            </a:extLst>
          </p:cNvPr>
          <p:cNvSpPr txBox="1">
            <a:spLocks/>
          </p:cNvSpPr>
          <p:nvPr/>
        </p:nvSpPr>
        <p:spPr>
          <a:xfrm>
            <a:off x="7478344" y="-228601"/>
            <a:ext cx="10945448" cy="47117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algn="l" rtl="0" eaLnBrk="1" latinLnBrk="0" hangingPunct="1">
              <a:spcBef>
                <a:spcPts val="0"/>
              </a:spcBef>
              <a:spcAft>
                <a:spcPts val="0"/>
              </a:spcAft>
            </a:pPr>
            <a:r>
              <a:rPr lang="en-GB" sz="1800" b="1" kern="1200" dirty="0">
                <a:solidFill>
                  <a:srgbClr val="000000"/>
                </a:solidFill>
                <a:effectLst/>
                <a:latin typeface="Aptos" panose="020B0004020202020204" pitchFamily="34" charset="0"/>
                <a:ea typeface="Aptos" panose="020B0004020202020204" pitchFamily="34" charset="0"/>
                <a:cs typeface="Arial" panose="020B0604020202020204" pitchFamily="34" charset="0"/>
              </a:rPr>
              <a:t>Time complexity: </a:t>
            </a:r>
            <a:r>
              <a:rPr lang="en-GB" sz="1800" dirty="0">
                <a:effectLst/>
                <a:latin typeface="Aptos" panose="020B0004020202020204" pitchFamily="34" charset="0"/>
                <a:ea typeface="Aptos" panose="020B0004020202020204" pitchFamily="34" charset="0"/>
                <a:cs typeface="Arial" panose="020B0604020202020204" pitchFamily="34" charset="0"/>
              </a:rPr>
              <a:t>O(b</a:t>
            </a:r>
            <a:r>
              <a:rPr lang="en-GB" sz="1800" baseline="30000" dirty="0">
                <a:effectLst/>
                <a:latin typeface="Aptos" panose="020B0004020202020204" pitchFamily="34" charset="0"/>
                <a:ea typeface="Aptos" panose="020B0004020202020204" pitchFamily="34" charset="0"/>
                <a:cs typeface="Arial" panose="020B0604020202020204" pitchFamily="34" charset="0"/>
              </a:rPr>
              <a:t>m</a:t>
            </a:r>
            <a:r>
              <a:rPr lang="en-GB" sz="1800" dirty="0">
                <a:effectLst/>
                <a:latin typeface="Aptos" panose="020B0004020202020204" pitchFamily="34" charset="0"/>
                <a:ea typeface="Aptos" panose="020B0004020202020204" pitchFamily="34" charset="0"/>
                <a:cs typeface="Arial" panose="020B0604020202020204" pitchFamily="34" charset="0"/>
              </a:rPr>
              <a:t>)</a:t>
            </a:r>
          </a:p>
          <a:p>
            <a:pPr marL="0" algn="l" rtl="0" eaLnBrk="1" latinLnBrk="0" hangingPunct="1">
              <a:spcBef>
                <a:spcPts val="0"/>
              </a:spcBef>
              <a:spcAft>
                <a:spcPts val="0"/>
              </a:spcAft>
            </a:pPr>
            <a:r>
              <a:rPr lang="en-GB" sz="1800" b="1" dirty="0">
                <a:latin typeface="Aptos" panose="020B0004020202020204" pitchFamily="34" charset="0"/>
                <a:ea typeface="Aptos" panose="020B0004020202020204" pitchFamily="34" charset="0"/>
                <a:cs typeface="Arial" panose="020B0604020202020204" pitchFamily="34" charset="0"/>
              </a:rPr>
              <a:t>b = branching factor = 29</a:t>
            </a:r>
          </a:p>
          <a:p>
            <a:pPr marL="0" algn="l" rtl="0" eaLnBrk="1" latinLnBrk="0" hangingPunct="1">
              <a:spcBef>
                <a:spcPts val="0"/>
              </a:spcBef>
              <a:spcAft>
                <a:spcPts val="0"/>
              </a:spcAft>
            </a:pPr>
            <a:r>
              <a:rPr lang="en-GB" sz="1800" b="1" dirty="0">
                <a:latin typeface="Aptos" panose="020B0004020202020204" pitchFamily="34" charset="0"/>
                <a:ea typeface="Aptos" panose="020B0004020202020204" pitchFamily="34" charset="0"/>
                <a:cs typeface="Arial" panose="020B0604020202020204" pitchFamily="34" charset="0"/>
              </a:rPr>
              <a:t>m = maximum depth</a:t>
            </a:r>
          </a:p>
          <a:p>
            <a:pPr marL="0" algn="l" rtl="0" eaLnBrk="1" latinLnBrk="0" hangingPunct="1">
              <a:spcBef>
                <a:spcPts val="0"/>
              </a:spcBef>
              <a:spcAft>
                <a:spcPts val="0"/>
              </a:spcAft>
            </a:pPr>
            <a:r>
              <a:rPr lang="en-GB" sz="1800" dirty="0">
                <a:effectLst/>
                <a:latin typeface="Aptos" panose="020B0004020202020204" pitchFamily="34" charset="0"/>
                <a:ea typeface="Aptos" panose="020B0004020202020204" pitchFamily="34" charset="0"/>
                <a:cs typeface="Arial" panose="020B0604020202020204" pitchFamily="34" charset="0"/>
              </a:rPr>
              <a:t>O(29</a:t>
            </a:r>
            <a:r>
              <a:rPr lang="en-GB" sz="1800" baseline="30000" dirty="0">
                <a:effectLst/>
                <a:latin typeface="Aptos" panose="020B0004020202020204" pitchFamily="34" charset="0"/>
                <a:ea typeface="Aptos" panose="020B0004020202020204" pitchFamily="34" charset="0"/>
                <a:cs typeface="Arial" panose="020B0604020202020204" pitchFamily="34" charset="0"/>
              </a:rPr>
              <a:t> m</a:t>
            </a:r>
            <a:r>
              <a:rPr lang="en-GB" sz="1800" dirty="0">
                <a:effectLst/>
                <a:latin typeface="Aptos" panose="020B0004020202020204" pitchFamily="34" charset="0"/>
                <a:ea typeface="Aptos" panose="020B0004020202020204" pitchFamily="34" charset="0"/>
                <a:cs typeface="Arial" panose="020B0604020202020204" pitchFamily="34" charset="0"/>
              </a:rPr>
              <a:t>) </a:t>
            </a:r>
          </a:p>
          <a:p>
            <a:pPr marL="0" algn="l" rtl="0" eaLnBrk="1" latinLnBrk="0" hangingPunct="1">
              <a:spcBef>
                <a:spcPts val="0"/>
              </a:spcBef>
              <a:spcAft>
                <a:spcPts val="0"/>
              </a:spcAft>
            </a:pPr>
            <a:endParaRPr lang="en-GB" sz="1800" b="1" kern="1200" dirty="0">
              <a:solidFill>
                <a:srgbClr val="000000"/>
              </a:solidFill>
              <a:effectLst/>
              <a:latin typeface="Aptos" panose="020B0004020202020204" pitchFamily="34" charset="0"/>
              <a:ea typeface="Aptos" panose="020B0004020202020204" pitchFamily="34" charset="0"/>
              <a:cs typeface="Arial" panose="020B0604020202020204" pitchFamily="34" charset="0"/>
            </a:endParaRPr>
          </a:p>
          <a:p>
            <a:pPr marL="0" algn="l" rtl="0" eaLnBrk="1" latinLnBrk="0" hangingPunct="1">
              <a:spcBef>
                <a:spcPts val="0"/>
              </a:spcBef>
              <a:spcAft>
                <a:spcPts val="0"/>
              </a:spcAft>
            </a:pPr>
            <a:endParaRPr lang="en-GB" sz="1800" b="1" dirty="0">
              <a:solidFill>
                <a:srgbClr val="000000"/>
              </a:solidFill>
              <a:latin typeface="Aptos" panose="020B0004020202020204" pitchFamily="34" charset="0"/>
              <a:cs typeface="Arial" panose="020B0604020202020204" pitchFamily="34" charset="0"/>
            </a:endParaRPr>
          </a:p>
          <a:p>
            <a:pPr algn="l">
              <a:spcBef>
                <a:spcPts val="0"/>
              </a:spcBef>
            </a:pPr>
            <a:r>
              <a:rPr lang="en-GB" sz="1800" b="1" dirty="0">
                <a:solidFill>
                  <a:srgbClr val="000000"/>
                </a:solidFill>
                <a:effectLst/>
                <a:latin typeface="Aptos" panose="020B0004020202020204" pitchFamily="34" charset="0"/>
                <a:cs typeface="Arial" panose="020B0604020202020204" pitchFamily="34" charset="0"/>
              </a:rPr>
              <a:t>Space complexity: </a:t>
            </a:r>
            <a:r>
              <a:rPr lang="en-GB" sz="1800" dirty="0">
                <a:effectLst/>
                <a:latin typeface="Aptos" panose="020B0004020202020204" pitchFamily="34" charset="0"/>
                <a:ea typeface="Aptos" panose="020B0004020202020204" pitchFamily="34" charset="0"/>
                <a:cs typeface="Arial" panose="020B0604020202020204" pitchFamily="34" charset="0"/>
              </a:rPr>
              <a:t>O(29</a:t>
            </a:r>
            <a:r>
              <a:rPr lang="en-GB" sz="1800" baseline="30000" dirty="0">
                <a:effectLst/>
                <a:latin typeface="Aptos" panose="020B0004020202020204" pitchFamily="34" charset="0"/>
                <a:ea typeface="Aptos" panose="020B0004020202020204" pitchFamily="34" charset="0"/>
                <a:cs typeface="Arial" panose="020B0604020202020204" pitchFamily="34" charset="0"/>
              </a:rPr>
              <a:t> m</a:t>
            </a:r>
            <a:r>
              <a:rPr lang="en-GB" sz="1800" dirty="0">
                <a:effectLst/>
                <a:latin typeface="Aptos" panose="020B0004020202020204" pitchFamily="34" charset="0"/>
                <a:ea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3164716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1211</Words>
  <Application>Microsoft Office PowerPoint</Application>
  <PresentationFormat>Widescreen</PresentationFormat>
  <Paragraphs>173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Google Sans</vt:lpstr>
      <vt:lpstr>Office Theme</vt:lpstr>
      <vt:lpstr>AC21007 – Algorithms and Artificial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AC21007 – Algorithms and Artificial Intelligence </dc:title>
  <dc:creator>Anas Saad (Student)</dc:creator>
  <cp:lastModifiedBy>Anas Saad (Student)</cp:lastModifiedBy>
  <cp:revision>82</cp:revision>
  <dcterms:created xsi:type="dcterms:W3CDTF">2024-03-27T17:14:25Z</dcterms:created>
  <dcterms:modified xsi:type="dcterms:W3CDTF">2024-03-28T08:22:01Z</dcterms:modified>
</cp:coreProperties>
</file>