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8" r:id="rId2"/>
    <p:sldId id="281" r:id="rId3"/>
    <p:sldId id="257" r:id="rId4"/>
    <p:sldId id="276" r:id="rId5"/>
    <p:sldId id="270" r:id="rId6"/>
    <p:sldId id="278" r:id="rId7"/>
    <p:sldId id="277" r:id="rId8"/>
    <p:sldId id="260" r:id="rId9"/>
    <p:sldId id="280" r:id="rId10"/>
    <p:sldId id="279" r:id="rId11"/>
    <p:sldId id="266" r:id="rId12"/>
    <p:sldId id="267" r:id="rId13"/>
    <p:sldId id="268" r:id="rId14"/>
    <p:sldId id="275" r:id="rId15"/>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1FC19-0947-490F-9522-73E25FF08A26}" v="1283" dt="2023-11-01T22:26:51.157"/>
    <p1510:client id="{3606BD36-ED05-43C5-B1D0-D76DCB8268A3}" v="20" dt="2023-12-22T18:11:08.247"/>
    <p1510:client id="{9F5F8AFB-84E4-4202-A54A-B9406A085020}" v="26" dt="2023-12-22T16:19:53.334"/>
    <p1510:client id="{A0A6F5CB-D4E5-404B-8508-2482D1EA29ED}" v="782" dt="2023-11-01T17:13:20.745"/>
    <p1510:client id="{CFD27988-E506-41D2-AECB-8E6B05965B21}" v="760" dt="2023-12-22T17:40:40.558"/>
    <p1510:client id="{DAD9B58B-F4FF-418F-B808-2FEA6B4102EE}" v="1" dt="2023-11-23T21:02:37.931"/>
    <p1510:client id="{E5C01C16-050F-46F2-9049-53CCD0F6C431}" v="900" dt="2023-11-16T14:12:33.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5033" autoAdjust="0"/>
  </p:normalViewPr>
  <p:slideViewPr>
    <p:cSldViewPr snapToGrid="0">
      <p:cViewPr>
        <p:scale>
          <a:sx n="66" d="100"/>
          <a:sy n="66" d="100"/>
        </p:scale>
        <p:origin x="2923" y="3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TN"/>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108F4-9A25-41E4-AB65-9D5F7076A42C}" type="datetimeFigureOut">
              <a:rPr lang="fr-TN" smtClean="0"/>
              <a:t>27/12/2023</a:t>
            </a:fld>
            <a:endParaRPr lang="fr-TN"/>
          </a:p>
        </p:txBody>
      </p:sp>
      <p:sp>
        <p:nvSpPr>
          <p:cNvPr id="4" name="Espace réservé de l'image des diapositives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fr-TN"/>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TN"/>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A6680-D0B9-4076-A957-59C5CC2C4A90}" type="slidenum">
              <a:rPr lang="fr-TN" smtClean="0"/>
              <a:t>‹N°›</a:t>
            </a:fld>
            <a:endParaRPr lang="fr-TN"/>
          </a:p>
        </p:txBody>
      </p:sp>
    </p:spTree>
    <p:extLst>
      <p:ext uri="{BB962C8B-B14F-4D97-AF65-F5344CB8AC3E}">
        <p14:creationId xmlns:p14="http://schemas.microsoft.com/office/powerpoint/2010/main" val="177856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TN" dirty="0"/>
          </a:p>
        </p:txBody>
      </p:sp>
      <p:sp>
        <p:nvSpPr>
          <p:cNvPr id="4" name="Espace réservé du numéro de diapositive 3"/>
          <p:cNvSpPr>
            <a:spLocks noGrp="1"/>
          </p:cNvSpPr>
          <p:nvPr>
            <p:ph type="sldNum" sz="quarter" idx="5"/>
          </p:nvPr>
        </p:nvSpPr>
        <p:spPr/>
        <p:txBody>
          <a:bodyPr/>
          <a:lstStyle/>
          <a:p>
            <a:fld id="{C60A6680-D0B9-4076-A957-59C5CC2C4A90}" type="slidenum">
              <a:rPr lang="fr-TN" smtClean="0"/>
              <a:t>1</a:t>
            </a:fld>
            <a:endParaRPr lang="fr-TN"/>
          </a:p>
        </p:txBody>
      </p:sp>
    </p:spTree>
    <p:extLst>
      <p:ext uri="{BB962C8B-B14F-4D97-AF65-F5344CB8AC3E}">
        <p14:creationId xmlns:p14="http://schemas.microsoft.com/office/powerpoint/2010/main" val="251134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TN" dirty="0"/>
          </a:p>
        </p:txBody>
      </p:sp>
      <p:sp>
        <p:nvSpPr>
          <p:cNvPr id="4" name="Espace réservé du numéro de diapositive 3"/>
          <p:cNvSpPr>
            <a:spLocks noGrp="1"/>
          </p:cNvSpPr>
          <p:nvPr>
            <p:ph type="sldNum" sz="quarter" idx="5"/>
          </p:nvPr>
        </p:nvSpPr>
        <p:spPr/>
        <p:txBody>
          <a:bodyPr/>
          <a:lstStyle/>
          <a:p>
            <a:fld id="{C60A6680-D0B9-4076-A957-59C5CC2C4A90}" type="slidenum">
              <a:rPr lang="fr-TN" smtClean="0"/>
              <a:t>5</a:t>
            </a:fld>
            <a:endParaRPr lang="fr-TN"/>
          </a:p>
        </p:txBody>
      </p:sp>
    </p:spTree>
    <p:extLst>
      <p:ext uri="{BB962C8B-B14F-4D97-AF65-F5344CB8AC3E}">
        <p14:creationId xmlns:p14="http://schemas.microsoft.com/office/powerpoint/2010/main" val="164777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80818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82885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2543055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383156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398746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68588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12/27/2023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63617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12/27/2023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28553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12/27/2023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195841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368938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‹N°›</a:t>
            </a:fld>
            <a:endParaRPr lang="en-US"/>
          </a:p>
        </p:txBody>
      </p:sp>
    </p:spTree>
    <p:extLst>
      <p:ext uri="{BB962C8B-B14F-4D97-AF65-F5344CB8AC3E}">
        <p14:creationId xmlns:p14="http://schemas.microsoft.com/office/powerpoint/2010/main" val="144853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pPr/>
              <a:t>12/27/2023</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pPr/>
              <a:t>‹N°›</a:t>
            </a:fld>
            <a:endParaRPr lang="en-US"/>
          </a:p>
        </p:txBody>
      </p:sp>
    </p:spTree>
    <p:extLst>
      <p:ext uri="{BB962C8B-B14F-4D97-AF65-F5344CB8AC3E}">
        <p14:creationId xmlns:p14="http://schemas.microsoft.com/office/powerpoint/2010/main" val="31580245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fr.romannumerals.guide/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fr.romannumerals.guide/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a:extLst>
              <a:ext uri="{FF2B5EF4-FFF2-40B4-BE49-F238E27FC236}">
                <a16:creationId xmlns:a16="http://schemas.microsoft.com/office/drawing/2014/main" id="{36C92904-A9CA-A194-BC33-45BEA6F4ABE3}"/>
              </a:ext>
            </a:extLst>
          </p:cNvPr>
          <p:cNvSpPr/>
          <p:nvPr/>
        </p:nvSpPr>
        <p:spPr>
          <a:xfrm>
            <a:off x="184320" y="2329200"/>
            <a:ext cx="6609960" cy="3354765"/>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numCol="1" spc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200" b="1" spc="-1" dirty="0">
              <a:solidFill>
                <a:srgbClr val="000000"/>
              </a:solidFill>
              <a:latin typeface="Times New Roman"/>
            </a:endParaRPr>
          </a:p>
          <a:p>
            <a:pPr algn="ctr"/>
            <a:endParaRPr lang="en-US" sz="3200" b="1" spc="-1" dirty="0">
              <a:solidFill>
                <a:srgbClr val="000000"/>
              </a:solidFill>
              <a:latin typeface="Times New Roman"/>
            </a:endParaRPr>
          </a:p>
          <a:p>
            <a:pPr algn="ctr"/>
            <a:r>
              <a:rPr lang="en-US" sz="3200" b="1" strike="noStrike" spc="-1" dirty="0">
                <a:solidFill>
                  <a:srgbClr val="000000"/>
                </a:solidFill>
                <a:latin typeface="Times New Roman"/>
              </a:rPr>
              <a:t>RAPPORT </a:t>
            </a:r>
            <a:r>
              <a:rPr lang="en-US" sz="3200" b="1" spc="-1" dirty="0">
                <a:solidFill>
                  <a:srgbClr val="000000"/>
                </a:solidFill>
                <a:latin typeface="Times New Roman"/>
              </a:rPr>
              <a:t>DU PROJET</a:t>
            </a:r>
            <a:endParaRPr lang="en-US" dirty="0">
              <a:ea typeface="Calibri"/>
              <a:cs typeface="Calibri"/>
            </a:endParaRPr>
          </a:p>
          <a:p>
            <a:pPr algn="ctr"/>
            <a:r>
              <a:rPr lang="en-US" sz="3200" b="1" spc="-1" dirty="0">
                <a:solidFill>
                  <a:srgbClr val="000000"/>
                </a:solidFill>
                <a:latin typeface="Times New Roman"/>
              </a:rPr>
              <a:t>IA</a:t>
            </a:r>
            <a:r>
              <a:rPr lang="en-US" sz="3200" b="1" spc="-1" dirty="0">
                <a:latin typeface="Times New Roman"/>
                <a:cs typeface="Times New Roman"/>
              </a:rPr>
              <a:t> &amp; Big Data</a:t>
            </a:r>
            <a:endParaRPr lang="en-US" dirty="0"/>
          </a:p>
          <a:p>
            <a:pPr algn="ctr"/>
            <a:endParaRPr lang="en-US" sz="2400" b="1" spc="-1">
              <a:latin typeface="Times New Roman"/>
              <a:cs typeface="Times New Roman"/>
            </a:endParaRPr>
          </a:p>
          <a:p>
            <a:pPr algn="ctr"/>
            <a:endParaRPr lang="en-US" sz="2400" b="1" spc="-1">
              <a:latin typeface="Times New Roman"/>
              <a:cs typeface="Times New Roman"/>
            </a:endParaRPr>
          </a:p>
          <a:p>
            <a:pPr algn="ctr">
              <a:lnSpc>
                <a:spcPct val="100000"/>
              </a:lnSpc>
            </a:pPr>
            <a:br>
              <a:rPr sz="1800" dirty="0"/>
            </a:br>
            <a:endParaRPr lang="fr-FR" sz="1800" b="0" strike="noStrike" spc="-1">
              <a:solidFill>
                <a:srgbClr val="000000"/>
              </a:solidFill>
              <a:highlight>
                <a:srgbClr val="FFFFFF"/>
              </a:highlight>
              <a:latin typeface="Arial"/>
            </a:endParaRPr>
          </a:p>
        </p:txBody>
      </p:sp>
      <p:pic>
        <p:nvPicPr>
          <p:cNvPr id="8" name="Picture 7" descr="A picture containing text&#10;&#10;Description automatically generated">
            <a:extLst>
              <a:ext uri="{FF2B5EF4-FFF2-40B4-BE49-F238E27FC236}">
                <a16:creationId xmlns:a16="http://schemas.microsoft.com/office/drawing/2014/main" id="{246554E6-8959-05F1-9A46-EF672325ABBD}"/>
              </a:ext>
            </a:extLst>
          </p:cNvPr>
          <p:cNvPicPr>
            <a:picLocks noChangeAspect="1"/>
          </p:cNvPicPr>
          <p:nvPr/>
        </p:nvPicPr>
        <p:blipFill>
          <a:blip r:embed="rId3"/>
          <a:stretch>
            <a:fillRect/>
          </a:stretch>
        </p:blipFill>
        <p:spPr>
          <a:xfrm>
            <a:off x="5234089" y="398660"/>
            <a:ext cx="1393511" cy="1164911"/>
          </a:xfrm>
          <a:prstGeom prst="rect">
            <a:avLst/>
          </a:prstGeom>
        </p:spPr>
      </p:pic>
      <p:pic>
        <p:nvPicPr>
          <p:cNvPr id="9" name="Picture 8" descr="Logo&#10;&#10;Description automatically generated">
            <a:extLst>
              <a:ext uri="{FF2B5EF4-FFF2-40B4-BE49-F238E27FC236}">
                <a16:creationId xmlns:a16="http://schemas.microsoft.com/office/drawing/2014/main" id="{3A52218A-805F-AA03-B186-C5F099F8FDEC}"/>
              </a:ext>
            </a:extLst>
          </p:cNvPr>
          <p:cNvPicPr>
            <a:picLocks noChangeAspect="1"/>
          </p:cNvPicPr>
          <p:nvPr/>
        </p:nvPicPr>
        <p:blipFill>
          <a:blip r:embed="rId4"/>
          <a:stretch>
            <a:fillRect/>
          </a:stretch>
        </p:blipFill>
        <p:spPr>
          <a:xfrm>
            <a:off x="188579" y="398373"/>
            <a:ext cx="1310362" cy="1165484"/>
          </a:xfrm>
          <a:prstGeom prst="rect">
            <a:avLst/>
          </a:prstGeom>
        </p:spPr>
      </p:pic>
      <p:sp>
        <p:nvSpPr>
          <p:cNvPr id="10" name="TextBox 5">
            <a:extLst>
              <a:ext uri="{FF2B5EF4-FFF2-40B4-BE49-F238E27FC236}">
                <a16:creationId xmlns:a16="http://schemas.microsoft.com/office/drawing/2014/main" id="{B168FB6E-7C77-BA03-1289-19F55E4B1ED0}"/>
              </a:ext>
            </a:extLst>
          </p:cNvPr>
          <p:cNvSpPr/>
          <p:nvPr/>
        </p:nvSpPr>
        <p:spPr>
          <a:xfrm>
            <a:off x="1548519" y="174778"/>
            <a:ext cx="3407400" cy="2006640"/>
          </a:xfrm>
          <a:prstGeom prst="rect">
            <a:avLst/>
          </a:prstGeom>
          <a:noFill/>
          <a:ln w="0">
            <a:noFill/>
          </a:ln>
        </p:spPr>
        <p:style>
          <a:lnRef idx="0">
            <a:scrgbClr r="0" g="0" b="0"/>
          </a:lnRef>
          <a:fillRef idx="0">
            <a:scrgbClr r="0" g="0" b="0"/>
          </a:fillRef>
          <a:effectRef idx="0">
            <a:scrgbClr r="0" g="0" b="0"/>
          </a:effectRef>
          <a:fontRef idx="minor"/>
        </p:style>
        <p:txBody>
          <a:bodyPr numCol="1" spc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n-US" sz="1400" b="0" strike="noStrike" spc="-1">
                <a:solidFill>
                  <a:srgbClr val="000000"/>
                </a:solidFill>
                <a:latin typeface="Arial"/>
              </a:rPr>
              <a:t>République tunisienne</a:t>
            </a:r>
            <a:endParaRPr lang="fr-FR" sz="1400" b="0" strike="noStrike" spc="-1">
              <a:solidFill>
                <a:srgbClr val="000000"/>
              </a:solidFill>
              <a:highlight>
                <a:srgbClr val="FFFFFF"/>
              </a:highlight>
              <a:latin typeface="Arial"/>
            </a:endParaRPr>
          </a:p>
          <a:p>
            <a:pPr algn="ctr">
              <a:lnSpc>
                <a:spcPct val="100000"/>
              </a:lnSpc>
            </a:pPr>
            <a:r>
              <a:rPr lang="en-US" sz="1400" b="0" strike="noStrike" spc="-1">
                <a:solidFill>
                  <a:srgbClr val="000000"/>
                </a:solidFill>
                <a:latin typeface="Arial"/>
              </a:rPr>
              <a:t>Ministere de l'Enseignement supérieur et de la recherche scientifique</a:t>
            </a:r>
            <a:endParaRPr lang="fr-FR" sz="1400" b="0" strike="noStrike" spc="-1">
              <a:solidFill>
                <a:srgbClr val="000000"/>
              </a:solidFill>
              <a:highlight>
                <a:srgbClr val="FFFFFF"/>
              </a:highlight>
              <a:latin typeface="Arial"/>
            </a:endParaRPr>
          </a:p>
          <a:p>
            <a:pPr algn="ctr">
              <a:lnSpc>
                <a:spcPct val="100000"/>
              </a:lnSpc>
            </a:pPr>
            <a:r>
              <a:rPr lang="en-US" sz="1400" b="0" strike="noStrike" spc="-1">
                <a:solidFill>
                  <a:srgbClr val="000000"/>
                </a:solidFill>
                <a:latin typeface="Arial"/>
              </a:rPr>
              <a:t>  Université de Tunis El Manar</a:t>
            </a:r>
            <a:endParaRPr lang="fr-FR" sz="1400" b="0" strike="noStrike" spc="-1">
              <a:solidFill>
                <a:srgbClr val="000000"/>
              </a:solidFill>
              <a:highlight>
                <a:srgbClr val="FFFFFF"/>
              </a:highlight>
              <a:latin typeface="Arial"/>
            </a:endParaRPr>
          </a:p>
          <a:p>
            <a:pPr algn="ctr">
              <a:lnSpc>
                <a:spcPct val="100000"/>
              </a:lnSpc>
            </a:pPr>
            <a:r>
              <a:rPr lang="en-US" sz="1400" b="0" strike="noStrike" spc="-1">
                <a:solidFill>
                  <a:srgbClr val="000000"/>
                </a:solidFill>
                <a:latin typeface="Arial"/>
              </a:rPr>
              <a:t>Faculté des sciences de Tunis</a:t>
            </a:r>
            <a:endParaRPr lang="fr-FR" sz="1400" b="0" strike="noStrike" spc="-1">
              <a:solidFill>
                <a:srgbClr val="000000"/>
              </a:solidFill>
              <a:highlight>
                <a:srgbClr val="FFFFFF"/>
              </a:highlight>
              <a:latin typeface="Arial"/>
            </a:endParaRPr>
          </a:p>
          <a:p>
            <a:pPr algn="ctr">
              <a:lnSpc>
                <a:spcPct val="100000"/>
              </a:lnSpc>
            </a:pPr>
            <a:r>
              <a:rPr lang="en-US" sz="1400" b="0" strike="noStrike" spc="-1">
                <a:solidFill>
                  <a:srgbClr val="000000"/>
                </a:solidFill>
                <a:latin typeface="Arial"/>
              </a:rPr>
              <a:t>Département des sciences de l'informatique</a:t>
            </a:r>
            <a:endParaRPr lang="fr-FR" sz="1400" b="0" strike="noStrike" spc="-1">
              <a:solidFill>
                <a:srgbClr val="000000"/>
              </a:solidFill>
              <a:highlight>
                <a:srgbClr val="FFFFFF"/>
              </a:highlight>
              <a:latin typeface="Arial"/>
            </a:endParaRPr>
          </a:p>
          <a:p>
            <a:pPr algn="ctr">
              <a:lnSpc>
                <a:spcPct val="100000"/>
              </a:lnSpc>
            </a:pPr>
            <a:br>
              <a:rPr sz="1400"/>
            </a:br>
            <a:endParaRPr lang="fr-FR" sz="1400" b="0" strike="noStrike" spc="-1">
              <a:solidFill>
                <a:srgbClr val="000000"/>
              </a:solidFill>
              <a:highlight>
                <a:srgbClr val="FFFFFF"/>
              </a:highlight>
              <a:latin typeface="Arial"/>
            </a:endParaRPr>
          </a:p>
        </p:txBody>
      </p:sp>
      <p:sp>
        <p:nvSpPr>
          <p:cNvPr id="11" name="TextBox 10">
            <a:extLst>
              <a:ext uri="{FF2B5EF4-FFF2-40B4-BE49-F238E27FC236}">
                <a16:creationId xmlns:a16="http://schemas.microsoft.com/office/drawing/2014/main" id="{846E4B26-B097-DF88-EC3B-6B647BF82D53}"/>
              </a:ext>
            </a:extLst>
          </p:cNvPr>
          <p:cNvSpPr/>
          <p:nvPr/>
        </p:nvSpPr>
        <p:spPr>
          <a:xfrm>
            <a:off x="463386" y="5921376"/>
            <a:ext cx="6284515" cy="338554"/>
          </a:xfrm>
          <a:prstGeom prst="rect">
            <a:avLst/>
          </a:prstGeom>
          <a:noFill/>
          <a:ln w="0">
            <a:noFill/>
          </a:ln>
        </p:spPr>
        <p:style>
          <a:lnRef idx="0">
            <a:scrgbClr r="0" g="0" b="0"/>
          </a:lnRef>
          <a:fillRef idx="0">
            <a:scrgbClr r="0" g="0" b="0"/>
          </a:fillRef>
          <a:effectRef idx="0">
            <a:scrgbClr r="0" g="0" b="0"/>
          </a:effectRef>
          <a:fontRef idx="minor"/>
        </p:style>
        <p:txBody>
          <a:bodyPr wrap="square" lIns="91440" tIns="45720" rIns="91440" bIns="45720" numCol="1" spc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strike="noStrike" spc="-1" dirty="0" err="1">
                <a:solidFill>
                  <a:srgbClr val="000000"/>
                </a:solidFill>
                <a:latin typeface="Arial"/>
              </a:rPr>
              <a:t>Présenté</a:t>
            </a:r>
            <a:r>
              <a:rPr lang="en-US" sz="1600" b="1" strike="noStrike" spc="-1" dirty="0">
                <a:solidFill>
                  <a:srgbClr val="000000"/>
                </a:solidFill>
                <a:latin typeface="Arial"/>
              </a:rPr>
              <a:t> par </a:t>
            </a:r>
            <a:r>
              <a:rPr lang="en-US" sz="1600" b="0" strike="noStrike" spc="-1" dirty="0">
                <a:solidFill>
                  <a:srgbClr val="000000"/>
                </a:solidFill>
                <a:latin typeface="Arial"/>
              </a:rPr>
              <a:t>: Ahmed </a:t>
            </a:r>
            <a:r>
              <a:rPr lang="en-US" sz="1600" b="0" strike="noStrike" spc="-1" dirty="0" err="1">
                <a:solidFill>
                  <a:srgbClr val="000000"/>
                </a:solidFill>
                <a:latin typeface="Arial"/>
              </a:rPr>
              <a:t>anas</a:t>
            </a:r>
            <a:r>
              <a:rPr lang="en-US" sz="1600" b="0" strike="noStrike" spc="-1" dirty="0">
                <a:solidFill>
                  <a:srgbClr val="000000"/>
                </a:solidFill>
                <a:latin typeface="Arial"/>
              </a:rPr>
              <a:t> zouaoui</a:t>
            </a:r>
            <a:endParaRPr lang="fr-FR" sz="1600" b="0" strike="noStrike" spc="-1" dirty="0">
              <a:solidFill>
                <a:srgbClr val="000000"/>
              </a:solidFill>
              <a:highlight>
                <a:srgbClr val="FFFFFF"/>
              </a:highlight>
              <a:latin typeface="Arial"/>
            </a:endParaRPr>
          </a:p>
        </p:txBody>
      </p:sp>
    </p:spTree>
    <p:extLst>
      <p:ext uri="{BB962C8B-B14F-4D97-AF65-F5344CB8AC3E}">
        <p14:creationId xmlns:p14="http://schemas.microsoft.com/office/powerpoint/2010/main" val="261641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17012B1-C960-E570-43FE-08903AA5C83C}"/>
              </a:ext>
            </a:extLst>
          </p:cNvPr>
          <p:cNvSpPr>
            <a:spLocks noGrp="1"/>
          </p:cNvSpPr>
          <p:nvPr>
            <p:ph idx="1"/>
          </p:nvPr>
        </p:nvSpPr>
        <p:spPr>
          <a:xfrm>
            <a:off x="243069" y="196769"/>
            <a:ext cx="6400800" cy="8403221"/>
          </a:xfrm>
        </p:spPr>
        <p:txBody>
          <a:bodyPr>
            <a:normAutofit lnSpcReduction="10000"/>
          </a:bodyPr>
          <a:lstStyle/>
          <a:p>
            <a:pPr marL="0" indent="0">
              <a:buNone/>
            </a:pPr>
            <a:r>
              <a:rPr lang="fr-FR" sz="1600" b="1" i="0" u="none" strike="noStrike" dirty="0">
                <a:solidFill>
                  <a:schemeClr val="bg1"/>
                </a:solidFill>
                <a:effectLst/>
                <a:latin typeface="enriqueta"/>
                <a:hlinkClick r:id="rId2" tooltip="IV en chiffres romains">
                  <a:extLst>
                    <a:ext uri="{A12FA001-AC4F-418D-AE19-62706E023703}">
                      <ahyp:hlinkClr xmlns:ahyp="http://schemas.microsoft.com/office/drawing/2018/hyperlinkcolor" val="tx"/>
                    </a:ext>
                  </a:extLst>
                </a:hlinkClick>
              </a:rPr>
              <a:t>  </a:t>
            </a:r>
          </a:p>
          <a:p>
            <a:pPr marL="0" indent="0">
              <a:buNone/>
            </a:pPr>
            <a:endParaRPr lang="fr-FR" sz="1600" b="1" dirty="0">
              <a:solidFill>
                <a:schemeClr val="bg1"/>
              </a:solidFill>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i="0" u="none" strike="noStrike" dirty="0">
              <a:solidFill>
                <a:schemeClr val="bg1"/>
              </a:solidFill>
              <a:effectLst/>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dirty="0">
              <a:solidFill>
                <a:schemeClr val="bg1"/>
              </a:solidFill>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i="0" u="none" strike="noStrike" dirty="0">
              <a:solidFill>
                <a:schemeClr val="bg1"/>
              </a:solidFill>
              <a:effectLst/>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dirty="0">
              <a:solidFill>
                <a:schemeClr val="bg1"/>
              </a:solidFill>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i="0" u="none" strike="noStrike" dirty="0">
              <a:solidFill>
                <a:schemeClr val="bg1"/>
              </a:solidFill>
              <a:effectLst/>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dirty="0">
              <a:solidFill>
                <a:schemeClr val="bg1"/>
              </a:solidFill>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i="0" u="none" strike="noStrike" dirty="0">
              <a:solidFill>
                <a:schemeClr val="bg1"/>
              </a:solidFill>
              <a:effectLst/>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dirty="0">
              <a:solidFill>
                <a:schemeClr val="bg1"/>
              </a:solidFill>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i="0" u="none" strike="noStrike" dirty="0">
              <a:solidFill>
                <a:schemeClr val="bg1"/>
              </a:solidFill>
              <a:effectLst/>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dirty="0">
              <a:solidFill>
                <a:schemeClr val="bg1"/>
              </a:solidFill>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i="0" u="none" strike="noStrike" dirty="0">
              <a:solidFill>
                <a:schemeClr val="bg1"/>
              </a:solidFill>
              <a:effectLst/>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dirty="0">
              <a:solidFill>
                <a:schemeClr val="bg1"/>
              </a:solidFill>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i="0" u="none" strike="noStrike" dirty="0">
              <a:solidFill>
                <a:schemeClr val="bg1"/>
              </a:solidFill>
              <a:effectLst/>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endParaRPr lang="fr-FR" sz="1600" b="1" i="0" u="none" strike="noStrike" dirty="0">
              <a:solidFill>
                <a:schemeClr val="bg1"/>
              </a:solidFill>
              <a:effectLst/>
              <a:latin typeface="enriqueta"/>
              <a:hlinkClick r:id="rId2" tooltip="IV en chiffres romains">
                <a:extLst>
                  <a:ext uri="{A12FA001-AC4F-418D-AE19-62706E023703}">
                    <ahyp:hlinkClr xmlns:ahyp="http://schemas.microsoft.com/office/drawing/2018/hyperlinkcolor" val="tx"/>
                  </a:ext>
                </a:extLst>
              </a:hlinkClick>
            </a:endParaRPr>
          </a:p>
          <a:p>
            <a:pPr marL="0" indent="0">
              <a:buNone/>
            </a:pPr>
            <a:r>
              <a:rPr lang="fr-FR" sz="1600" b="1" i="0" u="none" strike="noStrike" dirty="0">
                <a:solidFill>
                  <a:schemeClr val="bg1"/>
                </a:solidFill>
                <a:effectLst/>
                <a:latin typeface="enriqueta"/>
                <a:hlinkClick r:id="rId2" tooltip="IV en chiffres romains">
                  <a:extLst>
                    <a:ext uri="{A12FA001-AC4F-418D-AE19-62706E023703}">
                      <ahyp:hlinkClr xmlns:ahyp="http://schemas.microsoft.com/office/drawing/2018/hyperlinkcolor" val="tx"/>
                    </a:ext>
                  </a:extLst>
                </a:hlinkClick>
              </a:rPr>
              <a:t> </a:t>
            </a:r>
            <a:r>
              <a:rPr lang="fr-FR" sz="1600" b="1" i="0" u="sng" strike="noStrike" dirty="0">
                <a:solidFill>
                  <a:srgbClr val="002060"/>
                </a:solidFill>
                <a:effectLst/>
                <a:hlinkClick r:id="rId2" tooltip="IV en chiffres romains">
                  <a:extLst>
                    <a:ext uri="{A12FA001-AC4F-418D-AE19-62706E023703}">
                      <ahyp:hlinkClr xmlns:ahyp="http://schemas.microsoft.com/office/drawing/2018/hyperlinkcolor" val="tx"/>
                    </a:ext>
                  </a:extLst>
                </a:hlinkClick>
              </a:rPr>
              <a:t>V</a:t>
            </a:r>
            <a:r>
              <a:rPr lang="fr-FR" sz="1600" b="1" u="sng" dirty="0">
                <a:solidFill>
                  <a:srgbClr val="002060"/>
                </a:solidFill>
              </a:rPr>
              <a:t>-</a:t>
            </a:r>
            <a:r>
              <a:rPr lang="fr-FR" sz="1600" b="0" i="0" u="sng" dirty="0">
                <a:solidFill>
                  <a:srgbClr val="002060"/>
                </a:solidFill>
                <a:effectLst/>
              </a:rPr>
              <a:t>Fractionnement des données</a:t>
            </a:r>
          </a:p>
          <a:p>
            <a:pPr marL="0" indent="0">
              <a:buNone/>
            </a:pPr>
            <a:r>
              <a:rPr lang="fr-FR" sz="1600" b="0" i="0" dirty="0">
                <a:solidFill>
                  <a:srgbClr val="050505"/>
                </a:solidFill>
                <a:effectLst/>
              </a:rPr>
              <a:t>Cette étape consiste à diviser un ensemble de données en plusieurs sous-ensembles distincts, généralement appelés ensembles d'entraînement, de validation et de test. L'objectif principal du fractionnement des données est de fournir une évaluation impartiale des performances d'un modèle ou d'un algorithme. L'ensemble d'entraînement est utilisé pour former le modèle, l'ensemble de validation est utilisé pour ajuster les hyperparamètres et optimiser les performances, tandis que l'ensemble de test est réservé pour évaluer objectivement la performance générale du modèle sur des données qu'il n'a jamais vues auparavant. Ce processus aide à garantir que le modèle est capable de généraliser efficacement sur de nouvelles données, améliorant ainsi sa fiabilité et son applicabilité dans des scénarios du monde réel. En somme, le fractionnement des données constitue une étape cruciale pour garantir la robustesse et la validité des modèles d'apprentissage automatique.</a:t>
            </a:r>
          </a:p>
          <a:p>
            <a:pPr marL="0" indent="0">
              <a:buNone/>
            </a:pPr>
            <a:endParaRPr lang="fr-TN" sz="1600" dirty="0"/>
          </a:p>
        </p:txBody>
      </p:sp>
      <p:pic>
        <p:nvPicPr>
          <p:cNvPr id="8194" name="Picture 2" descr="Aucune description disponible.">
            <a:extLst>
              <a:ext uri="{FF2B5EF4-FFF2-40B4-BE49-F238E27FC236}">
                <a16:creationId xmlns:a16="http://schemas.microsoft.com/office/drawing/2014/main" id="{03BC89D6-93FC-75BA-A0A0-5A9E6002F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06" y="462867"/>
            <a:ext cx="6067425" cy="447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98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080DA-1F7E-0265-736F-99240F19712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D020CA5-1527-BBB0-5218-26E9639C6061}"/>
              </a:ext>
            </a:extLst>
          </p:cNvPr>
          <p:cNvSpPr txBox="1"/>
          <p:nvPr/>
        </p:nvSpPr>
        <p:spPr>
          <a:xfrm>
            <a:off x="308772" y="122685"/>
            <a:ext cx="6245157" cy="101258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dirty="0">
                <a:latin typeface="Times New Roman"/>
                <a:ea typeface="+mn-lt"/>
                <a:cs typeface="Segoe UI"/>
              </a:rPr>
              <a:t>VI-</a:t>
            </a:r>
            <a:r>
              <a:rPr lang="en-US" sz="1600" b="1" dirty="0" err="1">
                <a:ea typeface="+mn-lt"/>
                <a:cs typeface="+mn-lt"/>
              </a:rPr>
              <a:t>Modélisation</a:t>
            </a:r>
            <a:endParaRPr lang="en-US" dirty="0">
              <a:ea typeface="Calibri"/>
              <a:cs typeface="Calibri"/>
            </a:endParaRPr>
          </a:p>
          <a:p>
            <a:endParaRPr lang="en-US" sz="1600" b="1" dirty="0">
              <a:solidFill>
                <a:srgbClr val="FF0000"/>
              </a:solidFill>
              <a:ea typeface="+mn-lt"/>
              <a:cs typeface="+mn-lt"/>
            </a:endParaRPr>
          </a:p>
          <a:p>
            <a:r>
              <a:rPr lang="fr-FR" sz="2400" b="0" i="0" u="sng" dirty="0">
                <a:solidFill>
                  <a:srgbClr val="00B0F0"/>
                </a:solidFill>
                <a:effectLst/>
              </a:rPr>
              <a:t>Modèle de Régression Logistique : </a:t>
            </a:r>
            <a:r>
              <a:rPr lang="fr-FR" sz="1600" b="0" i="0" dirty="0">
                <a:effectLst/>
              </a:rPr>
              <a:t>Dans la première étape de la modélisation des données, j'ai opté pour un modèle de régression logistique. Ce choix s'explique par la nature de la tâche, où la variable cible est binaire. La régression logistique offre une approche simple et interprétable pour modéliser la relation entre les caractéristiques du jeu de données et la variable cible. En ajustant les poids des caractéristiques, le modèle cherche à minimiser la fonction de coût logistique, offrant ainsi une première approximation des performances du modèle sur les données.</a:t>
            </a:r>
            <a:endParaRPr lang="en-US" sz="1600" b="1" dirty="0">
              <a:ea typeface="Calibri"/>
              <a:cs typeface="Times New Roman"/>
            </a:endParaRPr>
          </a:p>
          <a:p>
            <a:r>
              <a:rPr lang="fr-FR" sz="2400" b="0" i="0" u="sng" dirty="0">
                <a:solidFill>
                  <a:srgbClr val="00B0F0"/>
                </a:solidFill>
                <a:effectLst/>
                <a:latin typeface="Segoe UI Historic" panose="020B0502040204020203" pitchFamily="34" charset="0"/>
              </a:rPr>
              <a:t>Modèle </a:t>
            </a:r>
            <a:r>
              <a:rPr lang="fr-FR" sz="2400" b="0" i="0" u="sng" dirty="0" err="1">
                <a:solidFill>
                  <a:srgbClr val="00B0F0"/>
                </a:solidFill>
                <a:effectLst/>
                <a:latin typeface="Segoe UI Historic" panose="020B0502040204020203" pitchFamily="34" charset="0"/>
              </a:rPr>
              <a:t>XGBClassifier</a:t>
            </a:r>
            <a:r>
              <a:rPr lang="fr-FR" sz="2400" b="0" i="0" u="sng" dirty="0">
                <a:solidFill>
                  <a:srgbClr val="00B0F0"/>
                </a:solidFill>
                <a:effectLst/>
                <a:latin typeface="Segoe UI Historic" panose="020B0502040204020203" pitchFamily="34" charset="0"/>
              </a:rPr>
              <a:t> : </a:t>
            </a:r>
            <a:r>
              <a:rPr lang="fr-FR" sz="1400" b="0" i="0" dirty="0">
                <a:effectLst/>
              </a:rPr>
              <a:t>Pour enrichir la complexité du modèle, j'ai incorporé un </a:t>
            </a:r>
            <a:r>
              <a:rPr lang="fr-FR" sz="1400" b="0" i="0" dirty="0" err="1">
                <a:effectLst/>
              </a:rPr>
              <a:t>XGBoostClassifier</a:t>
            </a:r>
            <a:r>
              <a:rPr lang="fr-FR" sz="1400" b="0" i="0" dirty="0">
                <a:effectLst/>
              </a:rPr>
              <a:t> dans la deuxième phase de la modélisation. Le </a:t>
            </a:r>
            <a:r>
              <a:rPr lang="fr-FR" sz="1400" b="0" i="0" dirty="0" err="1">
                <a:effectLst/>
              </a:rPr>
              <a:t>XGBoost</a:t>
            </a:r>
            <a:r>
              <a:rPr lang="fr-FR" sz="1400" b="0" i="0" dirty="0">
                <a:effectLst/>
              </a:rPr>
              <a:t>, ou </a:t>
            </a:r>
            <a:r>
              <a:rPr lang="fr-FR" sz="1400" b="0" i="0" dirty="0" err="1">
                <a:effectLst/>
              </a:rPr>
              <a:t>Extreme</a:t>
            </a:r>
            <a:r>
              <a:rPr lang="fr-FR" sz="1400" b="0" i="0" dirty="0">
                <a:effectLst/>
              </a:rPr>
              <a:t> Gradient </a:t>
            </a:r>
            <a:r>
              <a:rPr lang="fr-FR" sz="1400" b="0" i="0" dirty="0" err="1">
                <a:effectLst/>
              </a:rPr>
              <a:t>Boosting</a:t>
            </a:r>
            <a:r>
              <a:rPr lang="fr-FR" sz="1400" b="0" i="0" dirty="0">
                <a:effectLst/>
              </a:rPr>
              <a:t>, est un algorithme de gradient </a:t>
            </a:r>
            <a:r>
              <a:rPr lang="fr-FR" sz="1400" b="0" i="0" dirty="0" err="1">
                <a:effectLst/>
              </a:rPr>
              <a:t>boosting</a:t>
            </a:r>
            <a:r>
              <a:rPr lang="fr-FR" sz="1400" b="0" i="0" dirty="0">
                <a:effectLst/>
              </a:rPr>
              <a:t> qui excelle dans la gestion des données complexes et non linéaires. En utilisant un ensemble d'arbres de décision pondérés, le </a:t>
            </a:r>
            <a:r>
              <a:rPr lang="fr-FR" sz="1400" b="0" i="0" dirty="0" err="1">
                <a:effectLst/>
              </a:rPr>
              <a:t>XGBoost</a:t>
            </a:r>
            <a:r>
              <a:rPr lang="fr-FR" sz="1400" b="0" i="0" dirty="0">
                <a:effectLst/>
              </a:rPr>
              <a:t> cherche à améliorer la précision prédictive tout en contrôlant le surajustement. Les hyperparamètres ajustables offrent une flexibilité considérable pour optimiser les performances du modèle en fonction des caractéristiques spécifiques du jeu de données.</a:t>
            </a:r>
            <a:endParaRPr lang="en-US" sz="1400" b="1" dirty="0">
              <a:cs typeface="Times New Roman"/>
            </a:endParaRPr>
          </a:p>
          <a:p>
            <a:endParaRPr lang="en-US" sz="1400" b="1" dirty="0">
              <a:solidFill>
                <a:srgbClr val="00B050"/>
              </a:solidFill>
              <a:latin typeface="Times New Roman"/>
              <a:cs typeface="Times New Roman"/>
            </a:endParaRPr>
          </a:p>
          <a:p>
            <a:r>
              <a:rPr lang="fr-FR" sz="2400" b="0" i="0" u="sng" dirty="0">
                <a:solidFill>
                  <a:srgbClr val="00B0F0"/>
                </a:solidFill>
                <a:effectLst/>
              </a:rPr>
              <a:t>Modèle </a:t>
            </a:r>
            <a:r>
              <a:rPr lang="fr-FR" sz="2400" b="0" i="0" u="sng" dirty="0" err="1">
                <a:solidFill>
                  <a:srgbClr val="00B0F0"/>
                </a:solidFill>
                <a:effectLst/>
              </a:rPr>
              <a:t>CatBoostClassifier</a:t>
            </a:r>
            <a:r>
              <a:rPr lang="fr-FR" sz="2400" b="0" i="0" u="sng" dirty="0">
                <a:solidFill>
                  <a:srgbClr val="00B0F0"/>
                </a:solidFill>
                <a:effectLst/>
              </a:rPr>
              <a:t> : </a:t>
            </a:r>
            <a:r>
              <a:rPr lang="fr-FR" sz="1400" b="0" i="0" dirty="0">
                <a:effectLst/>
              </a:rPr>
              <a:t>La troisième étape a impliqué l'utilisation d'un </a:t>
            </a:r>
            <a:r>
              <a:rPr lang="fr-FR" sz="1400" b="0" i="0" dirty="0" err="1">
                <a:effectLst/>
              </a:rPr>
              <a:t>CatBoostClassifier</a:t>
            </a:r>
            <a:r>
              <a:rPr lang="fr-FR" sz="1400" b="0" i="0" dirty="0">
                <a:effectLst/>
              </a:rPr>
              <a:t>, un algorithme de gradient </a:t>
            </a:r>
            <a:r>
              <a:rPr lang="fr-FR" sz="1400" b="0" i="0" dirty="0" err="1">
                <a:effectLst/>
              </a:rPr>
              <a:t>boosting</a:t>
            </a:r>
            <a:r>
              <a:rPr lang="fr-FR" sz="1400" b="0" i="0" dirty="0">
                <a:effectLst/>
              </a:rPr>
              <a:t> spécialement conçu pour traiter les données catégorielles sans nécessiter une préparation complexe. En utilisant la méthode de </a:t>
            </a:r>
            <a:r>
              <a:rPr lang="fr-FR" sz="1400" b="0" i="0" dirty="0" err="1">
                <a:effectLst/>
              </a:rPr>
              <a:t>boosting</a:t>
            </a:r>
            <a:r>
              <a:rPr lang="fr-FR" sz="1400" b="0" i="0" dirty="0">
                <a:effectLst/>
              </a:rPr>
              <a:t>, le modèle </a:t>
            </a:r>
            <a:r>
              <a:rPr lang="fr-FR" sz="1400" b="0" i="0" dirty="0" err="1">
                <a:effectLst/>
              </a:rPr>
              <a:t>CatBoost</a:t>
            </a:r>
            <a:r>
              <a:rPr lang="fr-FR" sz="1400" b="0" i="0" dirty="0">
                <a:effectLst/>
              </a:rPr>
              <a:t> tente d'améliorer la performance en agrégeant plusieurs modèles plus faibles. Son efficacité intrinsèque dans la gestion des caractéristiques catégorielles en fait un choix judicieux pour des ensembles de données complexes comprenant une variété de types de variables.</a:t>
            </a:r>
            <a:endParaRPr lang="en-US" sz="1400" b="1" dirty="0">
              <a:cs typeface="Times New Roman"/>
            </a:endParaRPr>
          </a:p>
          <a:p>
            <a:endParaRPr lang="en-US" sz="1400" b="1" dirty="0">
              <a:solidFill>
                <a:srgbClr val="00B050"/>
              </a:solidFill>
              <a:latin typeface="Times New Roman"/>
              <a:cs typeface="Times New Roman"/>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p:txBody>
      </p:sp>
    </p:spTree>
    <p:extLst>
      <p:ext uri="{BB962C8B-B14F-4D97-AF65-F5344CB8AC3E}">
        <p14:creationId xmlns:p14="http://schemas.microsoft.com/office/powerpoint/2010/main" val="218616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F0E87-F5C0-8ADC-4F5A-FE9B167098D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7889973-294A-0BCD-BA93-FC6F7B8AEDB7}"/>
              </a:ext>
            </a:extLst>
          </p:cNvPr>
          <p:cNvSpPr txBox="1"/>
          <p:nvPr/>
        </p:nvSpPr>
        <p:spPr>
          <a:xfrm>
            <a:off x="308772" y="122685"/>
            <a:ext cx="6245157" cy="7078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400" b="0" i="0" u="sng" dirty="0">
                <a:solidFill>
                  <a:srgbClr val="00B0F0"/>
                </a:solidFill>
                <a:effectLst/>
              </a:rPr>
              <a:t>Modèle </a:t>
            </a:r>
            <a:r>
              <a:rPr lang="fr-FR" sz="2400" b="0" i="0" u="sng" dirty="0" err="1">
                <a:solidFill>
                  <a:srgbClr val="00B0F0"/>
                </a:solidFill>
                <a:effectLst/>
              </a:rPr>
              <a:t>GradientBoostingClassifier</a:t>
            </a:r>
            <a:r>
              <a:rPr lang="fr-FR" sz="2400" b="0" i="0" u="sng" dirty="0">
                <a:solidFill>
                  <a:srgbClr val="00B0F0"/>
                </a:solidFill>
                <a:effectLst/>
              </a:rPr>
              <a:t> : </a:t>
            </a:r>
          </a:p>
          <a:p>
            <a:pPr algn="just"/>
            <a:r>
              <a:rPr lang="fr-FR" sz="1400" b="0" i="0" dirty="0">
                <a:effectLst/>
              </a:rPr>
              <a:t>Le modèle </a:t>
            </a:r>
            <a:r>
              <a:rPr lang="fr-FR" sz="1400" b="0" i="0" dirty="0" err="1">
                <a:effectLst/>
              </a:rPr>
              <a:t>GradientBoostingClassifier</a:t>
            </a:r>
            <a:r>
              <a:rPr lang="fr-FR" sz="1400" b="0" i="0" dirty="0">
                <a:effectLst/>
              </a:rPr>
              <a:t> a été introduit dans la quatrième phase pour exploiter la puissance du </a:t>
            </a:r>
            <a:r>
              <a:rPr lang="fr-FR" sz="1400" b="0" i="0" dirty="0" err="1">
                <a:effectLst/>
              </a:rPr>
              <a:t>boosting</a:t>
            </a:r>
            <a:r>
              <a:rPr lang="fr-FR" sz="1400" b="0" i="0" dirty="0">
                <a:effectLst/>
              </a:rPr>
              <a:t> de manière plus générale. Cet algorithme construit une séquence de modèles de manière itérative, chaque modèle corrigeant les erreurs du modèle</a:t>
            </a:r>
            <a:r>
              <a:rPr lang="fr-FR" sz="1400" dirty="0"/>
              <a:t> </a:t>
            </a:r>
            <a:r>
              <a:rPr lang="fr-FR" sz="1400" b="0" i="0" dirty="0">
                <a:effectLst/>
              </a:rPr>
              <a:t>précédent. En ajustant les poids des modèles, le </a:t>
            </a:r>
            <a:r>
              <a:rPr lang="fr-FR" sz="1400" b="0" i="0" dirty="0" err="1">
                <a:effectLst/>
              </a:rPr>
              <a:t>GradientBoostingClassifier</a:t>
            </a:r>
            <a:r>
              <a:rPr lang="fr-FR" sz="1400" b="0" i="0" dirty="0">
                <a:effectLst/>
              </a:rPr>
              <a:t> cherche à minimiser la fonction de coût globale, améliorant ainsi la capacité du modèle à capturer des relations complexes au sein des données.</a:t>
            </a:r>
            <a:endParaRPr lang="en-US" sz="1400" dirty="0">
              <a:cs typeface="Calibri"/>
            </a:endParaRPr>
          </a:p>
          <a:p>
            <a:r>
              <a:rPr lang="fr-FR" sz="2400" b="0" i="0" u="sng" dirty="0">
                <a:solidFill>
                  <a:srgbClr val="00B0F0"/>
                </a:solidFill>
                <a:effectLst/>
                <a:latin typeface="Segoe UI Historic" panose="020B0502040204020203" pitchFamily="34" charset="0"/>
              </a:rPr>
              <a:t>Modèle SVC (Support </a:t>
            </a:r>
            <a:r>
              <a:rPr lang="fr-FR" sz="2400" b="0" i="0" u="sng" dirty="0" err="1">
                <a:solidFill>
                  <a:srgbClr val="00B0F0"/>
                </a:solidFill>
                <a:effectLst/>
                <a:latin typeface="Segoe UI Historic" panose="020B0502040204020203" pitchFamily="34" charset="0"/>
              </a:rPr>
              <a:t>Vector</a:t>
            </a:r>
            <a:r>
              <a:rPr lang="fr-FR" sz="2400" b="0" i="0" u="sng" dirty="0">
                <a:solidFill>
                  <a:srgbClr val="00B0F0"/>
                </a:solidFill>
                <a:effectLst/>
                <a:latin typeface="Segoe UI Historic" panose="020B0502040204020203" pitchFamily="34" charset="0"/>
              </a:rPr>
              <a:t> Classifier) : </a:t>
            </a:r>
          </a:p>
          <a:p>
            <a:r>
              <a:rPr lang="fr-FR" sz="1400" b="0" i="0" dirty="0">
                <a:effectLst/>
              </a:rPr>
              <a:t>Enfin, pour explorer une approche différente, j'ai intégré un modèle Support </a:t>
            </a:r>
            <a:r>
              <a:rPr lang="fr-FR" sz="1400" b="0" i="0" dirty="0" err="1">
                <a:effectLst/>
              </a:rPr>
              <a:t>Vector</a:t>
            </a:r>
            <a:r>
              <a:rPr lang="fr-FR" sz="1400" b="0" i="0" dirty="0">
                <a:effectLst/>
              </a:rPr>
              <a:t> Classifier (SVC). Les SVM (Support </a:t>
            </a:r>
            <a:r>
              <a:rPr lang="fr-FR" sz="1400" b="0" i="0" dirty="0" err="1">
                <a:effectLst/>
              </a:rPr>
              <a:t>Vector</a:t>
            </a:r>
            <a:r>
              <a:rPr lang="fr-FR" sz="1400" b="0" i="0" dirty="0">
                <a:effectLst/>
              </a:rPr>
              <a:t> Machines) sont connus pour leur capacité à travailler efficacement dans des espaces de dimensions élevées et à trouver des frontières de décision non linéaires. Le modèle SVC vise à trouver un hyperplan optimal qui sépare les classes de manière maximale dans l'espace des caractéristiques. Cette approche peut être particulièrement puissante dans des situations où la séparation entre les classes est complexe et non linéaire.</a:t>
            </a:r>
            <a:endParaRPr lang="en-US" sz="1400" b="1" dirty="0">
              <a:ea typeface="Calibri"/>
              <a:cs typeface="Times New Roman"/>
            </a:endParaRPr>
          </a:p>
          <a:p>
            <a:endParaRPr lang="en-US" sz="1400" b="1" dirty="0">
              <a:solidFill>
                <a:srgbClr val="00B050"/>
              </a:solidFill>
              <a:latin typeface="Times New Roman"/>
              <a:cs typeface="Times New Roman"/>
            </a:endParaRPr>
          </a:p>
          <a:p>
            <a:r>
              <a:rPr lang="en-US" sz="2400" b="1" u="sng" dirty="0">
                <a:solidFill>
                  <a:srgbClr val="00B0F0"/>
                </a:solidFill>
                <a:cs typeface="Times New Roman"/>
              </a:rPr>
              <a:t>Interpretation :</a:t>
            </a:r>
            <a:endParaRPr lang="en-US" sz="2400" b="1" u="sng" dirty="0">
              <a:solidFill>
                <a:srgbClr val="00B0F0"/>
              </a:solidFill>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p:txBody>
      </p:sp>
      <p:pic>
        <p:nvPicPr>
          <p:cNvPr id="10244" name="Picture 4" descr="Aucune description disponible.">
            <a:extLst>
              <a:ext uri="{FF2B5EF4-FFF2-40B4-BE49-F238E27FC236}">
                <a16:creationId xmlns:a16="http://schemas.microsoft.com/office/drawing/2014/main" id="{967E03E0-22CA-487B-5751-BF0547875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540" y="4953964"/>
            <a:ext cx="6134582" cy="341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3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593A9-F9D2-A00C-CAF6-87A0F86437E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6755434-27C7-9E1E-10BF-4617D538673E}"/>
              </a:ext>
            </a:extLst>
          </p:cNvPr>
          <p:cNvSpPr txBox="1"/>
          <p:nvPr/>
        </p:nvSpPr>
        <p:spPr>
          <a:xfrm>
            <a:off x="308772" y="122685"/>
            <a:ext cx="6245157" cy="11049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b="1" dirty="0">
              <a:solidFill>
                <a:srgbClr val="0070C0"/>
              </a:solidFill>
              <a:ea typeface="+mn-lt"/>
              <a:cs typeface="+mn-lt"/>
            </a:endParaRPr>
          </a:p>
          <a:p>
            <a:r>
              <a:rPr lang="en-US" sz="3200" b="1" u="sng" dirty="0">
                <a:solidFill>
                  <a:srgbClr val="0070C0"/>
                </a:solidFill>
                <a:ea typeface="+mn-lt"/>
                <a:cs typeface="+mn-lt"/>
              </a:rPr>
              <a:t>Conclusion :</a:t>
            </a:r>
            <a:endParaRPr lang="en-US" sz="3200" b="1" u="sng" dirty="0">
              <a:ea typeface="+mn-lt"/>
              <a:cs typeface="+mn-lt"/>
            </a:endParaRPr>
          </a:p>
          <a:p>
            <a:endParaRPr lang="en-US" sz="1600" b="1" dirty="0">
              <a:solidFill>
                <a:srgbClr val="0070C0"/>
              </a:solidFill>
              <a:ea typeface="+mn-lt"/>
              <a:cs typeface="+mn-lt"/>
            </a:endParaRPr>
          </a:p>
          <a:p>
            <a:r>
              <a:rPr lang="fr-FR" sz="1400" b="0" i="0" dirty="0">
                <a:solidFill>
                  <a:srgbClr val="050505"/>
                </a:solidFill>
                <a:effectLst/>
              </a:rPr>
              <a:t>En conclusion de notre projet axé sur le jeu de données de santé et de mode de vie lié au sommeil, nous avons entrepris une analyse approfondie pour comprendre les relations complexes entre différents aspects de la vie quotidienne et la qualité du sommeil. À travers l'exploitation des données riches fournies par le jeu de données, nous avons pu tirer plusieurs conclusions significatives. Premièrement, nos résultats mettent en évidence l'impact crucial de certains comportements et habitudes de vie sur la santé du sommeil. Des facteurs tels que l'activité physique, les habitudes alimentaires et les routines de travail ont été identifiés comme des contributeurs importants à la qualité du sommeil. Cette compréhension approfondie peut servir de base pour le développement de stratégies de promotion d'un mode de vie sain et d'amélioration de la qualité du sommeil. Deuxièmement, les modèles prédictifs générés à partir du jeu de données se sont avérés être des outils précieux pour anticiper les tendances du sommeil en fonction de divers paramètres. Ces modèles pourraient être utilisés dans des applications pratiques, telles que la personnalisation des conseils de sommeil ou l'identification précoce de problèmes potentiels de santé liés au sommeil. En outre, notre exploration des données a également révélé des tendances intéressantes et des corrélations inattendues, soulignant l'importance de la recherche continue dans ce domaine. Ces découvertes pourraient orienter de futures études sur des aspects spécifiques du sommeil et du mode de vie, approfondissant ainsi notre compréhension de ces interactions complexes. Enfin, ce projet souligne l'importance des initiatives de collecte de données dans le domaine de la santé et du bien-être. Les jeux de données tels que celui-ci fournissent une base solide pour la recherche, l'innovation et le développement de solutions concrètes pour améliorer la santé du sommeil à l'échelle individuelle et collective. En somme, cette étude sur le jeu de données de santé et de mode de vie lié au sommeil offre des perspectives précieuses qui peuvent être exploitées pour promouvoir des habitudes de vie saines et améliorer la qualité du sommeil. Elle souligne également l'importance continue de la recherche interdisciplinaire dans le domaine de la santé pour faire progresser notre compréhension des liens entre le mode de vie et la santé du sommeil.</a:t>
            </a:r>
            <a:endParaRPr lang="en-US" sz="1400" dirty="0">
              <a:ea typeface="Calibri"/>
              <a:cs typeface="Calibri"/>
            </a:endParaRPr>
          </a:p>
          <a:p>
            <a:endParaRPr lang="en-US" dirty="0"/>
          </a:p>
          <a:p>
            <a:endParaRPr lang="en-US" sz="1400" b="1" dirty="0">
              <a:solidFill>
                <a:srgbClr val="00B050"/>
              </a:solidFill>
              <a:latin typeface="Times New Roman"/>
              <a:cs typeface="Times New Roman"/>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p:txBody>
      </p:sp>
    </p:spTree>
    <p:extLst>
      <p:ext uri="{BB962C8B-B14F-4D97-AF65-F5344CB8AC3E}">
        <p14:creationId xmlns:p14="http://schemas.microsoft.com/office/powerpoint/2010/main" val="48903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B4E5-84B3-4C59-09C7-F66E2D8AF6B5}"/>
              </a:ext>
            </a:extLst>
          </p:cNvPr>
          <p:cNvSpPr>
            <a:spLocks noGrp="1"/>
          </p:cNvSpPr>
          <p:nvPr>
            <p:ph type="title"/>
          </p:nvPr>
        </p:nvSpPr>
        <p:spPr>
          <a:xfrm>
            <a:off x="1981200" y="486836"/>
            <a:ext cx="9210674" cy="8038039"/>
          </a:xfrm>
        </p:spPr>
        <p:txBody>
          <a:bodyPr>
            <a:normAutofit/>
          </a:bodyPr>
          <a:lstStyle/>
          <a:p>
            <a:r>
              <a:rPr lang="fr-FR" sz="8000" b="1" dirty="0"/>
              <a:t>Merci</a:t>
            </a:r>
            <a:r>
              <a:rPr lang="fr-FR" sz="8000" dirty="0"/>
              <a:t> </a:t>
            </a:r>
          </a:p>
        </p:txBody>
      </p:sp>
      <p:sp>
        <p:nvSpPr>
          <p:cNvPr id="3" name="Content Placeholder 2">
            <a:extLst>
              <a:ext uri="{FF2B5EF4-FFF2-40B4-BE49-F238E27FC236}">
                <a16:creationId xmlns:a16="http://schemas.microsoft.com/office/drawing/2014/main" id="{8C4DB36A-C2EA-484D-0463-4397CB8B2C7C}"/>
              </a:ext>
            </a:extLst>
          </p:cNvPr>
          <p:cNvSpPr>
            <a:spLocks noGrp="1"/>
          </p:cNvSpPr>
          <p:nvPr>
            <p:ph idx="1"/>
          </p:nvPr>
        </p:nvSpPr>
        <p:spPr>
          <a:xfrm>
            <a:off x="852488" y="2557992"/>
            <a:ext cx="5915025" cy="5801784"/>
          </a:xfrm>
        </p:spPr>
        <p:txBody>
          <a:bodyPr/>
          <a:lstStyle/>
          <a:p>
            <a:endParaRPr lang="fr-FR" dirty="0"/>
          </a:p>
          <a:p>
            <a:endParaRPr lang="fr-FR" dirty="0"/>
          </a:p>
          <a:p>
            <a:endParaRPr lang="fr-FR" dirty="0"/>
          </a:p>
        </p:txBody>
      </p:sp>
    </p:spTree>
    <p:extLst>
      <p:ext uri="{BB962C8B-B14F-4D97-AF65-F5344CB8AC3E}">
        <p14:creationId xmlns:p14="http://schemas.microsoft.com/office/powerpoint/2010/main" val="308368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DA4A9EF-9ADB-D317-0D51-1B3ED593C367}"/>
              </a:ext>
            </a:extLst>
          </p:cNvPr>
          <p:cNvSpPr>
            <a:spLocks noGrp="1"/>
          </p:cNvSpPr>
          <p:nvPr>
            <p:ph idx="1"/>
          </p:nvPr>
        </p:nvSpPr>
        <p:spPr>
          <a:xfrm>
            <a:off x="243068" y="150471"/>
            <a:ext cx="6143445" cy="8333772"/>
          </a:xfrm>
        </p:spPr>
        <p:txBody>
          <a:bodyPr>
            <a:normAutofit fontScale="92500" lnSpcReduction="10000"/>
          </a:bodyPr>
          <a:lstStyle/>
          <a:p>
            <a:pPr marL="0" indent="0">
              <a:buNone/>
            </a:pPr>
            <a:r>
              <a:rPr lang="en-US" sz="1600" b="1" u="sng" dirty="0">
                <a:solidFill>
                  <a:srgbClr val="002060"/>
                </a:solidFill>
                <a:latin typeface="Times New Roman"/>
                <a:cs typeface="Segoe UI"/>
              </a:rPr>
              <a:t>I- Introduction Générale</a:t>
            </a:r>
          </a:p>
          <a:p>
            <a:pPr marL="0" indent="0">
              <a:buNone/>
            </a:pPr>
            <a:endParaRPr lang="fr-FR" sz="1600" b="0" i="1" dirty="0">
              <a:solidFill>
                <a:srgbClr val="00B0F0"/>
              </a:solidFill>
              <a:effectLst/>
              <a:latin typeface="Segoe UI Historic" panose="020B0502040204020203" pitchFamily="34" charset="0"/>
            </a:endParaRPr>
          </a:p>
          <a:p>
            <a:pPr marL="0" indent="0">
              <a:buNone/>
            </a:pPr>
            <a:r>
              <a:rPr lang="fr-FR" sz="1700" b="0" i="1" dirty="0">
                <a:solidFill>
                  <a:srgbClr val="00B0F0"/>
                </a:solidFill>
                <a:effectLst/>
              </a:rPr>
              <a:t>1_Contexte</a:t>
            </a:r>
          </a:p>
          <a:p>
            <a:pPr marL="0" indent="0">
              <a:buNone/>
            </a:pPr>
            <a:r>
              <a:rPr lang="fr-FR" sz="1700" b="0" i="0" dirty="0">
                <a:effectLst/>
              </a:rPr>
              <a:t>Le projet "</a:t>
            </a:r>
            <a:r>
              <a:rPr lang="fr-FR" sz="1700" b="0" i="0" dirty="0" err="1">
                <a:effectLst/>
              </a:rPr>
              <a:t>Steep</a:t>
            </a:r>
            <a:r>
              <a:rPr lang="fr-FR" sz="1700" b="0" i="0" dirty="0">
                <a:effectLst/>
              </a:rPr>
              <a:t> </a:t>
            </a:r>
            <a:r>
              <a:rPr lang="fr-FR" sz="1700" b="0" i="0" dirty="0" err="1">
                <a:effectLst/>
              </a:rPr>
              <a:t>Health</a:t>
            </a:r>
            <a:r>
              <a:rPr lang="fr-FR" sz="1700" b="0" i="0" dirty="0">
                <a:effectLst/>
              </a:rPr>
              <a:t> and Lifestyle </a:t>
            </a:r>
            <a:r>
              <a:rPr lang="fr-FR" sz="1700" b="0" i="0" dirty="0" err="1">
                <a:effectLst/>
              </a:rPr>
              <a:t>Dataset</a:t>
            </a:r>
            <a:r>
              <a:rPr lang="fr-FR" sz="1700" b="0" i="0" dirty="0">
                <a:effectLst/>
              </a:rPr>
              <a:t>" s'inscrit dans le domaine de la santé et du mode de vie, deux aspects cruciaux qui influent sur le bien-être général des individus. Le contexte actuel souligne l'importance croissante de comprendre les habitudes de vie et leur impact sur la santé, notamment à l'ère numérique où les données sont abondantes et accessibles. Les données recueillies dans ce projet sont destinées à fournir un aperçu approfondi des choix de vie des individus et de leur corrélation avec divers indicateurs de santé.</a:t>
            </a:r>
            <a:br>
              <a:rPr lang="fr-FR" sz="1700" dirty="0"/>
            </a:br>
            <a:endParaRPr lang="fr-FR" sz="1700" dirty="0"/>
          </a:p>
          <a:p>
            <a:pPr marL="0" indent="0">
              <a:buNone/>
            </a:pPr>
            <a:r>
              <a:rPr lang="fr-FR" sz="1700" i="1" dirty="0">
                <a:solidFill>
                  <a:srgbClr val="00B0F0"/>
                </a:solidFill>
              </a:rPr>
              <a:t>2_</a:t>
            </a:r>
            <a:r>
              <a:rPr lang="fr-FR" sz="1700" b="0" i="1" dirty="0">
                <a:solidFill>
                  <a:srgbClr val="00B0F0"/>
                </a:solidFill>
                <a:effectLst/>
              </a:rPr>
              <a:t>Idée : </a:t>
            </a:r>
          </a:p>
          <a:p>
            <a:pPr marL="0" indent="0">
              <a:buNone/>
            </a:pPr>
            <a:r>
              <a:rPr lang="fr-FR" sz="1700" b="0" i="0" dirty="0">
                <a:effectLst/>
              </a:rPr>
              <a:t>L'idée sous-jacente du projet "</a:t>
            </a:r>
            <a:r>
              <a:rPr lang="fr-FR" sz="1700" b="0" i="0" dirty="0" err="1">
                <a:effectLst/>
              </a:rPr>
              <a:t>Steep</a:t>
            </a:r>
            <a:r>
              <a:rPr lang="fr-FR" sz="1700" b="0" i="0" dirty="0">
                <a:effectLst/>
              </a:rPr>
              <a:t> </a:t>
            </a:r>
            <a:r>
              <a:rPr lang="fr-FR" sz="1700" b="0" i="0" dirty="0" err="1">
                <a:effectLst/>
              </a:rPr>
              <a:t>Health</a:t>
            </a:r>
            <a:r>
              <a:rPr lang="fr-FR" sz="1700" b="0" i="0" dirty="0">
                <a:effectLst/>
              </a:rPr>
              <a:t> and Lifestyle </a:t>
            </a:r>
            <a:r>
              <a:rPr lang="fr-FR" sz="1700" b="0" i="0" dirty="0" err="1">
                <a:effectLst/>
              </a:rPr>
              <a:t>Dataset</a:t>
            </a:r>
            <a:r>
              <a:rPr lang="fr-FR" sz="1700" b="0" i="0" dirty="0">
                <a:effectLst/>
              </a:rPr>
              <a:t>" est de créer une base de données exhaustive qui capture une variété de paramètres liés au mode de vie, tels que l'alimentation, l'activité physique, les habitudes de sommeil, le stress, et d'autres facteurs significatifs. Ces données seront collectées à partir de diverses sources, y compris des dispositifs portables, des applications de suivi, des questionnaires et des examens médicaux. L'objectif est de créer un ensemble de données riche et diversifié, reflétant la réalité des habitudes de vie contemporaines et offrant un potentiel immense pour l'analyse et la prise de décision en matière de santé.</a:t>
            </a:r>
          </a:p>
          <a:p>
            <a:pPr marL="0" indent="0">
              <a:buNone/>
            </a:pPr>
            <a:endParaRPr lang="fr-FR" sz="1700" b="0" i="0" dirty="0">
              <a:effectLst/>
            </a:endParaRPr>
          </a:p>
          <a:p>
            <a:pPr marL="0" indent="0">
              <a:buNone/>
            </a:pPr>
            <a:r>
              <a:rPr lang="fr-FR" sz="1700" b="0" i="1" dirty="0">
                <a:solidFill>
                  <a:srgbClr val="00B0F0"/>
                </a:solidFill>
                <a:effectLst/>
              </a:rPr>
              <a:t>3_Objectif : </a:t>
            </a:r>
          </a:p>
          <a:p>
            <a:pPr marL="0" indent="0">
              <a:buNone/>
            </a:pPr>
            <a:r>
              <a:rPr lang="fr-FR" sz="1700" b="0" i="0" dirty="0">
                <a:effectLst/>
              </a:rPr>
              <a:t>L'objectif principal du projet "</a:t>
            </a:r>
            <a:r>
              <a:rPr lang="fr-FR" sz="1700" b="0" i="0" dirty="0" err="1">
                <a:effectLst/>
              </a:rPr>
              <a:t>Steep</a:t>
            </a:r>
            <a:r>
              <a:rPr lang="fr-FR" sz="1700" b="0" i="0" dirty="0">
                <a:effectLst/>
              </a:rPr>
              <a:t> </a:t>
            </a:r>
            <a:r>
              <a:rPr lang="fr-FR" sz="1700" b="0" i="0" dirty="0" err="1">
                <a:effectLst/>
              </a:rPr>
              <a:t>Health</a:t>
            </a:r>
            <a:r>
              <a:rPr lang="fr-FR" sz="1700" b="0" i="0" dirty="0">
                <a:effectLst/>
              </a:rPr>
              <a:t> and Lifestyle </a:t>
            </a:r>
            <a:r>
              <a:rPr lang="fr-FR" sz="1700" b="0" i="0" dirty="0" err="1">
                <a:effectLst/>
              </a:rPr>
              <a:t>Dataset</a:t>
            </a:r>
            <a:r>
              <a:rPr lang="fr-FR" sz="1700" b="0" i="0" dirty="0">
                <a:effectLst/>
              </a:rPr>
              <a:t>" est de faciliter la recherche approfondie sur les liens entre le mode de vie et la santé. Cela pourrait inclure l'identification de modèles de comportement associés à des problèmes de santé spécifiques, le développement de modèles prédictifs pour évaluer le risque de maladies, et la recommandation de stratégies personnalisées pour améliorer le bien-être général. En outre, le projet vise à sensibiliser à l'importance de la collecte de données sur le mode de vie et à encourager des approches basées sur les données pour la promotion de la santé. </a:t>
            </a:r>
            <a:br>
              <a:rPr lang="fr-FR" sz="1700" dirty="0"/>
            </a:br>
            <a:endParaRPr lang="fr-TN" sz="1700" dirty="0"/>
          </a:p>
        </p:txBody>
      </p:sp>
    </p:spTree>
    <p:extLst>
      <p:ext uri="{BB962C8B-B14F-4D97-AF65-F5344CB8AC3E}">
        <p14:creationId xmlns:p14="http://schemas.microsoft.com/office/powerpoint/2010/main" val="2644569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2503CB-7BE0-3065-A6D6-E3DBEB99BFA1}"/>
              </a:ext>
            </a:extLst>
          </p:cNvPr>
          <p:cNvSpPr txBox="1"/>
          <p:nvPr/>
        </p:nvSpPr>
        <p:spPr>
          <a:xfrm>
            <a:off x="166532" y="-1809"/>
            <a:ext cx="5921752" cy="12218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sz="1600" b="0" i="0" dirty="0">
              <a:effectLst/>
            </a:endParaRPr>
          </a:p>
          <a:p>
            <a:r>
              <a:rPr lang="fr-FR" sz="1600" b="0" i="0" dirty="0">
                <a:effectLst/>
              </a:rPr>
              <a:t>En résumé</a:t>
            </a:r>
          </a:p>
          <a:p>
            <a:r>
              <a:rPr lang="fr-FR" sz="1600" b="0" i="0" dirty="0">
                <a:effectLst/>
              </a:rPr>
              <a:t>le projet "</a:t>
            </a:r>
            <a:r>
              <a:rPr lang="fr-FR" sz="1600" b="0" i="0" dirty="0" err="1">
                <a:effectLst/>
              </a:rPr>
              <a:t>Steep</a:t>
            </a:r>
            <a:r>
              <a:rPr lang="fr-FR" sz="1600" b="0" i="0" dirty="0">
                <a:effectLst/>
              </a:rPr>
              <a:t> </a:t>
            </a:r>
            <a:r>
              <a:rPr lang="fr-FR" sz="1600" b="0" i="0" dirty="0" err="1">
                <a:effectLst/>
              </a:rPr>
              <a:t>Health</a:t>
            </a:r>
            <a:r>
              <a:rPr lang="fr-FR" sz="1600" b="0" i="0" dirty="0">
                <a:effectLst/>
              </a:rPr>
              <a:t> and Lifestyle </a:t>
            </a:r>
            <a:r>
              <a:rPr lang="fr-FR" sz="1600" b="0" i="0" dirty="0" err="1">
                <a:effectLst/>
              </a:rPr>
              <a:t>Dataset</a:t>
            </a:r>
            <a:r>
              <a:rPr lang="fr-FR" sz="1600" b="0" i="0" dirty="0">
                <a:effectLst/>
              </a:rPr>
              <a:t>" offre une opportunité d'explorer les relations complexes entre les choix de vie et la santé, avec l'objectif ultime d'améliorer la compréhension de ces dynamiques pour promouvoir des modes de vie plus sains et favoriser le bien-être global.</a:t>
            </a:r>
            <a:endParaRPr lang="en-US" sz="1600" b="1" u="sng" dirty="0">
              <a:cs typeface="Segoe UI"/>
            </a:endParaRPr>
          </a:p>
          <a:p>
            <a:endParaRPr lang="en-US" sz="1600" b="1" u="sng" dirty="0">
              <a:solidFill>
                <a:srgbClr val="002060"/>
              </a:solidFill>
              <a:cs typeface="Segoe UI"/>
            </a:endParaRPr>
          </a:p>
          <a:p>
            <a:endParaRPr lang="en-US" sz="1600" b="1" u="sng" dirty="0">
              <a:solidFill>
                <a:srgbClr val="002060"/>
              </a:solidFill>
              <a:latin typeface="Times New Roman"/>
              <a:cs typeface="Segoe UI"/>
            </a:endParaRPr>
          </a:p>
          <a:p>
            <a:endParaRPr lang="en-US" sz="1600" b="1" u="sng" dirty="0">
              <a:solidFill>
                <a:srgbClr val="002060"/>
              </a:solidFill>
              <a:latin typeface="Times New Roman"/>
              <a:cs typeface="Segoe UI"/>
            </a:endParaRPr>
          </a:p>
          <a:p>
            <a:endParaRPr lang="en-US" sz="1600" b="1" u="sng" dirty="0">
              <a:solidFill>
                <a:srgbClr val="002060"/>
              </a:solidFill>
              <a:latin typeface="Times New Roman"/>
              <a:cs typeface="Segoe UI"/>
            </a:endParaRPr>
          </a:p>
          <a:p>
            <a:r>
              <a:rPr lang="en-US" sz="1600" b="1" u="sng" dirty="0">
                <a:solidFill>
                  <a:srgbClr val="002060"/>
                </a:solidFill>
                <a:latin typeface="Times New Roman"/>
                <a:cs typeface="Segoe UI"/>
              </a:rPr>
              <a:t>II- importation des packages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TN" altLang="fr-TN" sz="1600" b="0" i="0" u="none" strike="noStrike" cap="none" normalizeH="0" baseline="0" dirty="0">
                <a:ln>
                  <a:noFill/>
                </a:ln>
                <a:solidFill>
                  <a:srgbClr val="000000"/>
                </a:solidFill>
                <a:effectLst/>
                <a:latin typeface="Söhne"/>
              </a:rPr>
              <a:t>Dans </a:t>
            </a:r>
            <a:r>
              <a:rPr kumimoji="0" lang="fr-FR" altLang="fr-TN" sz="1600" b="0" i="0" u="none" strike="noStrike" cap="none" normalizeH="0" baseline="0" dirty="0">
                <a:ln>
                  <a:noFill/>
                </a:ln>
                <a:solidFill>
                  <a:srgbClr val="000000"/>
                </a:solidFill>
                <a:effectLst/>
                <a:latin typeface="Söhne"/>
              </a:rPr>
              <a:t>l</a:t>
            </a:r>
            <a:r>
              <a:rPr kumimoji="0" lang="fr-TN" altLang="fr-TN" sz="1600" b="0" i="0" u="none" strike="noStrike" cap="none" normalizeH="0" baseline="0" dirty="0">
                <a:ln>
                  <a:noFill/>
                </a:ln>
                <a:solidFill>
                  <a:srgbClr val="000000"/>
                </a:solidFill>
                <a:effectLst/>
                <a:latin typeface="Söhne"/>
              </a:rPr>
              <a:t>e script Python, plusieurs bibliothèques ont été importées pour faciliter la manipulation, l'analyse et la visualisation de données, ainsi que pour la mise en œuvre de modèles d'apprentissage machine. </a:t>
            </a:r>
            <a:endParaRPr kumimoji="0" lang="fr-FR" altLang="fr-TN" sz="16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1600" b="0" i="0" u="none" strike="noStrike" cap="none" normalizeH="0" baseline="0" dirty="0">
                <a:ln>
                  <a:noFill/>
                </a:ln>
                <a:solidFill>
                  <a:srgbClr val="000000"/>
                </a:solidFill>
                <a:effectLst/>
                <a:latin typeface="Söhne"/>
              </a:rPr>
              <a:t>On a</a:t>
            </a:r>
            <a:r>
              <a:rPr kumimoji="0" lang="fr-TN" altLang="fr-TN" sz="1600" b="0" i="0" u="none" strike="noStrike" cap="none" normalizeH="0" baseline="0" dirty="0">
                <a:ln>
                  <a:noFill/>
                </a:ln>
                <a:solidFill>
                  <a:srgbClr val="000000"/>
                </a:solidFill>
                <a:effectLst/>
                <a:latin typeface="Söhne"/>
              </a:rPr>
              <a:t> utilisé </a:t>
            </a:r>
            <a:r>
              <a:rPr lang="fr-FR" altLang="fr-TN" sz="1600" dirty="0">
                <a:solidFill>
                  <a:srgbClr val="000000"/>
                </a:solidFill>
                <a:latin typeface="Söhne"/>
              </a:rPr>
              <a:t>l</a:t>
            </a:r>
            <a:r>
              <a:rPr kumimoji="0" lang="fr-TN" altLang="fr-TN" sz="1600" b="0" i="0" u="none" strike="noStrike" cap="none" normalizeH="0" baseline="0" dirty="0">
                <a:ln>
                  <a:noFill/>
                </a:ln>
                <a:solidFill>
                  <a:srgbClr val="000000"/>
                </a:solidFill>
                <a:effectLst/>
                <a:latin typeface="Söhne"/>
              </a:rPr>
              <a:t>a bibliothèque </a:t>
            </a:r>
            <a:r>
              <a:rPr kumimoji="0" lang="fr-TN" altLang="fr-TN" sz="1600" b="1" i="0" u="none" strike="noStrike" cap="none" normalizeH="0" baseline="0" dirty="0">
                <a:ln>
                  <a:noFill/>
                </a:ln>
                <a:solidFill>
                  <a:srgbClr val="FF0000"/>
                </a:solidFill>
                <a:effectLst/>
                <a:latin typeface="Söhne"/>
              </a:rPr>
              <a:t>pandas</a:t>
            </a:r>
            <a:r>
              <a:rPr kumimoji="0" lang="fr-TN" altLang="fr-TN" sz="1600" b="0" i="0" u="none" strike="noStrike" cap="none" normalizeH="0" baseline="0" dirty="0">
                <a:ln>
                  <a:noFill/>
                </a:ln>
                <a:solidFill>
                  <a:srgbClr val="000000"/>
                </a:solidFill>
                <a:effectLst/>
                <a:latin typeface="Söhne"/>
              </a:rPr>
              <a:t>, abrégée en "</a:t>
            </a:r>
            <a:r>
              <a:rPr kumimoji="0" lang="fr-TN" altLang="fr-TN" sz="1600" b="1" i="1" u="none" strike="noStrike" cap="none" normalizeH="0" baseline="0" dirty="0">
                <a:ln>
                  <a:noFill/>
                </a:ln>
                <a:solidFill>
                  <a:srgbClr val="FF0000"/>
                </a:solidFill>
                <a:effectLst/>
                <a:latin typeface="Söhne"/>
              </a:rPr>
              <a:t>pd</a:t>
            </a:r>
            <a:r>
              <a:rPr kumimoji="0" lang="fr-TN" altLang="fr-TN" sz="1600" b="0" i="0" u="none" strike="noStrike" cap="none" normalizeH="0" baseline="0" dirty="0">
                <a:ln>
                  <a:noFill/>
                </a:ln>
                <a:solidFill>
                  <a:srgbClr val="000000"/>
                </a:solidFill>
                <a:effectLst/>
                <a:latin typeface="Söhne"/>
              </a:rPr>
              <a:t>", pour le traitement des données tabulaires</a:t>
            </a:r>
            <a:r>
              <a:rPr kumimoji="0" lang="fr-FR" altLang="fr-TN" sz="1600" b="0" i="0" u="none" strike="noStrike" cap="none" normalizeH="0" baseline="0" dirty="0">
                <a:ln>
                  <a:noFill/>
                </a:ln>
                <a:solidFill>
                  <a:srgbClr val="000000"/>
                </a:solidFill>
                <a:effectLst/>
                <a:latin typeface="Söhne"/>
              </a:rPr>
              <a:t> pour</a:t>
            </a:r>
            <a:r>
              <a:rPr kumimoji="0" lang="fr-TN" altLang="fr-TN" sz="1600" b="0" i="0" u="none" strike="noStrike" cap="none" normalizeH="0" baseline="0" dirty="0">
                <a:ln>
                  <a:noFill/>
                </a:ln>
                <a:solidFill>
                  <a:srgbClr val="000000"/>
                </a:solidFill>
                <a:effectLst/>
                <a:latin typeface="Söhne"/>
              </a:rPr>
              <a:t> offrir des structures de données flexibles. </a:t>
            </a:r>
            <a:endParaRPr kumimoji="0" lang="fr-FR" altLang="fr-TN" sz="16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TN" sz="1600" b="0" i="0" u="none" strike="noStrike" cap="none" normalizeH="0" baseline="0" dirty="0">
                <a:ln>
                  <a:noFill/>
                </a:ln>
                <a:solidFill>
                  <a:srgbClr val="000000"/>
                </a:solidFill>
                <a:effectLst/>
                <a:latin typeface="Söhne"/>
              </a:rPr>
              <a:t>On a</a:t>
            </a:r>
            <a:r>
              <a:rPr kumimoji="0" lang="fr-TN" altLang="fr-TN" sz="1600" b="0" i="0" u="none" strike="noStrike" cap="none" normalizeH="0" baseline="0" dirty="0">
                <a:ln>
                  <a:noFill/>
                </a:ln>
                <a:solidFill>
                  <a:srgbClr val="000000"/>
                </a:solidFill>
                <a:effectLst/>
                <a:latin typeface="Söhne"/>
              </a:rPr>
              <a:t> employé </a:t>
            </a:r>
            <a:r>
              <a:rPr lang="fr-FR" altLang="fr-TN" sz="1600" dirty="0">
                <a:solidFill>
                  <a:srgbClr val="000000"/>
                </a:solidFill>
                <a:latin typeface="Söhne"/>
              </a:rPr>
              <a:t>l</a:t>
            </a:r>
            <a:r>
              <a:rPr kumimoji="0" lang="fr-TN" altLang="fr-TN" sz="1600" b="0" i="0" u="none" strike="noStrike" cap="none" normalizeH="0" baseline="0" dirty="0">
                <a:ln>
                  <a:noFill/>
                </a:ln>
                <a:solidFill>
                  <a:srgbClr val="000000"/>
                </a:solidFill>
                <a:effectLst/>
                <a:latin typeface="Söhne"/>
              </a:rPr>
              <a:t>e module "</a:t>
            </a:r>
            <a:r>
              <a:rPr kumimoji="0" lang="fr-TN" altLang="fr-TN" sz="1600" b="1" i="0" u="none" strike="noStrike" cap="none" normalizeH="0" baseline="0" dirty="0">
                <a:ln>
                  <a:noFill/>
                </a:ln>
                <a:solidFill>
                  <a:srgbClr val="FF0000"/>
                </a:solidFill>
                <a:effectLst/>
                <a:latin typeface="Söhne"/>
              </a:rPr>
              <a:t>warnings</a:t>
            </a:r>
            <a:r>
              <a:rPr kumimoji="0" lang="fr-TN" altLang="fr-TN" sz="1600" b="0" i="0" u="none" strike="noStrike" cap="none" normalizeH="0" baseline="0" dirty="0">
                <a:ln>
                  <a:noFill/>
                </a:ln>
                <a:solidFill>
                  <a:srgbClr val="000000"/>
                </a:solidFill>
                <a:effectLst/>
                <a:latin typeface="Söhne"/>
              </a:rPr>
              <a:t>" pour ignorer les avertissements potentiels, améliorant ainsi la lisibilité du code.</a:t>
            </a:r>
            <a:endParaRPr kumimoji="0" lang="fr-FR" altLang="fr-TN" sz="16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TN" altLang="fr-TN" sz="1600" b="1" i="0" u="none" strike="noStrike" cap="none" normalizeH="0" baseline="0" dirty="0">
                <a:ln>
                  <a:noFill/>
                </a:ln>
                <a:solidFill>
                  <a:srgbClr val="FF0000"/>
                </a:solidFill>
                <a:effectLst/>
                <a:latin typeface="Söhne"/>
              </a:rPr>
              <a:t>NumPy</a:t>
            </a:r>
            <a:r>
              <a:rPr kumimoji="0" lang="fr-TN" altLang="fr-TN" sz="1600" b="0" i="0" u="none" strike="noStrike" cap="none" normalizeH="0" baseline="0" dirty="0">
                <a:ln>
                  <a:noFill/>
                </a:ln>
                <a:solidFill>
                  <a:srgbClr val="000000"/>
                </a:solidFill>
                <a:effectLst/>
                <a:latin typeface="Söhne"/>
              </a:rPr>
              <a:t>, sous le raccourci "</a:t>
            </a:r>
            <a:r>
              <a:rPr kumimoji="0" lang="fr-TN" altLang="fr-TN" sz="1600" b="1" i="1" u="none" strike="noStrike" cap="none" normalizeH="0" baseline="0" dirty="0">
                <a:ln>
                  <a:noFill/>
                </a:ln>
                <a:solidFill>
                  <a:srgbClr val="FF0000"/>
                </a:solidFill>
                <a:effectLst/>
                <a:latin typeface="Söhne"/>
              </a:rPr>
              <a:t>np</a:t>
            </a:r>
            <a:r>
              <a:rPr kumimoji="0" lang="fr-TN" altLang="fr-TN" sz="1600" b="0" i="0" u="none" strike="noStrike" cap="none" normalizeH="0" baseline="0" dirty="0">
                <a:ln>
                  <a:noFill/>
                </a:ln>
                <a:solidFill>
                  <a:srgbClr val="000000"/>
                </a:solidFill>
                <a:effectLst/>
                <a:latin typeface="Söhne"/>
              </a:rPr>
              <a:t>", permet la manipulation efficace de tableaux multidimensionnels. </a:t>
            </a:r>
            <a:r>
              <a:rPr kumimoji="0" lang="fr-TN" altLang="fr-TN" sz="1600" b="1" i="0" u="none" strike="noStrike" cap="none" normalizeH="0" baseline="0" dirty="0">
                <a:ln>
                  <a:noFill/>
                </a:ln>
                <a:solidFill>
                  <a:srgbClr val="FF0000"/>
                </a:solidFill>
                <a:effectLst/>
                <a:latin typeface="Söhne"/>
              </a:rPr>
              <a:t>Seaborn</a:t>
            </a:r>
            <a:r>
              <a:rPr kumimoji="0" lang="fr-TN" altLang="fr-TN" sz="1600" b="0" i="0" u="none" strike="noStrike" cap="none" normalizeH="0" baseline="0" dirty="0">
                <a:ln>
                  <a:noFill/>
                </a:ln>
                <a:solidFill>
                  <a:srgbClr val="FF0000"/>
                </a:solidFill>
                <a:effectLst/>
                <a:latin typeface="Söhne"/>
              </a:rPr>
              <a:t> ("</a:t>
            </a:r>
            <a:r>
              <a:rPr kumimoji="0" lang="fr-TN" altLang="fr-TN" sz="1600" b="1" i="1" u="none" strike="noStrike" cap="none" normalizeH="0" baseline="0" dirty="0">
                <a:ln>
                  <a:noFill/>
                </a:ln>
                <a:solidFill>
                  <a:srgbClr val="FF0000"/>
                </a:solidFill>
                <a:effectLst/>
                <a:latin typeface="Söhne"/>
              </a:rPr>
              <a:t>sns</a:t>
            </a:r>
            <a:r>
              <a:rPr kumimoji="0" lang="fr-TN" altLang="fr-TN" sz="1600" b="0" i="0" u="none" strike="noStrike" cap="none" normalizeH="0" baseline="0" dirty="0">
                <a:ln>
                  <a:noFill/>
                </a:ln>
                <a:solidFill>
                  <a:srgbClr val="FF0000"/>
                </a:solidFill>
                <a:effectLst/>
                <a:latin typeface="Söhne"/>
              </a:rPr>
              <a:t>")</a:t>
            </a:r>
            <a:r>
              <a:rPr kumimoji="0" lang="fr-FR" altLang="fr-TN" sz="1600" b="0" i="0" u="none" strike="noStrike" cap="none" normalizeH="0" baseline="0" dirty="0">
                <a:ln>
                  <a:noFill/>
                </a:ln>
                <a:solidFill>
                  <a:srgbClr val="000000"/>
                </a:solidFill>
                <a:effectLst/>
                <a:latin typeface="Söhne"/>
              </a:rPr>
              <a:t> permet de</a:t>
            </a:r>
            <a:r>
              <a:rPr kumimoji="0" lang="fr-TN" altLang="fr-TN" sz="1600" b="0" i="0" u="none" strike="noStrike" cap="none" normalizeH="0" baseline="0" dirty="0">
                <a:ln>
                  <a:noFill/>
                </a:ln>
                <a:solidFill>
                  <a:srgbClr val="000000"/>
                </a:solidFill>
                <a:effectLst/>
                <a:latin typeface="Söhne"/>
              </a:rPr>
              <a:t> simplifie</a:t>
            </a:r>
            <a:r>
              <a:rPr kumimoji="0" lang="fr-FR" altLang="fr-TN" sz="1600" b="0" i="0" u="none" strike="noStrike" cap="none" normalizeH="0" baseline="0" dirty="0">
                <a:ln>
                  <a:noFill/>
                </a:ln>
                <a:solidFill>
                  <a:srgbClr val="000000"/>
                </a:solidFill>
                <a:effectLst/>
                <a:latin typeface="Söhne"/>
              </a:rPr>
              <a:t>r</a:t>
            </a:r>
            <a:r>
              <a:rPr kumimoji="0" lang="fr-TN" altLang="fr-TN" sz="1600" b="0" i="0" u="none" strike="noStrike" cap="none" normalizeH="0" baseline="0" dirty="0">
                <a:ln>
                  <a:noFill/>
                </a:ln>
                <a:solidFill>
                  <a:srgbClr val="000000"/>
                </a:solidFill>
                <a:effectLst/>
                <a:latin typeface="Söhne"/>
              </a:rPr>
              <a:t> la création de graphiques statistiques, tandis que </a:t>
            </a:r>
            <a:r>
              <a:rPr kumimoji="0" lang="fr-TN" altLang="fr-TN" sz="1600" b="1" i="0" u="none" strike="noStrike" cap="none" normalizeH="0" baseline="0" dirty="0">
                <a:ln>
                  <a:noFill/>
                </a:ln>
                <a:solidFill>
                  <a:srgbClr val="FF0000"/>
                </a:solidFill>
                <a:effectLst/>
                <a:latin typeface="Söhne"/>
              </a:rPr>
              <a:t>plotly.express </a:t>
            </a:r>
            <a:r>
              <a:rPr kumimoji="0" lang="fr-TN" altLang="fr-TN" sz="1600" b="0" i="0" u="none" strike="noStrike" cap="none" normalizeH="0" baseline="0" dirty="0">
                <a:ln>
                  <a:noFill/>
                </a:ln>
                <a:solidFill>
                  <a:srgbClr val="FF0000"/>
                </a:solidFill>
                <a:effectLst/>
                <a:latin typeface="Söhne"/>
              </a:rPr>
              <a:t>("</a:t>
            </a:r>
            <a:r>
              <a:rPr kumimoji="0" lang="fr-TN" altLang="fr-TN" sz="1600" b="1" i="1" u="none" strike="noStrike" cap="none" normalizeH="0" baseline="0" dirty="0">
                <a:ln>
                  <a:noFill/>
                </a:ln>
                <a:solidFill>
                  <a:srgbClr val="FF0000"/>
                </a:solidFill>
                <a:effectLst/>
                <a:latin typeface="Söhne"/>
              </a:rPr>
              <a:t>px</a:t>
            </a:r>
            <a:r>
              <a:rPr kumimoji="0" lang="fr-TN" altLang="fr-TN" sz="1600" b="0" i="0" u="none" strike="noStrike" cap="none" normalizeH="0" baseline="0" dirty="0">
                <a:ln>
                  <a:noFill/>
                </a:ln>
                <a:solidFill>
                  <a:srgbClr val="FF0000"/>
                </a:solidFill>
                <a:effectLst/>
                <a:latin typeface="Söhne"/>
              </a:rPr>
              <a:t>") </a:t>
            </a:r>
            <a:r>
              <a:rPr kumimoji="0" lang="fr-TN" altLang="fr-TN" sz="1600" b="0" i="0" u="none" strike="noStrike" cap="none" normalizeH="0" baseline="0" dirty="0">
                <a:ln>
                  <a:noFill/>
                </a:ln>
                <a:solidFill>
                  <a:srgbClr val="000000"/>
                </a:solidFill>
                <a:effectLst/>
                <a:latin typeface="Söhne"/>
              </a:rPr>
              <a:t>facilite la génération de visualisations interactives.</a:t>
            </a:r>
            <a:endParaRPr kumimoji="0" lang="fr-FR" altLang="fr-TN" sz="1600" b="0" i="0" u="none" strike="noStrike" cap="none" normalizeH="0" baseline="0" dirty="0">
              <a:ln>
                <a:noFill/>
              </a:ln>
              <a:solidFill>
                <a:srgbClr val="000000"/>
              </a:solidFill>
              <a:effectLst/>
              <a:latin typeface="Söhne"/>
            </a:endParaRPr>
          </a:p>
          <a:p>
            <a:pPr algn="l" eaLnBrk="0" fontAlgn="base" hangingPunct="0">
              <a:lnSpc>
                <a:spcPct val="100000"/>
              </a:lnSpc>
              <a:spcBef>
                <a:spcPct val="0"/>
              </a:spcBef>
              <a:spcAft>
                <a:spcPct val="0"/>
              </a:spcAft>
            </a:pPr>
            <a:r>
              <a:rPr lang="fr-FR" altLang="fr-TN" sz="1600" dirty="0">
                <a:solidFill>
                  <a:srgbClr val="000000"/>
                </a:solidFill>
                <a:latin typeface="Söhne"/>
              </a:rPr>
              <a:t>On a aussi utilisé</a:t>
            </a:r>
            <a:r>
              <a:rPr kumimoji="0" lang="fr-TN" altLang="fr-TN" sz="1600" b="0" i="0" u="none" strike="noStrike" cap="none" normalizeH="0" baseline="0" dirty="0">
                <a:ln>
                  <a:noFill/>
                </a:ln>
                <a:solidFill>
                  <a:srgbClr val="000000"/>
                </a:solidFill>
                <a:effectLst/>
                <a:latin typeface="Söhne"/>
              </a:rPr>
              <a:t> La bibliothèque </a:t>
            </a:r>
            <a:r>
              <a:rPr kumimoji="0" lang="fr-TN" altLang="fr-TN" sz="1600" b="1" i="0" u="none" strike="noStrike" cap="none" normalizeH="0" baseline="0" dirty="0">
                <a:ln>
                  <a:noFill/>
                </a:ln>
                <a:solidFill>
                  <a:srgbClr val="FF0000"/>
                </a:solidFill>
                <a:effectLst/>
                <a:latin typeface="Söhne"/>
              </a:rPr>
              <a:t>termcolor</a:t>
            </a:r>
            <a:r>
              <a:rPr kumimoji="0" lang="fr-TN" altLang="fr-TN" sz="1600" b="0" i="0" u="none" strike="noStrike" cap="none" normalizeH="0" baseline="0" dirty="0">
                <a:ln>
                  <a:noFill/>
                </a:ln>
                <a:solidFill>
                  <a:srgbClr val="000000"/>
                </a:solidFill>
                <a:effectLst/>
                <a:latin typeface="Söhne"/>
              </a:rPr>
              <a:t> pour ajouter des couleurs au texte affiché dans la console. </a:t>
            </a:r>
            <a:endParaRPr kumimoji="0" lang="fr-FR" altLang="fr-TN" sz="1600" b="0" i="0" u="none" strike="noStrike" cap="none" normalizeH="0" baseline="0" dirty="0">
              <a:ln>
                <a:noFill/>
              </a:ln>
              <a:solidFill>
                <a:srgbClr val="000000"/>
              </a:solidFill>
              <a:effectLst/>
              <a:latin typeface="Söhne"/>
            </a:endParaRPr>
          </a:p>
          <a:p>
            <a:endParaRPr lang="en-US" sz="1600" b="1" dirty="0">
              <a:solidFill>
                <a:srgbClr val="00B050"/>
              </a:solidFill>
              <a:latin typeface="Times New Roman"/>
              <a:cs typeface="Segoe UI"/>
            </a:endParaRPr>
          </a:p>
          <a:p>
            <a:endParaRPr lang="en-US" sz="1600" b="1" dirty="0">
              <a:solidFill>
                <a:srgbClr val="00B050"/>
              </a:solidFill>
              <a:latin typeface="Times New Roman"/>
              <a:ea typeface="+mn-lt"/>
              <a:cs typeface="Segoe UI"/>
            </a:endParaRPr>
          </a:p>
          <a:p>
            <a:endParaRPr lang="en-US" sz="1400" dirty="0">
              <a:solidFill>
                <a:srgbClr val="000000"/>
              </a:solidFill>
              <a:latin typeface="Calibri"/>
              <a:ea typeface="Calibri"/>
              <a:cs typeface="Calibri"/>
            </a:endParaRPr>
          </a:p>
          <a:p>
            <a:endParaRPr lang="en-US" sz="1600" b="1" dirty="0">
              <a:solidFill>
                <a:srgbClr val="FF0000"/>
              </a:solidFill>
              <a:latin typeface="Calibri"/>
              <a:ea typeface="Calibri"/>
              <a:cs typeface="Calibri"/>
            </a:endParaRPr>
          </a:p>
          <a:p>
            <a:endParaRPr lang="en-US" sz="1600" b="1" dirty="0">
              <a:solidFill>
                <a:srgbClr val="FF0000"/>
              </a:solidFill>
              <a:latin typeface="Calibri"/>
              <a:ea typeface="Calibri"/>
              <a:cs typeface="Calibri"/>
            </a:endParaRPr>
          </a:p>
          <a:p>
            <a:endParaRPr lang="en-US" sz="1400" dirty="0">
              <a:solidFill>
                <a:srgbClr val="000000"/>
              </a:solidFill>
              <a:latin typeface="Calibri"/>
              <a:ea typeface="Calibri"/>
              <a:cs typeface="Calibri"/>
            </a:endParaRPr>
          </a:p>
          <a:p>
            <a:endParaRPr lang="en-US" sz="1400" b="1" dirty="0">
              <a:solidFill>
                <a:srgbClr val="00B050"/>
              </a:solidFill>
              <a:latin typeface="Times New Roman"/>
              <a:cs typeface="Times New Roman"/>
            </a:endParaRPr>
          </a:p>
          <a:p>
            <a:endParaRPr lang="en-US" sz="1400" b="1" dirty="0">
              <a:solidFill>
                <a:srgbClr val="00B050"/>
              </a:solidFill>
              <a:latin typeface="Times New Roman"/>
              <a:cs typeface="Times New Roman"/>
            </a:endParaRPr>
          </a:p>
          <a:p>
            <a:endParaRPr lang="en-US" sz="1400" b="1" dirty="0">
              <a:solidFill>
                <a:srgbClr val="00B050"/>
              </a:solidFill>
              <a:latin typeface="Times New Roman"/>
              <a:cs typeface="Times New Roman"/>
            </a:endParaRPr>
          </a:p>
          <a:p>
            <a:endParaRPr lang="en-US" sz="1400" b="1" dirty="0">
              <a:solidFill>
                <a:srgbClr val="00B050"/>
              </a:solidFill>
              <a:latin typeface="Times New Roman"/>
              <a:cs typeface="Times New Roman"/>
            </a:endParaRPr>
          </a:p>
          <a:p>
            <a:endParaRPr lang="en-US" sz="1400" b="1" dirty="0">
              <a:solidFill>
                <a:srgbClr val="00B050"/>
              </a:solidFill>
              <a:latin typeface="Times New Roman"/>
              <a:cs typeface="Times New Roman"/>
            </a:endParaRPr>
          </a:p>
          <a:p>
            <a:endParaRPr lang="en-US" sz="1400" b="1" dirty="0">
              <a:solidFill>
                <a:srgbClr val="00B050"/>
              </a:solidFill>
              <a:latin typeface="Times New Roman"/>
              <a:cs typeface="Times New Roman"/>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p:txBody>
      </p:sp>
    </p:spTree>
    <p:extLst>
      <p:ext uri="{BB962C8B-B14F-4D97-AF65-F5344CB8AC3E}">
        <p14:creationId xmlns:p14="http://schemas.microsoft.com/office/powerpoint/2010/main" val="162150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500F2EE2-D378-5D36-9815-CD6D33E2A134}"/>
              </a:ext>
            </a:extLst>
          </p:cNvPr>
          <p:cNvSpPr>
            <a:spLocks noGrp="1"/>
          </p:cNvSpPr>
          <p:nvPr>
            <p:ph idx="1"/>
          </p:nvPr>
        </p:nvSpPr>
        <p:spPr>
          <a:xfrm>
            <a:off x="0" y="1"/>
            <a:ext cx="6857999" cy="9057502"/>
          </a:xfrm>
        </p:spPr>
        <p:txBody>
          <a:bodyPr>
            <a:normAutofit/>
          </a:bodyPr>
          <a:lstStyle/>
          <a:p>
            <a:pPr marL="0" indent="0" algn="l" eaLnBrk="0" fontAlgn="base" hangingPunct="0">
              <a:lnSpc>
                <a:spcPct val="100000"/>
              </a:lnSpc>
              <a:spcBef>
                <a:spcPct val="0"/>
              </a:spcBef>
              <a:spcAft>
                <a:spcPct val="0"/>
              </a:spcAft>
              <a:buNone/>
            </a:pPr>
            <a:r>
              <a:rPr kumimoji="0" lang="fr-FR" altLang="fr-TN" sz="1600" b="0" i="0" u="none" strike="noStrike" cap="none" normalizeH="0" baseline="0" dirty="0">
                <a:ln>
                  <a:noFill/>
                </a:ln>
                <a:solidFill>
                  <a:srgbClr val="000000"/>
                </a:solidFill>
                <a:effectLst/>
                <a:latin typeface="Söhne"/>
              </a:rPr>
              <a:t>On a appliqué </a:t>
            </a:r>
            <a:r>
              <a:rPr kumimoji="0" lang="fr-TN" altLang="fr-TN" sz="1600" b="1" i="0" u="none" strike="noStrike" cap="none" normalizeH="0" baseline="0" dirty="0">
                <a:ln>
                  <a:noFill/>
                </a:ln>
                <a:solidFill>
                  <a:srgbClr val="FF0000"/>
                </a:solidFill>
                <a:effectLst/>
                <a:latin typeface="Söhne"/>
              </a:rPr>
              <a:t>Matplotlib</a:t>
            </a:r>
            <a:r>
              <a:rPr kumimoji="0" lang="fr-TN" altLang="fr-TN" sz="1600" b="0" i="0" u="none" strike="noStrike" cap="none" normalizeH="0" baseline="0" dirty="0">
                <a:ln>
                  <a:noFill/>
                </a:ln>
                <a:solidFill>
                  <a:srgbClr val="FF0000"/>
                </a:solidFill>
                <a:effectLst/>
                <a:latin typeface="Söhne"/>
              </a:rPr>
              <a:t>.</a:t>
            </a:r>
            <a:r>
              <a:rPr kumimoji="0" lang="fr-TN" altLang="fr-TN" sz="1600" b="1" i="0" u="none" strike="noStrike" cap="none" normalizeH="0" baseline="0" dirty="0">
                <a:ln>
                  <a:noFill/>
                </a:ln>
                <a:solidFill>
                  <a:srgbClr val="FF0000"/>
                </a:solidFill>
                <a:effectLst/>
                <a:latin typeface="Söhne"/>
              </a:rPr>
              <a:t>pyplot</a:t>
            </a:r>
            <a:r>
              <a:rPr kumimoji="0" lang="fr-TN" altLang="fr-TN" sz="1600" b="0" i="0" u="none" strike="noStrike" cap="none" normalizeH="0" baseline="0" dirty="0">
                <a:ln>
                  <a:noFill/>
                </a:ln>
                <a:solidFill>
                  <a:srgbClr val="FF0000"/>
                </a:solidFill>
                <a:effectLst/>
                <a:latin typeface="Söhne"/>
              </a:rPr>
              <a:t> ("</a:t>
            </a:r>
            <a:r>
              <a:rPr kumimoji="0" lang="fr-TN" altLang="fr-TN" sz="1600" b="1" i="1" u="none" strike="noStrike" cap="none" normalizeH="0" baseline="0" dirty="0">
                <a:ln>
                  <a:noFill/>
                </a:ln>
                <a:solidFill>
                  <a:srgbClr val="FF0000"/>
                </a:solidFill>
                <a:effectLst/>
                <a:latin typeface="Söhne"/>
              </a:rPr>
              <a:t>plt</a:t>
            </a:r>
            <a:r>
              <a:rPr kumimoji="0" lang="fr-TN" altLang="fr-TN" sz="1600" b="0" i="0" u="none" strike="noStrike" cap="none" normalizeH="0" baseline="0" dirty="0">
                <a:ln>
                  <a:noFill/>
                </a:ln>
                <a:solidFill>
                  <a:srgbClr val="FF0000"/>
                </a:solidFill>
                <a:effectLst/>
                <a:latin typeface="Söhne"/>
              </a:rPr>
              <a:t>") </a:t>
            </a:r>
            <a:r>
              <a:rPr kumimoji="0" lang="fr-TN" altLang="fr-TN" sz="1600" b="0" i="0" u="none" strike="noStrike" cap="none" normalizeH="0" baseline="0" dirty="0">
                <a:ln>
                  <a:noFill/>
                </a:ln>
                <a:solidFill>
                  <a:srgbClr val="000000"/>
                </a:solidFill>
                <a:effectLst/>
                <a:latin typeface="Söhne"/>
              </a:rPr>
              <a:t>pour la création de graphiques, tandis que </a:t>
            </a:r>
            <a:r>
              <a:rPr kumimoji="0" lang="fr-TN" altLang="fr-TN" sz="1600" b="1" i="0" u="none" strike="noStrike" cap="none" normalizeH="0" baseline="0" dirty="0">
                <a:ln>
                  <a:noFill/>
                </a:ln>
                <a:solidFill>
                  <a:srgbClr val="FF0000"/>
                </a:solidFill>
                <a:effectLst/>
                <a:latin typeface="Söhne"/>
              </a:rPr>
              <a:t>plotly.graph_objects </a:t>
            </a:r>
            <a:r>
              <a:rPr kumimoji="0" lang="fr-TN" altLang="fr-TN" sz="1600" b="0" i="0" u="none" strike="noStrike" cap="none" normalizeH="0" baseline="0" dirty="0">
                <a:ln>
                  <a:noFill/>
                </a:ln>
                <a:solidFill>
                  <a:srgbClr val="FF0000"/>
                </a:solidFill>
                <a:effectLst/>
                <a:latin typeface="Söhne"/>
              </a:rPr>
              <a:t>("</a:t>
            </a:r>
            <a:r>
              <a:rPr kumimoji="0" lang="fr-TN" altLang="fr-TN" sz="1600" b="1" i="1" u="none" strike="noStrike" cap="none" normalizeH="0" baseline="0" dirty="0">
                <a:ln>
                  <a:noFill/>
                </a:ln>
                <a:solidFill>
                  <a:srgbClr val="FF0000"/>
                </a:solidFill>
                <a:effectLst/>
                <a:latin typeface="Söhne"/>
              </a:rPr>
              <a:t>go</a:t>
            </a:r>
            <a:r>
              <a:rPr kumimoji="0" lang="fr-TN" altLang="fr-TN" sz="1600" b="0" i="0" u="none" strike="noStrike" cap="none" normalizeH="0" baseline="0" dirty="0">
                <a:ln>
                  <a:noFill/>
                </a:ln>
                <a:solidFill>
                  <a:srgbClr val="FF0000"/>
                </a:solidFill>
                <a:effectLst/>
                <a:latin typeface="Söhne"/>
              </a:rPr>
              <a:t>")</a:t>
            </a:r>
            <a:r>
              <a:rPr kumimoji="0" lang="fr-TN" altLang="fr-TN" sz="1600" b="0" i="0" u="none" strike="noStrike" cap="none" normalizeH="0" baseline="0" dirty="0">
                <a:ln>
                  <a:noFill/>
                </a:ln>
                <a:solidFill>
                  <a:srgbClr val="000000"/>
                </a:solidFill>
                <a:effectLst/>
                <a:latin typeface="Söhne"/>
              </a:rPr>
              <a:t> offre un contrôle plus précis sur les détails des graphiques interactifs. </a:t>
            </a:r>
            <a:endParaRPr kumimoji="0" lang="fr-FR" altLang="fr-TN" sz="1600" b="0" i="0" u="none" strike="noStrike" cap="none" normalizeH="0" baseline="0" dirty="0">
              <a:ln>
                <a:noFill/>
              </a:ln>
              <a:solidFill>
                <a:srgbClr val="000000"/>
              </a:solidFill>
              <a:effectLst/>
              <a:latin typeface="Söhne"/>
            </a:endParaRPr>
          </a:p>
          <a:p>
            <a:pPr marL="0" indent="0" algn="l" eaLnBrk="0" fontAlgn="base" hangingPunct="0">
              <a:lnSpc>
                <a:spcPct val="100000"/>
              </a:lnSpc>
              <a:spcBef>
                <a:spcPct val="0"/>
              </a:spcBef>
              <a:spcAft>
                <a:spcPct val="0"/>
              </a:spcAft>
              <a:buNone/>
            </a:pPr>
            <a:r>
              <a:rPr kumimoji="0" lang="fr-TN" altLang="fr-TN" sz="1600" b="1" i="0" u="none" strike="noStrike" cap="none" normalizeH="0" baseline="0" dirty="0">
                <a:ln>
                  <a:noFill/>
                </a:ln>
                <a:solidFill>
                  <a:srgbClr val="FF0000"/>
                </a:solidFill>
                <a:effectLst/>
                <a:latin typeface="Söhne"/>
              </a:rPr>
              <a:t>Plotly.figure_factory</a:t>
            </a:r>
            <a:r>
              <a:rPr kumimoji="0" lang="fr-TN" altLang="fr-TN" sz="1600" b="0" i="0" u="none" strike="noStrike" cap="none" normalizeH="0" baseline="0" dirty="0">
                <a:ln>
                  <a:noFill/>
                </a:ln>
                <a:solidFill>
                  <a:srgbClr val="FF0000"/>
                </a:solidFill>
                <a:effectLst/>
                <a:latin typeface="Söhne"/>
              </a:rPr>
              <a:t> ("</a:t>
            </a:r>
            <a:r>
              <a:rPr kumimoji="0" lang="fr-TN" altLang="fr-TN" sz="1600" b="1" i="1" u="none" strike="noStrike" cap="none" normalizeH="0" baseline="0" dirty="0">
                <a:ln>
                  <a:noFill/>
                </a:ln>
                <a:solidFill>
                  <a:srgbClr val="FF0000"/>
                </a:solidFill>
                <a:effectLst/>
                <a:latin typeface="Söhne"/>
              </a:rPr>
              <a:t>ff</a:t>
            </a:r>
            <a:r>
              <a:rPr kumimoji="0" lang="fr-TN" altLang="fr-TN" sz="1600" b="0" i="0" u="none" strike="noStrike" cap="none" normalizeH="0" baseline="0" dirty="0">
                <a:ln>
                  <a:noFill/>
                </a:ln>
                <a:solidFill>
                  <a:srgbClr val="FF0000"/>
                </a:solidFill>
                <a:effectLst/>
                <a:latin typeface="Söhne"/>
              </a:rPr>
              <a:t>")</a:t>
            </a:r>
            <a:r>
              <a:rPr kumimoji="0" lang="fr-TN" altLang="fr-TN" sz="1600" b="0" i="0" u="none" strike="noStrike" cap="none" normalizeH="0" baseline="0" dirty="0">
                <a:ln>
                  <a:noFill/>
                </a:ln>
                <a:solidFill>
                  <a:srgbClr val="000000"/>
                </a:solidFill>
                <a:effectLst/>
                <a:latin typeface="Söhne"/>
              </a:rPr>
              <a:t> propose des outils pour créer des graphiques complexes plus simplement. </a:t>
            </a:r>
            <a:endParaRPr kumimoji="0" lang="fr-FR" altLang="fr-TN" sz="1600" b="0" i="0" u="none" strike="noStrike" cap="none" normalizeH="0" baseline="0" dirty="0">
              <a:ln>
                <a:noFill/>
              </a:ln>
              <a:solidFill>
                <a:srgbClr val="000000"/>
              </a:solidFill>
              <a:effectLst/>
              <a:latin typeface="Söhne"/>
            </a:endParaRPr>
          </a:p>
          <a:p>
            <a:pPr marL="0" indent="0" algn="l" eaLnBrk="0" fontAlgn="base" hangingPunct="0">
              <a:lnSpc>
                <a:spcPct val="100000"/>
              </a:lnSpc>
              <a:spcBef>
                <a:spcPct val="0"/>
              </a:spcBef>
              <a:spcAft>
                <a:spcPct val="0"/>
              </a:spcAft>
              <a:buNone/>
            </a:pPr>
            <a:r>
              <a:rPr kumimoji="0" lang="fr-TN" altLang="fr-TN" sz="1600" b="0" i="0" u="none" strike="noStrike" cap="none" normalizeH="0" baseline="0" dirty="0">
                <a:ln>
                  <a:noFill/>
                </a:ln>
                <a:solidFill>
                  <a:srgbClr val="000000"/>
                </a:solidFill>
                <a:effectLst/>
                <a:latin typeface="Söhne"/>
              </a:rPr>
              <a:t>Enfin, la fonction </a:t>
            </a:r>
            <a:r>
              <a:rPr kumimoji="0" lang="fr-TN" altLang="fr-TN" sz="1600" b="1" i="0" u="none" strike="noStrike" cap="none" normalizeH="0" baseline="0" dirty="0">
                <a:ln>
                  <a:noFill/>
                </a:ln>
                <a:solidFill>
                  <a:srgbClr val="FF0000"/>
                </a:solidFill>
                <a:effectLst/>
                <a:latin typeface="Söhne"/>
              </a:rPr>
              <a:t>train_test_split</a:t>
            </a:r>
            <a:r>
              <a:rPr kumimoji="0" lang="fr-TN" altLang="fr-TN" sz="1600" b="0" i="0" u="none" strike="noStrike" cap="none" normalizeH="0" baseline="0" dirty="0">
                <a:ln>
                  <a:noFill/>
                </a:ln>
                <a:solidFill>
                  <a:srgbClr val="FF0000"/>
                </a:solidFill>
                <a:effectLst/>
                <a:latin typeface="Söhne"/>
              </a:rPr>
              <a:t> </a:t>
            </a:r>
            <a:r>
              <a:rPr kumimoji="0" lang="fr-TN" altLang="fr-TN" sz="1600" b="0" i="0" u="none" strike="noStrike" cap="none" normalizeH="0" baseline="0" dirty="0">
                <a:ln>
                  <a:noFill/>
                </a:ln>
                <a:solidFill>
                  <a:srgbClr val="000000"/>
                </a:solidFill>
                <a:effectLst/>
                <a:latin typeface="Söhne"/>
              </a:rPr>
              <a:t>de </a:t>
            </a:r>
            <a:r>
              <a:rPr kumimoji="0" lang="fr-TN" altLang="fr-TN" sz="1600" b="1" i="0" u="none" strike="noStrike" cap="none" normalizeH="0" baseline="0" dirty="0">
                <a:ln>
                  <a:noFill/>
                </a:ln>
                <a:solidFill>
                  <a:srgbClr val="FF0000"/>
                </a:solidFill>
                <a:effectLst/>
                <a:latin typeface="Söhne"/>
              </a:rPr>
              <a:t>scikit-learn ("</a:t>
            </a:r>
            <a:r>
              <a:rPr kumimoji="0" lang="fr-TN" altLang="fr-TN" sz="1600" b="1" i="1" u="none" strike="noStrike" cap="none" normalizeH="0" baseline="0" dirty="0">
                <a:ln>
                  <a:noFill/>
                </a:ln>
                <a:solidFill>
                  <a:srgbClr val="FF0000"/>
                </a:solidFill>
                <a:effectLst/>
                <a:latin typeface="Söhne"/>
              </a:rPr>
              <a:t>sklearn</a:t>
            </a:r>
            <a:r>
              <a:rPr kumimoji="0" lang="fr-TN" altLang="fr-TN" sz="1600" b="0" i="0" u="none" strike="noStrike" cap="none" normalizeH="0" baseline="0" dirty="0">
                <a:ln>
                  <a:noFill/>
                </a:ln>
                <a:solidFill>
                  <a:srgbClr val="FF0000"/>
                </a:solidFill>
                <a:effectLst/>
                <a:latin typeface="Söhne"/>
              </a:rPr>
              <a:t>")</a:t>
            </a:r>
            <a:r>
              <a:rPr kumimoji="0" lang="fr-TN" altLang="fr-TN" sz="1600" b="0" i="0" u="none" strike="noStrike" cap="none" normalizeH="0" baseline="0" dirty="0">
                <a:ln>
                  <a:noFill/>
                </a:ln>
                <a:solidFill>
                  <a:srgbClr val="000000"/>
                </a:solidFill>
                <a:effectLst/>
                <a:latin typeface="Söhne"/>
              </a:rPr>
              <a:t> permet de diviser les données en ensembles d'entraînement et de test, une étape </a:t>
            </a:r>
            <a:r>
              <a:rPr lang="fr-FR" sz="1600" b="0" i="0" dirty="0">
                <a:solidFill>
                  <a:srgbClr val="111111"/>
                </a:solidFill>
                <a:effectLst/>
                <a:latin typeface="-apple-system"/>
              </a:rPr>
              <a:t>Critique </a:t>
            </a:r>
            <a:r>
              <a:rPr kumimoji="0" lang="fr-TN" altLang="fr-TN" sz="1600" b="0" i="0" u="none" strike="noStrike" cap="none" normalizeH="0" baseline="0" dirty="0">
                <a:ln>
                  <a:noFill/>
                </a:ln>
                <a:solidFill>
                  <a:srgbClr val="000000"/>
                </a:solidFill>
                <a:effectLst/>
                <a:latin typeface="Söhne"/>
              </a:rPr>
              <a:t>dans l'évaluation des modèles d'apprentissage automatique. L'ensemble de ces bibliothèques combine des fonctionnalités puissantes pour soutenir le flux complet de travail, de l'exploration des données à la construction et</a:t>
            </a:r>
            <a:r>
              <a:rPr kumimoji="0" lang="fr-FR" altLang="fr-TN" sz="1600" b="0" i="0" u="none" strike="noStrike" cap="none" normalizeH="0" baseline="0" dirty="0">
                <a:ln>
                  <a:noFill/>
                </a:ln>
                <a:solidFill>
                  <a:srgbClr val="000000"/>
                </a:solidFill>
                <a:effectLst/>
                <a:latin typeface="Söhne"/>
              </a:rPr>
              <a:t> </a:t>
            </a:r>
            <a:r>
              <a:rPr kumimoji="0" lang="fr-TN" altLang="fr-TN" sz="1600" b="0" i="0" u="none" strike="noStrike" cap="none" normalizeH="0" baseline="0" dirty="0">
                <a:ln>
                  <a:noFill/>
                </a:ln>
                <a:solidFill>
                  <a:srgbClr val="000000"/>
                </a:solidFill>
                <a:effectLst/>
                <a:latin typeface="Söhne"/>
              </a:rPr>
              <a:t>l'évaluation</a:t>
            </a:r>
            <a:r>
              <a:rPr kumimoji="0" lang="fr-FR" altLang="fr-TN" sz="1600" b="0" i="0" u="none" strike="noStrike" cap="none" normalizeH="0" baseline="0" dirty="0">
                <a:ln>
                  <a:noFill/>
                </a:ln>
                <a:solidFill>
                  <a:srgbClr val="000000"/>
                </a:solidFill>
                <a:effectLst/>
                <a:latin typeface="Söhne"/>
              </a:rPr>
              <a:t>d</a:t>
            </a:r>
            <a:r>
              <a:rPr kumimoji="0" lang="fr-TN" altLang="fr-TN" sz="1600" b="0" i="0" u="none" strike="noStrike" cap="none" normalizeH="0" baseline="0" dirty="0">
                <a:ln>
                  <a:noFill/>
                </a:ln>
                <a:solidFill>
                  <a:srgbClr val="000000"/>
                </a:solidFill>
                <a:effectLst/>
                <a:latin typeface="Söhne"/>
              </a:rPr>
              <a:t>e modèles.</a:t>
            </a:r>
          </a:p>
          <a:p>
            <a:r>
              <a:rPr lang="fr-FR" dirty="0"/>
              <a:t>            </a:t>
            </a:r>
            <a:endParaRPr lang="fr-TN" dirty="0"/>
          </a:p>
        </p:txBody>
      </p:sp>
      <p:pic>
        <p:nvPicPr>
          <p:cNvPr id="6" name="Image 5" descr="Une image contenant texte, capture d’écran, Logiciel multimédia, logiciel&#10;&#10;Description générée automatiquement">
            <a:extLst>
              <a:ext uri="{FF2B5EF4-FFF2-40B4-BE49-F238E27FC236}">
                <a16:creationId xmlns:a16="http://schemas.microsoft.com/office/drawing/2014/main" id="{FB150801-DB6B-6BDB-5DFF-4BE8B123D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46" y="4572000"/>
            <a:ext cx="6528121" cy="3368233"/>
          </a:xfrm>
          <a:prstGeom prst="rect">
            <a:avLst/>
          </a:prstGeom>
        </p:spPr>
      </p:pic>
    </p:spTree>
    <p:extLst>
      <p:ext uri="{BB962C8B-B14F-4D97-AF65-F5344CB8AC3E}">
        <p14:creationId xmlns:p14="http://schemas.microsoft.com/office/powerpoint/2010/main" val="166420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68ADE8-6C1D-2F4C-BB6F-7EFEF9B0CADC}"/>
            </a:ext>
          </a:extLst>
        </p:cNvPr>
        <p:cNvGrpSpPr/>
        <p:nvPr/>
      </p:nvGrpSpPr>
      <p:grpSpPr>
        <a:xfrm>
          <a:off x="0" y="0"/>
          <a:ext cx="0" cy="0"/>
          <a:chOff x="0" y="0"/>
          <a:chExt cx="0" cy="0"/>
        </a:xfrm>
      </p:grpSpPr>
      <p:pic>
        <p:nvPicPr>
          <p:cNvPr id="2050" name="Picture 2" descr="Aucune description disponible.">
            <a:extLst>
              <a:ext uri="{FF2B5EF4-FFF2-40B4-BE49-F238E27FC236}">
                <a16:creationId xmlns:a16="http://schemas.microsoft.com/office/drawing/2014/main" id="{1312919F-3423-C4AB-A837-E52E78FC8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30" y="1735506"/>
            <a:ext cx="6522140" cy="6632292"/>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a:extLst>
              <a:ext uri="{FF2B5EF4-FFF2-40B4-BE49-F238E27FC236}">
                <a16:creationId xmlns:a16="http://schemas.microsoft.com/office/drawing/2014/main" id="{F4D8A1CC-A594-117D-B9DD-415E1FA2F0EC}"/>
              </a:ext>
            </a:extLst>
          </p:cNvPr>
          <p:cNvSpPr>
            <a:spLocks noGrp="1"/>
          </p:cNvSpPr>
          <p:nvPr>
            <p:ph type="title"/>
          </p:nvPr>
        </p:nvSpPr>
        <p:spPr>
          <a:xfrm>
            <a:off x="471488" y="486836"/>
            <a:ext cx="5915025" cy="832678"/>
          </a:xfrm>
        </p:spPr>
        <p:txBody>
          <a:bodyPr>
            <a:normAutofit/>
          </a:bodyPr>
          <a:lstStyle/>
          <a:p>
            <a:r>
              <a:rPr lang="fr-FR" b="1" dirty="0">
                <a:solidFill>
                  <a:srgbClr val="002060"/>
                </a:solidFill>
              </a:rPr>
              <a:t>Collection des fichiers csv</a:t>
            </a:r>
            <a:endParaRPr lang="fr-TN" b="1" dirty="0">
              <a:solidFill>
                <a:srgbClr val="002060"/>
              </a:solidFill>
            </a:endParaRPr>
          </a:p>
        </p:txBody>
      </p:sp>
    </p:spTree>
    <p:extLst>
      <p:ext uri="{BB962C8B-B14F-4D97-AF65-F5344CB8AC3E}">
        <p14:creationId xmlns:p14="http://schemas.microsoft.com/office/powerpoint/2010/main" val="248264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34E0521-FF46-7F11-697A-100B95D38299}"/>
              </a:ext>
            </a:extLst>
          </p:cNvPr>
          <p:cNvSpPr>
            <a:spLocks noGrp="1"/>
          </p:cNvSpPr>
          <p:nvPr>
            <p:ph idx="1"/>
          </p:nvPr>
        </p:nvSpPr>
        <p:spPr>
          <a:xfrm>
            <a:off x="471488" y="274320"/>
            <a:ext cx="6126276" cy="7961631"/>
          </a:xfrm>
        </p:spPr>
        <p:txBody>
          <a:bodyPr>
            <a:normAutofit/>
          </a:bodyPr>
          <a:lstStyle/>
          <a:p>
            <a:pPr marL="0" indent="0">
              <a:buNone/>
            </a:pPr>
            <a:r>
              <a:rPr lang="en-US" sz="1400" b="1" u="sng" dirty="0">
                <a:solidFill>
                  <a:srgbClr val="002060"/>
                </a:solidFill>
                <a:ea typeface="+mn-lt"/>
                <a:cs typeface="+mn-lt"/>
              </a:rPr>
              <a:t>III-</a:t>
            </a:r>
            <a:r>
              <a:rPr lang="en-US" sz="1400" b="1" u="sng" dirty="0" err="1">
                <a:solidFill>
                  <a:srgbClr val="002060"/>
                </a:solidFill>
                <a:ea typeface="+mn-lt"/>
                <a:cs typeface="+mn-lt"/>
              </a:rPr>
              <a:t>Nettoyage</a:t>
            </a:r>
            <a:r>
              <a:rPr lang="en-US" sz="1400" b="1" u="sng" dirty="0">
                <a:solidFill>
                  <a:srgbClr val="002060"/>
                </a:solidFill>
                <a:ea typeface="+mn-lt"/>
                <a:cs typeface="+mn-lt"/>
              </a:rPr>
              <a:t> des Données</a:t>
            </a:r>
            <a:endParaRPr lang="en-US" sz="1400" b="1" u="sng" dirty="0">
              <a:solidFill>
                <a:srgbClr val="002060"/>
              </a:solidFill>
            </a:endParaRPr>
          </a:p>
          <a:p>
            <a:endParaRPr lang="en-US" sz="1400" b="1" dirty="0">
              <a:solidFill>
                <a:srgbClr val="FF0000"/>
              </a:solidFill>
              <a:latin typeface="Calibri"/>
              <a:ea typeface="Calibri"/>
              <a:cs typeface="Calibri"/>
            </a:endParaRPr>
          </a:p>
          <a:p>
            <a:pPr marL="0" indent="0">
              <a:buNone/>
            </a:pPr>
            <a:r>
              <a:rPr lang="en-US" sz="1400" b="1" dirty="0">
                <a:solidFill>
                  <a:srgbClr val="FF0000"/>
                </a:solidFill>
                <a:latin typeface="Times New Roman"/>
                <a:ea typeface="+mn-lt"/>
                <a:cs typeface="+mn-lt"/>
              </a:rPr>
              <a:t>1. </a:t>
            </a:r>
            <a:r>
              <a:rPr lang="en-US" sz="1400" b="1" dirty="0" err="1">
                <a:solidFill>
                  <a:srgbClr val="FF0000"/>
                </a:solidFill>
                <a:latin typeface="Times New Roman"/>
                <a:ea typeface="+mn-lt"/>
                <a:cs typeface="+mn-lt"/>
              </a:rPr>
              <a:t>Détection</a:t>
            </a:r>
            <a:r>
              <a:rPr lang="en-US" sz="1400" b="1" dirty="0">
                <a:solidFill>
                  <a:srgbClr val="FF0000"/>
                </a:solidFill>
                <a:latin typeface="Times New Roman"/>
                <a:ea typeface="+mn-lt"/>
                <a:cs typeface="+mn-lt"/>
              </a:rPr>
              <a:t> des </a:t>
            </a:r>
            <a:r>
              <a:rPr lang="en-US" sz="1400" b="1" dirty="0" err="1">
                <a:solidFill>
                  <a:srgbClr val="FF0000"/>
                </a:solidFill>
                <a:latin typeface="Times New Roman"/>
                <a:ea typeface="+mn-lt"/>
                <a:cs typeface="+mn-lt"/>
              </a:rPr>
              <a:t>Valeurs</a:t>
            </a:r>
            <a:r>
              <a:rPr lang="en-US" sz="1400" b="1" dirty="0">
                <a:solidFill>
                  <a:srgbClr val="FF0000"/>
                </a:solidFill>
                <a:latin typeface="Times New Roman"/>
                <a:ea typeface="+mn-lt"/>
                <a:cs typeface="+mn-lt"/>
              </a:rPr>
              <a:t> </a:t>
            </a:r>
            <a:r>
              <a:rPr lang="en-US" sz="1400" b="1" dirty="0" err="1">
                <a:solidFill>
                  <a:srgbClr val="FF0000"/>
                </a:solidFill>
                <a:latin typeface="Times New Roman"/>
                <a:ea typeface="+mn-lt"/>
                <a:cs typeface="+mn-lt"/>
              </a:rPr>
              <a:t>Manquantes</a:t>
            </a:r>
            <a:r>
              <a:rPr lang="en-US" sz="1400" b="1" dirty="0">
                <a:solidFill>
                  <a:srgbClr val="FF0000"/>
                </a:solidFill>
                <a:latin typeface="Times New Roman"/>
                <a:ea typeface="+mn-lt"/>
                <a:cs typeface="+mn-lt"/>
              </a:rPr>
              <a:t> :</a:t>
            </a:r>
          </a:p>
          <a:p>
            <a:pPr marL="0" indent="0">
              <a:buNone/>
            </a:pPr>
            <a:r>
              <a:rPr lang="fr-FR" sz="1400" b="0" i="0" dirty="0">
                <a:solidFill>
                  <a:srgbClr val="050505"/>
                </a:solidFill>
                <a:effectLst/>
              </a:rPr>
              <a:t>on a trouvé quelques valeurs manquantes dans la colonne "</a:t>
            </a:r>
            <a:r>
              <a:rPr lang="fr-FR" sz="1400" b="0" i="0" dirty="0" err="1">
                <a:solidFill>
                  <a:srgbClr val="050505"/>
                </a:solidFill>
                <a:effectLst/>
              </a:rPr>
              <a:t>Sleep</a:t>
            </a:r>
            <a:r>
              <a:rPr lang="fr-FR" sz="1400" b="0" i="0" dirty="0">
                <a:solidFill>
                  <a:srgbClr val="050505"/>
                </a:solidFill>
                <a:effectLst/>
              </a:rPr>
              <a:t> Duration", c'est pour cela on a utilisé une méthode de calcule de moyenne des données situés dans la colonne "</a:t>
            </a:r>
            <a:r>
              <a:rPr lang="fr-FR" sz="1400" b="0" i="0" dirty="0" err="1">
                <a:solidFill>
                  <a:srgbClr val="050505"/>
                </a:solidFill>
                <a:effectLst/>
              </a:rPr>
              <a:t>Sleep</a:t>
            </a:r>
            <a:r>
              <a:rPr lang="fr-FR" sz="1400" b="0" i="0" dirty="0">
                <a:solidFill>
                  <a:srgbClr val="050505"/>
                </a:solidFill>
                <a:effectLst/>
              </a:rPr>
              <a:t> Duration" par rapport la moyenne des données de la colonne " </a:t>
            </a:r>
            <a:r>
              <a:rPr lang="fr-FR" sz="1400" b="0" i="0" dirty="0" err="1">
                <a:solidFill>
                  <a:srgbClr val="050505"/>
                </a:solidFill>
                <a:effectLst/>
              </a:rPr>
              <a:t>quality</a:t>
            </a:r>
            <a:r>
              <a:rPr lang="fr-FR" sz="1400" b="0" i="0" dirty="0">
                <a:solidFill>
                  <a:srgbClr val="050505"/>
                </a:solidFill>
                <a:effectLst/>
              </a:rPr>
              <a:t> of </a:t>
            </a:r>
            <a:r>
              <a:rPr lang="fr-FR" sz="1400" b="0" i="0" dirty="0" err="1">
                <a:solidFill>
                  <a:srgbClr val="050505"/>
                </a:solidFill>
                <a:effectLst/>
              </a:rPr>
              <a:t>sleep</a:t>
            </a:r>
            <a:r>
              <a:rPr lang="fr-FR" sz="1400" b="0" i="0" dirty="0">
                <a:solidFill>
                  <a:srgbClr val="050505"/>
                </a:solidFill>
                <a:effectLst/>
              </a:rPr>
              <a:t>"</a:t>
            </a:r>
            <a:endParaRPr lang="en-US" sz="1400" b="1" dirty="0">
              <a:ea typeface="+mn-lt"/>
              <a:cs typeface="+mn-lt"/>
            </a:endParaRPr>
          </a:p>
          <a:p>
            <a:pPr marL="0" indent="0">
              <a:buNone/>
            </a:pPr>
            <a:r>
              <a:rPr lang="en-US" sz="1400" b="1" dirty="0">
                <a:solidFill>
                  <a:srgbClr val="FF0000"/>
                </a:solidFill>
                <a:latin typeface="Times New Roman"/>
                <a:ea typeface="+mn-lt"/>
                <a:cs typeface="+mn-lt"/>
              </a:rPr>
              <a:t>2. </a:t>
            </a:r>
            <a:r>
              <a:rPr lang="en-US" sz="1400" b="1" dirty="0" err="1">
                <a:solidFill>
                  <a:srgbClr val="FF0000"/>
                </a:solidFill>
                <a:latin typeface="Times New Roman"/>
                <a:ea typeface="+mn-lt"/>
                <a:cs typeface="+mn-lt"/>
              </a:rPr>
              <a:t>Valeurs</a:t>
            </a:r>
            <a:r>
              <a:rPr lang="en-US" sz="1400" b="1" dirty="0">
                <a:solidFill>
                  <a:srgbClr val="FF0000"/>
                </a:solidFill>
                <a:latin typeface="Times New Roman"/>
                <a:ea typeface="+mn-lt"/>
                <a:cs typeface="+mn-lt"/>
              </a:rPr>
              <a:t> </a:t>
            </a:r>
            <a:r>
              <a:rPr lang="en-US" sz="1400" b="1" dirty="0" err="1">
                <a:solidFill>
                  <a:srgbClr val="FF0000"/>
                </a:solidFill>
                <a:latin typeface="Times New Roman"/>
                <a:ea typeface="+mn-lt"/>
                <a:cs typeface="+mn-lt"/>
              </a:rPr>
              <a:t>Aberrantes</a:t>
            </a:r>
            <a:r>
              <a:rPr lang="en-US" sz="1400" b="1" dirty="0">
                <a:solidFill>
                  <a:srgbClr val="FF0000"/>
                </a:solidFill>
                <a:latin typeface="Times New Roman"/>
                <a:ea typeface="+mn-lt"/>
                <a:cs typeface="+mn-lt"/>
              </a:rPr>
              <a:t> :</a:t>
            </a:r>
          </a:p>
          <a:p>
            <a:pPr marL="0" indent="0">
              <a:buNone/>
            </a:pPr>
            <a:r>
              <a:rPr lang="fr-FR" sz="1400" b="0" i="0" dirty="0">
                <a:effectLst/>
              </a:rPr>
              <a:t>Cette approche consiste à définir des limites ou seuils au-delà desquels les valeurs sont considérées comme aberrantes et nécessitant une correction ou une suppression. En général, les seuils sont déterminés en fonction de la distribution des données et peuvent être basés sur des mesures statistiques telles que la moyenne, l'écart-type ou les quartiles. Les valeurs qui dépassent ces seuils sont identifiées comme aberrantes. Une fois repérées, différentes stratégies peuvent être appliquées, telles que l'imputation de valeurs manquantes, la transformation des données ou la suppression pure et simple des points aberrants. Cette méthode vise à améliorer la qualité des données en éliminant les observations extrêmes qui pourraient fausser les analyses ultérieures. Cependant, il est essentiel de sélectionner soigneusement les seuils en fonction du contexte spécifique des données et des objectifs de l'analyse, car des seuils inappropriés pourraient entraîner la perte d'informations pertinentes ou une altération des résultats.</a:t>
            </a:r>
            <a:endParaRPr lang="en-US" sz="1400" b="1" dirty="0"/>
          </a:p>
          <a:p>
            <a:endParaRPr lang="fr-TN" dirty="0"/>
          </a:p>
        </p:txBody>
      </p:sp>
      <p:pic>
        <p:nvPicPr>
          <p:cNvPr id="4100" name="Picture 4" descr="Aucune description disponible.">
            <a:extLst>
              <a:ext uri="{FF2B5EF4-FFF2-40B4-BE49-F238E27FC236}">
                <a16:creationId xmlns:a16="http://schemas.microsoft.com/office/drawing/2014/main" id="{D77A40D2-A104-BCAF-EE61-829E89D18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5605243"/>
            <a:ext cx="6126276"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3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ucune description disponible.">
            <a:extLst>
              <a:ext uri="{FF2B5EF4-FFF2-40B4-BE49-F238E27FC236}">
                <a16:creationId xmlns:a16="http://schemas.microsoft.com/office/drawing/2014/main" id="{9CBF560D-7F0A-B933-778F-085DAF57B2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218" y="1782501"/>
            <a:ext cx="6447097" cy="535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66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9D70E8-6B52-B54B-8BC7-C223FA6B7EBB}"/>
              </a:ext>
            </a:extLst>
          </p:cNvPr>
          <p:cNvSpPr txBox="1"/>
          <p:nvPr/>
        </p:nvSpPr>
        <p:spPr>
          <a:xfrm>
            <a:off x="135151" y="180558"/>
            <a:ext cx="6245157" cy="88331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i="0" u="none" strike="noStrike" dirty="0">
                <a:solidFill>
                  <a:srgbClr val="002060"/>
                </a:solidFill>
                <a:effectLst/>
                <a:latin typeface="enriqueta"/>
                <a:hlinkClick r:id="rId2" tooltip="IV en chiffres romains">
                  <a:extLst>
                    <a:ext uri="{A12FA001-AC4F-418D-AE19-62706E023703}">
                      <ahyp:hlinkClr xmlns:ahyp="http://schemas.microsoft.com/office/drawing/2018/hyperlinkcolor" val="tx"/>
                    </a:ext>
                  </a:extLst>
                </a:hlinkClick>
              </a:rPr>
              <a:t>IV</a:t>
            </a:r>
            <a:r>
              <a:rPr lang="fr-FR" sz="1600" b="1" dirty="0">
                <a:solidFill>
                  <a:srgbClr val="002060"/>
                </a:solidFill>
                <a:latin typeface="enriqueta"/>
              </a:rPr>
              <a:t>-</a:t>
            </a:r>
            <a:r>
              <a:rPr lang="en-US" sz="1600" b="1" dirty="0">
                <a:solidFill>
                  <a:srgbClr val="002060"/>
                </a:solidFill>
                <a:ea typeface="+mn-lt"/>
                <a:cs typeface="+mn-lt"/>
              </a:rPr>
              <a:t>Exploration des Données</a:t>
            </a:r>
            <a:endParaRPr lang="fr-FR" b="1" dirty="0">
              <a:solidFill>
                <a:srgbClr val="002060"/>
              </a:solidFill>
            </a:endParaRPr>
          </a:p>
          <a:p>
            <a:endParaRPr lang="en-US" sz="1600" b="1" dirty="0">
              <a:solidFill>
                <a:srgbClr val="FF0000"/>
              </a:solidFill>
              <a:latin typeface="Times New Roman"/>
              <a:cs typeface="Segoe UI"/>
            </a:endParaRPr>
          </a:p>
          <a:p>
            <a:pPr algn="l"/>
            <a:r>
              <a:rPr lang="fr-FR" sz="1600" dirty="0">
                <a:solidFill>
                  <a:srgbClr val="1C1E21"/>
                </a:solidFill>
                <a:latin typeface="inherit"/>
              </a:rPr>
              <a:t>L’exploration</a:t>
            </a:r>
            <a:r>
              <a:rPr lang="fr-FR" sz="1600" b="0" i="0" dirty="0">
                <a:solidFill>
                  <a:srgbClr val="1C1E21"/>
                </a:solidFill>
                <a:effectLst/>
                <a:latin typeface="inherit"/>
              </a:rPr>
              <a:t> des données est une discipline cruciale dans le domaine de l'analyse et de la communication de l'information. Elle consiste à représenter graphiquement des données complexes afin de les rendre plus accessibles, compréhensibles et significatives pour les utilisateurs. En utilisant des graphiques, des tableaux, des cartes ou d'autres formes visuelles, la visualisation des données permet de mettre en évidence des tendances, des schémas et des relations qui pourraient être difficiles à percevoir dans des ensembles de données brutes. Cette approche facilite la prise de décision informée, en offrant une perspective visuelle intuitive qui favorise la compréhension rapide et approfondie des informations. De plus, la visualisation des données joue un rôle crucial dans la communication des résultats et des insights aux parties prenantes, favorisant ainsi une meilleure collaboration et une compréhension partagée des informations. En somme, elle constitue un outil essentiel pour explorer, interpréter et partager efficacement les vastes quantités de données générées dans notre ère numérique.</a:t>
            </a:r>
          </a:p>
          <a:p>
            <a:br>
              <a:rPr lang="fr-FR" sz="1400" dirty="0"/>
            </a:br>
            <a:endParaRPr lang="en-US" sz="1400" b="1" dirty="0">
              <a:solidFill>
                <a:srgbClr val="00B050"/>
              </a:solidFill>
              <a:latin typeface="Times New Roman"/>
              <a:ea typeface="Calibri"/>
              <a:cs typeface="Times New Roman"/>
            </a:endParaRPr>
          </a:p>
          <a:p>
            <a:endParaRPr lang="en-US" sz="1400" b="1" dirty="0">
              <a:solidFill>
                <a:srgbClr val="00B050"/>
              </a:solidFill>
              <a:latin typeface="Times New Roman"/>
              <a:ea typeface="Calibri"/>
              <a:cs typeface="Times New Roman"/>
            </a:endParaRPr>
          </a:p>
          <a:p>
            <a:endParaRPr lang="en-US" sz="1400" b="1" dirty="0">
              <a:solidFill>
                <a:srgbClr val="00B050"/>
              </a:solidFill>
              <a:latin typeface="Times New Roman"/>
              <a:ea typeface="Calibri"/>
              <a:cs typeface="Times New Roman"/>
            </a:endParaRPr>
          </a:p>
          <a:p>
            <a:endParaRPr lang="en-US" sz="1400" b="1" dirty="0">
              <a:solidFill>
                <a:srgbClr val="00B050"/>
              </a:solidFill>
              <a:latin typeface="Times New Roman"/>
              <a:ea typeface="Calibri"/>
              <a:cs typeface="Times New Roman"/>
            </a:endParaRPr>
          </a:p>
          <a:p>
            <a:endParaRPr lang="en-US" sz="1400" b="1" dirty="0">
              <a:solidFill>
                <a:srgbClr val="00B050"/>
              </a:solidFill>
              <a:latin typeface="Times New Roman"/>
              <a:ea typeface="Calibri"/>
              <a:cs typeface="Times New Roman"/>
            </a:endParaRPr>
          </a:p>
          <a:p>
            <a:endParaRPr lang="en-US" sz="1400" b="1" dirty="0">
              <a:solidFill>
                <a:srgbClr val="00B050"/>
              </a:solidFill>
              <a:latin typeface="Times New Roman"/>
              <a:ea typeface="Calibri"/>
              <a:cs typeface="Segoe UI"/>
            </a:endParaRPr>
          </a:p>
          <a:p>
            <a:endParaRPr lang="en-US" sz="1400" b="1" dirty="0">
              <a:solidFill>
                <a:srgbClr val="00B050"/>
              </a:solidFill>
              <a:latin typeface="Times New Roman"/>
              <a:ea typeface="Calibri"/>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a:p>
            <a:endParaRPr lang="en-US" sz="1400" b="1" dirty="0">
              <a:solidFill>
                <a:srgbClr val="00B050"/>
              </a:solidFill>
              <a:latin typeface="Times New Roman"/>
              <a:cs typeface="Segoe UI"/>
            </a:endParaRPr>
          </a:p>
        </p:txBody>
      </p:sp>
      <p:pic>
        <p:nvPicPr>
          <p:cNvPr id="6148" name="Picture 4" descr="Aucune description disponible.">
            <a:extLst>
              <a:ext uri="{FF2B5EF4-FFF2-40B4-BE49-F238E27FC236}">
                <a16:creationId xmlns:a16="http://schemas.microsoft.com/office/drawing/2014/main" id="{6AF381D4-C23A-52F7-FB12-A3D3EAAB9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5" y="4742687"/>
            <a:ext cx="6722849" cy="4271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43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Une image contenant texte, capture d’écran, logiciel, affichage&#10;&#10;Description générée automatiquement">
            <a:extLst>
              <a:ext uri="{FF2B5EF4-FFF2-40B4-BE49-F238E27FC236}">
                <a16:creationId xmlns:a16="http://schemas.microsoft.com/office/drawing/2014/main" id="{8ED8946E-7EA6-11FA-EE67-92F3F1A1D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051"/>
            <a:ext cx="6858000" cy="3352232"/>
          </a:xfrm>
          <a:prstGeom prst="rect">
            <a:avLst/>
          </a:prstGeom>
        </p:spPr>
      </p:pic>
      <p:pic>
        <p:nvPicPr>
          <p:cNvPr id="8" name="Image 7" descr="Une image contenant diagramme, capture d’écran, cercle, conception&#10;&#10;Description générée automatiquement">
            <a:extLst>
              <a:ext uri="{FF2B5EF4-FFF2-40B4-BE49-F238E27FC236}">
                <a16:creationId xmlns:a16="http://schemas.microsoft.com/office/drawing/2014/main" id="{FBE324B5-744F-1FBE-8A18-B536566A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49718"/>
            <a:ext cx="6858000" cy="3561499"/>
          </a:xfrm>
          <a:prstGeom prst="rect">
            <a:avLst/>
          </a:prstGeom>
        </p:spPr>
      </p:pic>
    </p:spTree>
    <p:extLst>
      <p:ext uri="{BB962C8B-B14F-4D97-AF65-F5344CB8AC3E}">
        <p14:creationId xmlns:p14="http://schemas.microsoft.com/office/powerpoint/2010/main" val="28063698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TotalTime>
  <Words>2101</Words>
  <Application>Microsoft Office PowerPoint</Application>
  <PresentationFormat>Affichage à l'écran (4:3)</PresentationFormat>
  <Paragraphs>166</Paragraphs>
  <Slides>14</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14</vt:i4>
      </vt:variant>
    </vt:vector>
  </HeadingPairs>
  <TitlesOfParts>
    <vt:vector size="24" baseType="lpstr">
      <vt:lpstr>-apple-system</vt:lpstr>
      <vt:lpstr>Arial</vt:lpstr>
      <vt:lpstr>Calibri</vt:lpstr>
      <vt:lpstr>Calibri Light</vt:lpstr>
      <vt:lpstr>enriqueta</vt:lpstr>
      <vt:lpstr>inherit</vt:lpstr>
      <vt:lpstr>Segoe UI Historic</vt:lpstr>
      <vt:lpstr>Söhne</vt:lpstr>
      <vt:lpstr>Times New Roman</vt:lpstr>
      <vt:lpstr>Office Theme</vt:lpstr>
      <vt:lpstr>Présentation PowerPoint</vt:lpstr>
      <vt:lpstr>Présentation PowerPoint</vt:lpstr>
      <vt:lpstr>Présentation PowerPoint</vt:lpstr>
      <vt:lpstr>Présentation PowerPoint</vt:lpstr>
      <vt:lpstr>Collection des fichiers csv</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wassim jlassi</dc:creator>
  <cp:lastModifiedBy>anas2002zouazoui@gmail.com</cp:lastModifiedBy>
  <cp:revision>181</cp:revision>
  <dcterms:created xsi:type="dcterms:W3CDTF">2023-11-01T15:35:47Z</dcterms:created>
  <dcterms:modified xsi:type="dcterms:W3CDTF">2023-12-27T20:15:59Z</dcterms:modified>
</cp:coreProperties>
</file>