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5"/>
  </p:notesMasterIdLst>
  <p:handoutMasterIdLst>
    <p:handoutMasterId r:id="rId76"/>
  </p:handoutMasterIdLst>
  <p:sldIdLst>
    <p:sldId id="356" r:id="rId2"/>
    <p:sldId id="357" r:id="rId3"/>
    <p:sldId id="305" r:id="rId4"/>
    <p:sldId id="306" r:id="rId5"/>
    <p:sldId id="307" r:id="rId6"/>
    <p:sldId id="311" r:id="rId7"/>
    <p:sldId id="308" r:id="rId8"/>
    <p:sldId id="320" r:id="rId9"/>
    <p:sldId id="319" r:id="rId10"/>
    <p:sldId id="321" r:id="rId11"/>
    <p:sldId id="309" r:id="rId12"/>
    <p:sldId id="310" r:id="rId13"/>
    <p:sldId id="282" r:id="rId14"/>
    <p:sldId id="284" r:id="rId15"/>
    <p:sldId id="289" r:id="rId16"/>
    <p:sldId id="285" r:id="rId17"/>
    <p:sldId id="286" r:id="rId18"/>
    <p:sldId id="287" r:id="rId19"/>
    <p:sldId id="288" r:id="rId20"/>
    <p:sldId id="292" r:id="rId21"/>
    <p:sldId id="294" r:id="rId22"/>
    <p:sldId id="303" r:id="rId23"/>
    <p:sldId id="318" r:id="rId24"/>
    <p:sldId id="304" r:id="rId25"/>
    <p:sldId id="295" r:id="rId26"/>
    <p:sldId id="323" r:id="rId27"/>
    <p:sldId id="322" r:id="rId28"/>
    <p:sldId id="329" r:id="rId29"/>
    <p:sldId id="330" r:id="rId30"/>
    <p:sldId id="324" r:id="rId31"/>
    <p:sldId id="325" r:id="rId32"/>
    <p:sldId id="326" r:id="rId33"/>
    <p:sldId id="327" r:id="rId34"/>
    <p:sldId id="291" r:id="rId35"/>
    <p:sldId id="348" r:id="rId36"/>
    <p:sldId id="293" r:id="rId37"/>
    <p:sldId id="298" r:id="rId38"/>
    <p:sldId id="296" r:id="rId39"/>
    <p:sldId id="299" r:id="rId40"/>
    <p:sldId id="297" r:id="rId41"/>
    <p:sldId id="301" r:id="rId42"/>
    <p:sldId id="312" r:id="rId43"/>
    <p:sldId id="313" r:id="rId44"/>
    <p:sldId id="316" r:id="rId45"/>
    <p:sldId id="314" r:id="rId46"/>
    <p:sldId id="315" r:id="rId47"/>
    <p:sldId id="281" r:id="rId48"/>
    <p:sldId id="290" r:id="rId49"/>
    <p:sldId id="317" r:id="rId50"/>
    <p:sldId id="331" r:id="rId51"/>
    <p:sldId id="332" r:id="rId52"/>
    <p:sldId id="333" r:id="rId53"/>
    <p:sldId id="334" r:id="rId54"/>
    <p:sldId id="335" r:id="rId55"/>
    <p:sldId id="344" r:id="rId56"/>
    <p:sldId id="336" r:id="rId57"/>
    <p:sldId id="337" r:id="rId58"/>
    <p:sldId id="338" r:id="rId59"/>
    <p:sldId id="340" r:id="rId60"/>
    <p:sldId id="342" r:id="rId61"/>
    <p:sldId id="339" r:id="rId62"/>
    <p:sldId id="341" r:id="rId63"/>
    <p:sldId id="343" r:id="rId64"/>
    <p:sldId id="345" r:id="rId65"/>
    <p:sldId id="346" r:id="rId66"/>
    <p:sldId id="347" r:id="rId67"/>
    <p:sldId id="358" r:id="rId68"/>
    <p:sldId id="359" r:id="rId69"/>
    <p:sldId id="350" r:id="rId70"/>
    <p:sldId id="351" r:id="rId71"/>
    <p:sldId id="352" r:id="rId72"/>
    <p:sldId id="353" r:id="rId73"/>
    <p:sldId id="35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  <a:srgbClr val="CCFFFF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68" d="100"/>
          <a:sy n="68" d="100"/>
        </p:scale>
        <p:origin x="1359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17/04/2021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17/04/2021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17/04/2021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17/04/2021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17/04/2021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17/04/2021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17/04/2021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6312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2731712" y="4016990"/>
            <a:ext cx="1315754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2566817" y="424178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cxnSpLocks/>
            <a:stCxn id="47" idx="0"/>
            <a:endCxn id="64" idx="2"/>
          </p:cNvCxnSpPr>
          <p:nvPr/>
        </p:nvCxnSpPr>
        <p:spPr>
          <a:xfrm rot="5400000" flipH="1" flipV="1">
            <a:off x="4477843" y="1995190"/>
            <a:ext cx="933546" cy="311005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/>
          <p:cNvSpPr/>
          <p:nvPr/>
        </p:nvSpPr>
        <p:spPr>
          <a:xfrm>
            <a:off x="6499643" y="2838312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6456892" y="3454543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6442273" y="4702031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doSonar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6348514" y="5362373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6391264" y="4060601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cxnSpLocks/>
            <a:stCxn id="47" idx="7"/>
            <a:endCxn id="65" idx="2"/>
          </p:cNvCxnSpPr>
          <p:nvPr/>
        </p:nvCxnSpPr>
        <p:spPr>
          <a:xfrm rot="5400000" flipH="1" flipV="1">
            <a:off x="4939528" y="2597395"/>
            <a:ext cx="432614" cy="260211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cxnSpLocks/>
            <a:stCxn id="47" idx="6"/>
            <a:endCxn id="68" idx="2"/>
          </p:cNvCxnSpPr>
          <p:nvPr/>
        </p:nvCxnSpPr>
        <p:spPr>
          <a:xfrm flipV="1">
            <a:off x="4047466" y="4323938"/>
            <a:ext cx="2343798" cy="26856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cxnSpLocks/>
            <a:stCxn id="47" idx="5"/>
            <a:endCxn id="66" idx="2"/>
          </p:cNvCxnSpPr>
          <p:nvPr/>
        </p:nvCxnSpPr>
        <p:spPr>
          <a:xfrm rot="16200000" flipH="1">
            <a:off x="4958207" y="3483399"/>
            <a:ext cx="380636" cy="258749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cxnSpLocks/>
            <a:stCxn id="47" idx="4"/>
            <a:endCxn id="67" idx="2"/>
          </p:cNvCxnSpPr>
          <p:nvPr/>
        </p:nvCxnSpPr>
        <p:spPr>
          <a:xfrm rot="16200000" flipH="1">
            <a:off x="4396807" y="3677379"/>
            <a:ext cx="944488" cy="295892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7626962" y="4323938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292534" y="5645566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483" y="505685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cxnSpLocks/>
            <a:stCxn id="64" idx="0"/>
            <a:endCxn id="47" idx="1"/>
          </p:cNvCxnSpPr>
          <p:nvPr/>
        </p:nvCxnSpPr>
        <p:spPr>
          <a:xfrm rot="16200000" flipH="1" flipV="1">
            <a:off x="4328533" y="1434178"/>
            <a:ext cx="1276447" cy="4084714"/>
          </a:xfrm>
          <a:prstGeom prst="bentConnector3">
            <a:avLst>
              <a:gd name="adj1" fmla="val -1790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903" y="241172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F1989-53DD-4922-BDF5-D1F62EA6658E}"/>
              </a:ext>
            </a:extLst>
          </p:cNvPr>
          <p:cNvSpPr txBox="1"/>
          <p:nvPr/>
        </p:nvSpPr>
        <p:spPr>
          <a:xfrm>
            <a:off x="4185423" y="3961799"/>
            <a:ext cx="146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move”:”w</a:t>
            </a:r>
            <a:r>
              <a:rPr lang="en-US" dirty="0"/>
              <a:t>”}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28E7D3-3024-416C-85F5-DCC624698D34}"/>
              </a:ext>
            </a:extLst>
          </p:cNvPr>
          <p:cNvSpPr txBox="1"/>
          <p:nvPr/>
        </p:nvSpPr>
        <p:spPr>
          <a:xfrm>
            <a:off x="3508257" y="2750286"/>
            <a:ext cx="148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cmd</a:t>
            </a:r>
            <a:r>
              <a:rPr lang="en-US" dirty="0"/>
              <a:t>”:”</a:t>
            </a:r>
            <a:r>
              <a:rPr lang="en-US" dirty="0" err="1"/>
              <a:t>init</a:t>
            </a:r>
            <a:r>
              <a:rPr lang="en-US" dirty="0"/>
              <a:t>”}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4BD63-DEB8-45CA-B8EC-DE3543900AA5}"/>
              </a:ext>
            </a:extLst>
          </p:cNvPr>
          <p:cNvSpPr txBox="1"/>
          <p:nvPr/>
        </p:nvSpPr>
        <p:spPr>
          <a:xfrm>
            <a:off x="3642923" y="3354975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{“</a:t>
            </a:r>
            <a:r>
              <a:rPr lang="en-US" dirty="0" err="1"/>
              <a:t>cmd</a:t>
            </a:r>
            <a:r>
              <a:rPr lang="en-US" dirty="0"/>
              <a:t>”:”end”}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7EEF4C-D610-480C-8578-7BC08BBBA96F}"/>
              </a:ext>
            </a:extLst>
          </p:cNvPr>
          <p:cNvSpPr txBox="1"/>
          <p:nvPr/>
        </p:nvSpPr>
        <p:spPr>
          <a:xfrm>
            <a:off x="3802269" y="4636119"/>
            <a:ext cx="2935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sonarName</a:t>
            </a:r>
            <a:r>
              <a:rPr lang="en-US" sz="1200" dirty="0"/>
              <a:t>":“…","</a:t>
            </a:r>
            <a:r>
              <a:rPr lang="en-US" sz="1200" dirty="0" err="1"/>
              <a:t>distance":INT,"axis":"x</a:t>
            </a:r>
            <a:r>
              <a:rPr lang="en-US" sz="1200" dirty="0"/>
              <a:t>"}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83656D-8C03-4643-AA24-8E12780CC0D4}"/>
              </a:ext>
            </a:extLst>
          </p:cNvPr>
          <p:cNvSpPr txBox="1"/>
          <p:nvPr/>
        </p:nvSpPr>
        <p:spPr>
          <a:xfrm>
            <a:off x="3654130" y="5338680"/>
            <a:ext cx="336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{"</a:t>
            </a:r>
            <a:r>
              <a:rPr lang="en-US" dirty="0" err="1"/>
              <a:t>collision":true,"move":"unknown</a:t>
            </a:r>
            <a:r>
              <a:rPr lang="en-US" dirty="0"/>
              <a:t>"}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1B5704A-976F-4DDA-AC70-AAB095E20E34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2924400" y="4323935"/>
            <a:ext cx="5444230" cy="262894"/>
          </a:xfrm>
          <a:prstGeom prst="bentConnector4">
            <a:avLst>
              <a:gd name="adj1" fmla="val -107"/>
              <a:gd name="adj2" fmla="val 721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77541" y="990752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15388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65858" y="3055622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565613" y="3220183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805457" y="2985991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cxnSpLocks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6497382" y="51768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6019800" y="481744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  <p:sp>
        <p:nvSpPr>
          <p:cNvPr id="49" name="Triangolo isoscele 48"/>
          <p:cNvSpPr/>
          <p:nvPr/>
        </p:nvSpPr>
        <p:spPr>
          <a:xfrm rot="5400000" flipH="1">
            <a:off x="5033499" y="1884678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" name="Connettore 1 5"/>
          <p:cNvCxnSpPr>
            <a:endCxn id="49" idx="3"/>
          </p:cNvCxnSpPr>
          <p:nvPr/>
        </p:nvCxnSpPr>
        <p:spPr>
          <a:xfrm>
            <a:off x="4359013" y="1954104"/>
            <a:ext cx="648072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o 49"/>
          <p:cNvGrpSpPr/>
          <p:nvPr/>
        </p:nvGrpSpPr>
        <p:grpSpPr>
          <a:xfrm>
            <a:off x="1493976" y="1954104"/>
            <a:ext cx="812663" cy="763297"/>
            <a:chOff x="2441713" y="1277482"/>
            <a:chExt cx="812663" cy="763297"/>
          </a:xfrm>
        </p:grpSpPr>
        <p:sp>
          <p:nvSpPr>
            <p:cNvPr id="51" name="Parallelogramma 5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2" name="Ovale 5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3" name="Triangolo isoscele 5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4" name="CasellaDiTesto 53"/>
          <p:cNvSpPr txBox="1"/>
          <p:nvPr/>
        </p:nvSpPr>
        <p:spPr>
          <a:xfrm>
            <a:off x="2513324" y="2184829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QActor</a:t>
            </a:r>
            <a:endParaRPr lang="en-GB" sz="2000" dirty="0"/>
          </a:p>
        </p:txBody>
      </p:sp>
      <p:grpSp>
        <p:nvGrpSpPr>
          <p:cNvPr id="55" name="Gruppo 26">
            <a:extLst>
              <a:ext uri="{FF2B5EF4-FFF2-40B4-BE49-F238E27FC236}">
                <a16:creationId xmlns:a16="http://schemas.microsoft.com/office/drawing/2014/main" id="{7E46208A-677C-4048-B296-6EA681A9B681}"/>
              </a:ext>
            </a:extLst>
          </p:cNvPr>
          <p:cNvGrpSpPr/>
          <p:nvPr/>
        </p:nvGrpSpPr>
        <p:grpSpPr>
          <a:xfrm>
            <a:off x="6809393" y="4414190"/>
            <a:ext cx="866156" cy="763297"/>
            <a:chOff x="1194666" y="2417771"/>
            <a:chExt cx="866156" cy="763297"/>
          </a:xfrm>
        </p:grpSpPr>
        <p:sp>
          <p:nvSpPr>
            <p:cNvPr id="57" name="Ovale 27">
              <a:extLst>
                <a:ext uri="{FF2B5EF4-FFF2-40B4-BE49-F238E27FC236}">
                  <a16:creationId xmlns:a16="http://schemas.microsoft.com/office/drawing/2014/main" id="{8300B5D6-A744-4761-B53E-BA8AC900E3B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8" name="Rettangolo 28">
              <a:extLst>
                <a:ext uri="{FF2B5EF4-FFF2-40B4-BE49-F238E27FC236}">
                  <a16:creationId xmlns:a16="http://schemas.microsoft.com/office/drawing/2014/main" id="{368CEE56-AC1E-4E53-8F3D-1A2EEBA95B7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59" name="Triangolo isoscele 29">
              <a:extLst>
                <a:ext uri="{FF2B5EF4-FFF2-40B4-BE49-F238E27FC236}">
                  <a16:creationId xmlns:a16="http://schemas.microsoft.com/office/drawing/2014/main" id="{368994B5-5946-446D-8E4B-B39F39785CF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0" name="Gruppo 26">
            <a:extLst>
              <a:ext uri="{FF2B5EF4-FFF2-40B4-BE49-F238E27FC236}">
                <a16:creationId xmlns:a16="http://schemas.microsoft.com/office/drawing/2014/main" id="{CB9668BA-38EE-4587-8D6E-89213785E79A}"/>
              </a:ext>
            </a:extLst>
          </p:cNvPr>
          <p:cNvGrpSpPr/>
          <p:nvPr/>
        </p:nvGrpSpPr>
        <p:grpSpPr>
          <a:xfrm>
            <a:off x="3768187" y="4523057"/>
            <a:ext cx="866156" cy="763297"/>
            <a:chOff x="1194666" y="2417771"/>
            <a:chExt cx="866156" cy="763297"/>
          </a:xfrm>
        </p:grpSpPr>
        <p:sp>
          <p:nvSpPr>
            <p:cNvPr id="61" name="Ovale 27">
              <a:extLst>
                <a:ext uri="{FF2B5EF4-FFF2-40B4-BE49-F238E27FC236}">
                  <a16:creationId xmlns:a16="http://schemas.microsoft.com/office/drawing/2014/main" id="{5AEA06AE-E74B-4880-9F35-BF575F06EC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Rettangolo 28">
              <a:extLst>
                <a:ext uri="{FF2B5EF4-FFF2-40B4-BE49-F238E27FC236}">
                  <a16:creationId xmlns:a16="http://schemas.microsoft.com/office/drawing/2014/main" id="{1D3EA59B-C466-4C19-BECA-82AF2411154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3" name="Triangolo isoscele 29">
              <a:extLst>
                <a:ext uri="{FF2B5EF4-FFF2-40B4-BE49-F238E27FC236}">
                  <a16:creationId xmlns:a16="http://schemas.microsoft.com/office/drawing/2014/main" id="{665E5FD0-A233-4538-A78B-0C4D3D761D9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4" name="Gruppo 26">
            <a:extLst>
              <a:ext uri="{FF2B5EF4-FFF2-40B4-BE49-F238E27FC236}">
                <a16:creationId xmlns:a16="http://schemas.microsoft.com/office/drawing/2014/main" id="{2AA59A1D-2BF4-4E6B-940C-700C7277A634}"/>
              </a:ext>
            </a:extLst>
          </p:cNvPr>
          <p:cNvGrpSpPr/>
          <p:nvPr/>
        </p:nvGrpSpPr>
        <p:grpSpPr>
          <a:xfrm>
            <a:off x="1474497" y="4499586"/>
            <a:ext cx="866156" cy="763297"/>
            <a:chOff x="1194666" y="2417771"/>
            <a:chExt cx="866156" cy="763297"/>
          </a:xfrm>
        </p:grpSpPr>
        <p:sp>
          <p:nvSpPr>
            <p:cNvPr id="65" name="Ovale 27">
              <a:extLst>
                <a:ext uri="{FF2B5EF4-FFF2-40B4-BE49-F238E27FC236}">
                  <a16:creationId xmlns:a16="http://schemas.microsoft.com/office/drawing/2014/main" id="{B1C11713-4F2F-44ED-BE44-D827C214CDB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Rettangolo 28">
              <a:extLst>
                <a:ext uri="{FF2B5EF4-FFF2-40B4-BE49-F238E27FC236}">
                  <a16:creationId xmlns:a16="http://schemas.microsoft.com/office/drawing/2014/main" id="{F80B95EA-16C9-44DB-B727-433ED494FF3E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 w="28575">
              <a:prstDash val="sysDash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7" name="Triangolo isoscele 29">
              <a:extLst>
                <a:ext uri="{FF2B5EF4-FFF2-40B4-BE49-F238E27FC236}">
                  <a16:creationId xmlns:a16="http://schemas.microsoft.com/office/drawing/2014/main" id="{5F525FD4-4DF9-4482-B952-E967C05526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CCFF"/>
            </a:solidFill>
            <a:ln w="38100">
              <a:prstDash val="lgDashDot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0 w 749721"/>
                        <a:gd name="connsiteY0" fmla="*/ 360040 h 720080"/>
                        <a:gd name="connsiteX1" fmla="*/ 374861 w 749721"/>
                        <a:gd name="connsiteY1" fmla="*/ 0 h 720080"/>
                        <a:gd name="connsiteX2" fmla="*/ 749722 w 749721"/>
                        <a:gd name="connsiteY2" fmla="*/ 360040 h 720080"/>
                        <a:gd name="connsiteX3" fmla="*/ 374861 w 749721"/>
                        <a:gd name="connsiteY3" fmla="*/ 720080 h 720080"/>
                        <a:gd name="connsiteX4" fmla="*/ 0 w 749721"/>
                        <a:gd name="connsiteY4" fmla="*/ 360040 h 720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49721" h="720080" fill="none" extrusionOk="0">
                          <a:moveTo>
                            <a:pt x="0" y="360040"/>
                          </a:moveTo>
                          <a:cubicBezTo>
                            <a:pt x="22298" y="140001"/>
                            <a:pt x="215773" y="3164"/>
                            <a:pt x="374861" y="0"/>
                          </a:cubicBezTo>
                          <a:cubicBezTo>
                            <a:pt x="606825" y="42620"/>
                            <a:pt x="724736" y="160658"/>
                            <a:pt x="749722" y="360040"/>
                          </a:cubicBezTo>
                          <a:cubicBezTo>
                            <a:pt x="760663" y="560472"/>
                            <a:pt x="536281" y="699265"/>
                            <a:pt x="374861" y="720080"/>
                          </a:cubicBezTo>
                          <a:cubicBezTo>
                            <a:pt x="138864" y="728724"/>
                            <a:pt x="23106" y="527563"/>
                            <a:pt x="0" y="360040"/>
                          </a:cubicBezTo>
                          <a:close/>
                        </a:path>
                        <a:path w="749721" h="720080" stroke="0" extrusionOk="0">
                          <a:moveTo>
                            <a:pt x="0" y="360040"/>
                          </a:moveTo>
                          <a:cubicBezTo>
                            <a:pt x="-18639" y="193896"/>
                            <a:pt x="116606" y="-21153"/>
                            <a:pt x="374861" y="0"/>
                          </a:cubicBezTo>
                          <a:cubicBezTo>
                            <a:pt x="598345" y="-2429"/>
                            <a:pt x="726570" y="203363"/>
                            <a:pt x="749722" y="360040"/>
                          </a:cubicBezTo>
                          <a:cubicBezTo>
                            <a:pt x="745585" y="560268"/>
                            <a:pt x="542907" y="766178"/>
                            <a:pt x="374861" y="720080"/>
                          </a:cubicBezTo>
                          <a:cubicBezTo>
                            <a:pt x="196355" y="701621"/>
                            <a:pt x="-56414" y="571826"/>
                            <a:pt x="0" y="36004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257745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listener</a:t>
            </a:r>
            <a:r>
              <a:rPr lang="it-IT" dirty="0"/>
              <a:t> </a:t>
            </a:r>
          </a:p>
          <a:p>
            <a:r>
              <a:rPr lang="it-IT" dirty="0"/>
              <a:t>of </a:t>
            </a:r>
            <a:r>
              <a:rPr lang="it-IT" dirty="0" err="1"/>
              <a:t>button</a:t>
            </a:r>
            <a:r>
              <a:rPr lang="it-IT" dirty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Polling:</a:t>
            </a:r>
          </a:p>
          <a:p>
            <a:r>
              <a:rPr lang="it-IT" dirty="0"/>
              <a:t>led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endParaRPr lang="it-IT" dirty="0"/>
          </a:p>
          <a:p>
            <a:r>
              <a:rPr lang="it-IT" dirty="0"/>
              <a:t>by </a:t>
            </a:r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 </a:t>
            </a:r>
            <a:r>
              <a:rPr lang="it-IT" dirty="0" err="1"/>
              <a:t>perceives</a:t>
            </a:r>
            <a:endParaRPr lang="it-IT" dirty="0"/>
          </a:p>
          <a:p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Polling:</a:t>
            </a:r>
          </a:p>
          <a:p>
            <a:r>
              <a:rPr lang="it-IT" u="sng" dirty="0"/>
              <a:t>led </a:t>
            </a:r>
            <a:r>
              <a:rPr lang="it-IT" u="sng" dirty="0" err="1"/>
              <a:t>calls</a:t>
            </a:r>
            <a:r>
              <a:rPr lang="it-IT" u="sng" dirty="0"/>
              <a:t> </a:t>
            </a:r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28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29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Model</a:t>
            </a:r>
            <a:r>
              <a:rPr lang="en-US" dirty="0"/>
              <a:t> 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 software 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</a:p>
          <a:p>
            <a:r>
              <a:rPr lang="en-US" b="1" i="1" dirty="0"/>
              <a:t>The 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/>
              <a:t>VISTE DI UN SISTEMA</a:t>
            </a:r>
          </a:p>
          <a:p>
            <a:pPr lvl="1"/>
            <a:r>
              <a:rPr lang="it-IT" dirty="0"/>
              <a:t>Dal di fuori (cosa fa)</a:t>
            </a:r>
          </a:p>
          <a:p>
            <a:pPr lvl="1"/>
            <a:r>
              <a:rPr lang="it-IT" dirty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/>
              <a:t>(</a:t>
            </a:r>
            <a:r>
              <a:rPr lang="it-IT" dirty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</a:p>
          <a:p>
            <a:r>
              <a:rPr lang="en-GB" dirty="0"/>
              <a:t>Allow 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</a:p>
          <a:p>
            <a:r>
              <a:rPr lang="en-GB" dirty="0"/>
              <a:t>As events arrive from the outside world at a port, a technology-specific adapter converts it into a usable procedure call or message and passes it to the application. The 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</a:p>
          <a:p>
            <a:r>
              <a:rPr lang="en-GB" dirty="0"/>
              <a:t>When 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</a:p>
          <a:p>
            <a:r>
              <a:rPr lang="en-GB" dirty="0"/>
              <a:t>The 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Input</a:t>
                </a:r>
              </a:p>
              <a:p>
                <a:r>
                  <a:rPr lang="it-IT" dirty="0" err="1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Application</a:t>
                </a:r>
              </a:p>
              <a:p>
                <a:r>
                  <a:rPr lang="it-IT" dirty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Domain</a:t>
                </a:r>
              </a:p>
              <a:p>
                <a:r>
                  <a:rPr lang="it-IT" dirty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Output</a:t>
                </a:r>
              </a:p>
              <a:p>
                <a:r>
                  <a:rPr lang="it-IT" dirty="0" err="1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/>
                  <a:t>Security</a:t>
                </a:r>
              </a:p>
              <a:p>
                <a:r>
                  <a:rPr lang="it-IT" dirty="0" err="1"/>
                  <a:t>Transactions</a:t>
                </a:r>
                <a:endParaRPr lang="it-IT" dirty="0"/>
              </a:p>
              <a:p>
                <a:r>
                  <a:rPr lang="it-IT" dirty="0"/>
                  <a:t>Task </a:t>
                </a:r>
                <a:r>
                  <a:rPr lang="it-IT" dirty="0" err="1"/>
                  <a:t>coordination</a:t>
                </a:r>
                <a:endParaRPr lang="it-IT" dirty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Entities</a:t>
                </a:r>
                <a:endParaRPr lang="it-IT" dirty="0"/>
              </a:p>
              <a:p>
                <a:r>
                  <a:rPr lang="it-IT" dirty="0"/>
                  <a:t>Business </a:t>
                </a:r>
                <a:r>
                  <a:rPr lang="it-IT" dirty="0" err="1"/>
                  <a:t>Logic</a:t>
                </a:r>
                <a:endParaRPr lang="it-IT" dirty="0"/>
              </a:p>
              <a:p>
                <a:r>
                  <a:rPr lang="it-IT" dirty="0"/>
                  <a:t>Domain </a:t>
                </a:r>
                <a:r>
                  <a:rPr lang="it-IT" dirty="0" err="1"/>
                  <a:t>events</a:t>
                </a:r>
                <a:endParaRPr lang="it-IT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Repositories</a:t>
                </a:r>
                <a:endParaRPr lang="it-IT" dirty="0"/>
              </a:p>
              <a:p>
                <a:r>
                  <a:rPr lang="it-IT" dirty="0" err="1"/>
                  <a:t>Documents</a:t>
                </a:r>
                <a:endParaRPr lang="it-IT" dirty="0"/>
              </a:p>
              <a:p>
                <a:r>
                  <a:rPr lang="it-IT" dirty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/>
              <a:t>Inherits</a:t>
            </a:r>
            <a:r>
              <a:rPr lang="it-IT" sz="2800" dirty="0"/>
              <a:t> or use?  </a:t>
            </a:r>
            <a:r>
              <a:rPr lang="it-IT" sz="2800" dirty="0">
                <a:sym typeface="Wingdings" panose="05000000000000000000" pitchFamily="2" charset="2"/>
              </a:rPr>
              <a:t> The </a:t>
            </a:r>
            <a:r>
              <a:rPr lang="it-IT" sz="2800" dirty="0" err="1">
                <a:sym typeface="Wingdings" panose="05000000000000000000" pitchFamily="2" charset="2"/>
              </a:rPr>
              <a:t>resource</a:t>
            </a:r>
            <a:r>
              <a:rPr lang="it-IT" sz="2800" dirty="0">
                <a:sym typeface="Wingdings" panose="05000000000000000000" pitchFamily="2" charset="2"/>
              </a:rPr>
              <a:t> </a:t>
            </a:r>
            <a:r>
              <a:rPr lang="it-IT" sz="2800" dirty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6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1.2.4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3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Arduino</a:t>
            </a:r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/>
              <a:t>Cavalcanti</a:t>
            </a:r>
            <a:r>
              <a:rPr lang="en-GB" dirty="0"/>
              <a:t>  (</a:t>
            </a:r>
            <a:r>
              <a:rPr lang="en-GB" dirty="0">
                <a:hlinkClick r:id="rId2"/>
              </a:rPr>
              <a:t>ugoleone.cavalcanti@studio.unibo.it</a:t>
            </a:r>
            <a:r>
              <a:rPr lang="en-GB" dirty="0"/>
              <a:t>) : schema </a:t>
            </a:r>
            <a:r>
              <a:rPr lang="en-GB" dirty="0" err="1"/>
              <a:t>connessioni</a:t>
            </a:r>
            <a:r>
              <a:rPr lang="en-GB" dirty="0"/>
              <a:t> l293d  per Rasp</a:t>
            </a:r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uses</a:t>
            </a:r>
            <a:r>
              <a:rPr lang="it-IT" sz="1400" dirty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</a:t>
            </a:r>
            <a:r>
              <a:rPr lang="it-IT" sz="1400" dirty="0" err="1"/>
              <a:t>extend</a:t>
            </a:r>
            <a:r>
              <a:rPr lang="it-IT" sz="1400" dirty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Giovedi</a:t>
            </a:r>
            <a:r>
              <a:rPr lang="it-IT" dirty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Martedi</a:t>
            </a:r>
            <a:r>
              <a:rPr lang="it-IT" dirty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/>
              <a:t>it.unibo.qak20.robotroommap  </a:t>
            </a:r>
            <a:r>
              <a:rPr lang="en-GB" sz="3200" dirty="0"/>
              <a:t>(TODO)</a:t>
            </a:r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/>
              <a:t>Virtual robot on PC (192.168.1.22)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Create </a:t>
            </a:r>
            <a:r>
              <a:rPr lang="it-IT" sz="2800" dirty="0" err="1"/>
              <a:t>distribution</a:t>
            </a:r>
            <a:r>
              <a:rPr lang="it-IT" sz="2800" dirty="0"/>
              <a:t> for the </a:t>
            </a:r>
            <a:r>
              <a:rPr lang="it-IT" sz="2800" dirty="0" err="1"/>
              <a:t>basicrobot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ConsoleGui</a:t>
            </a:r>
            <a:r>
              <a:rPr lang="it-IT" sz="2800" dirty="0"/>
              <a:t> &amp; </a:t>
            </a:r>
            <a:r>
              <a:rPr lang="it-IT" sz="2800" dirty="0" err="1"/>
              <a:t>Coap</a:t>
            </a:r>
            <a:r>
              <a:rPr lang="it-IT" sz="2800" dirty="0"/>
              <a:t> </a:t>
            </a:r>
            <a:r>
              <a:rPr lang="it-IT" sz="2800" dirty="0" err="1"/>
              <a:t>observer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Basicrobot</a:t>
            </a:r>
            <a:r>
              <a:rPr lang="it-IT" sz="2800" dirty="0"/>
              <a:t> su </a:t>
            </a:r>
            <a:r>
              <a:rPr lang="it-IT" sz="2800" dirty="0" err="1"/>
              <a:t>Rasp</a:t>
            </a:r>
            <a:r>
              <a:rPr lang="it-IT" sz="2800" dirty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Webrobot</a:t>
            </a:r>
            <a:r>
              <a:rPr lang="it-IT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Configuration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C00000"/>
                </a:solidFill>
              </a:rPr>
              <a:t>resources/</a:t>
            </a:r>
            <a:r>
              <a:rPr lang="en-GB" sz="2000" dirty="0" err="1">
                <a:solidFill>
                  <a:srgbClr val="C00000"/>
                </a:solidFill>
              </a:rPr>
              <a:t>connQak</a:t>
            </a:r>
            <a:r>
              <a:rPr lang="en-GB" sz="2000" dirty="0">
                <a:solidFill>
                  <a:srgbClr val="C00000"/>
                </a:solidFill>
              </a:rPr>
              <a:t> /</a:t>
            </a:r>
            <a:r>
              <a:rPr lang="en-GB" sz="2000" dirty="0" err="1">
                <a:solidFill>
                  <a:srgbClr val="C00000"/>
                </a:solidFill>
              </a:rPr>
              <a:t>ConnConfig</a:t>
            </a:r>
            <a:endParaRPr lang="en-GB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>
                <a:solidFill>
                  <a:srgbClr val="C00000"/>
                </a:solidFill>
              </a:rPr>
              <a:t>RobotController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&amp; </a:t>
            </a:r>
            <a:r>
              <a:rPr lang="it-IT" sz="2800" dirty="0" err="1"/>
              <a:t>coapobs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/>
              <a:t>Boundary</a:t>
            </a:r>
            <a:r>
              <a:rPr lang="it-IT" sz="2800" dirty="0"/>
              <a:t> </a:t>
            </a:r>
            <a:r>
              <a:rPr lang="it-IT" sz="2800" dirty="0" err="1"/>
              <a:t>planner</a:t>
            </a:r>
            <a:endParaRPr lang="it-IT" sz="2800" dirty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app.js</a:t>
            </a:r>
          </a:p>
          <a:p>
            <a:r>
              <a:rPr lang="it-IT" dirty="0"/>
              <a:t>	</a:t>
            </a:r>
            <a:r>
              <a:rPr lang="en-GB" dirty="0" err="1"/>
              <a:t>sendTheMove</a:t>
            </a:r>
            <a:r>
              <a:rPr lang="en-GB" dirty="0"/>
              <a:t>    </a:t>
            </a:r>
            <a:r>
              <a:rPr lang="en-GB" dirty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Se avete tempo portate il </a:t>
            </a:r>
            <a:r>
              <a:rPr lang="it-IT" sz="3200" dirty="0" err="1"/>
              <a:t>robotweb</a:t>
            </a:r>
            <a:r>
              <a:rPr lang="it-IT" sz="3200" dirty="0"/>
              <a:t> su </a:t>
            </a:r>
            <a:r>
              <a:rPr lang="it-IT" sz="3200" dirty="0" err="1"/>
              <a:t>Rasp</a:t>
            </a:r>
            <a:endParaRPr lang="it-IT" sz="3200" dirty="0"/>
          </a:p>
          <a:p>
            <a:endParaRPr lang="it-IT" sz="3200" dirty="0"/>
          </a:p>
          <a:p>
            <a:r>
              <a:rPr lang="it-IT" sz="3200" dirty="0">
                <a:solidFill>
                  <a:srgbClr val="C00000"/>
                </a:solidFill>
              </a:rPr>
              <a:t>Robot </a:t>
            </a:r>
            <a:r>
              <a:rPr lang="it-IT" sz="3200" dirty="0" err="1">
                <a:solidFill>
                  <a:srgbClr val="C00000"/>
                </a:solidFill>
              </a:rPr>
              <a:t>boundary</a:t>
            </a:r>
            <a:r>
              <a:rPr lang="it-IT" sz="3200" dirty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/>
              <a:t>Inviare via web il comando START e </a:t>
            </a:r>
          </a:p>
          <a:p>
            <a:r>
              <a:rPr lang="it-IT" sz="3200" dirty="0"/>
              <a:t>vedere la mappa costruita</a:t>
            </a:r>
          </a:p>
          <a:p>
            <a:r>
              <a:rPr lang="it-IT" sz="3200" dirty="0"/>
              <a:t>Dal </a:t>
            </a:r>
            <a:r>
              <a:rPr lang="it-IT" sz="3200" dirty="0" err="1"/>
              <a:t>boundaryrobot</a:t>
            </a:r>
            <a:r>
              <a:rPr lang="it-IT" sz="3200" dirty="0"/>
              <a:t> sulla pagina web.</a:t>
            </a:r>
          </a:p>
          <a:p>
            <a:endParaRPr lang="it-IT" sz="3200" dirty="0"/>
          </a:p>
          <a:p>
            <a:r>
              <a:rPr lang="it-IT" sz="3200" dirty="0"/>
              <a:t>Forse non è bene modificare il codice del </a:t>
            </a:r>
            <a:r>
              <a:rPr lang="it-IT" sz="3200" dirty="0" err="1">
                <a:solidFill>
                  <a:srgbClr val="C00000"/>
                </a:solidFill>
              </a:rPr>
              <a:t>basicrobot</a:t>
            </a:r>
            <a:endParaRPr lang="it-IT" sz="3200" dirty="0">
              <a:solidFill>
                <a:srgbClr val="C00000"/>
              </a:solidFill>
            </a:endParaRPr>
          </a:p>
          <a:p>
            <a:r>
              <a:rPr lang="it-IT" sz="3200" dirty="0"/>
              <a:t>Ma più opportunamente introdurre un altro</a:t>
            </a:r>
          </a:p>
          <a:p>
            <a:r>
              <a:rPr lang="it-IT" sz="3200" dirty="0"/>
              <a:t>‘</a:t>
            </a:r>
            <a:r>
              <a:rPr lang="it-IT" sz="3200" dirty="0" err="1"/>
              <a:t>layer</a:t>
            </a:r>
            <a:r>
              <a:rPr lang="it-IT" sz="3200" dirty="0"/>
              <a:t>’ nella business </a:t>
            </a:r>
            <a:r>
              <a:rPr lang="it-IT" sz="3200" dirty="0" err="1"/>
              <a:t>logic</a:t>
            </a:r>
            <a:r>
              <a:rPr lang="it-IT" sz="3200" dirty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/>
              <a:t>Pull. Nuovi 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/>
              <a:t>it.unibo.radarusage</a:t>
            </a:r>
            <a:endParaRPr lang="it-IT" sz="2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/>
              <a:t>robotWeb2020/</a:t>
            </a:r>
            <a:r>
              <a:rPr lang="en-GB" sz="2800" dirty="0" err="1"/>
              <a:t>userdocs</a:t>
            </a:r>
            <a:r>
              <a:rPr lang="en-GB" sz="2800" dirty="0"/>
              <a:t>/RobotWebonSpring.html</a:t>
            </a:r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Create un nuovo progetto Java  </a:t>
            </a:r>
            <a:r>
              <a:rPr lang="it-IT" sz="2400" dirty="0" err="1">
                <a:solidFill>
                  <a:srgbClr val="1318ED"/>
                </a:solidFill>
              </a:rPr>
              <a:t>it.unibo.radar.demo</a:t>
            </a:r>
            <a:endParaRPr lang="it-IT" sz="2400" dirty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/>
              <a:t>demoradar.qak</a:t>
            </a:r>
            <a:endParaRPr lang="it-IT" sz="2400" dirty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/>
              <a:t>QActor</a:t>
            </a:r>
            <a:r>
              <a:rPr lang="en-GB" sz="2400" b="1" dirty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/>
              <a:t>State s0 initial{ </a:t>
            </a:r>
          </a:p>
          <a:p>
            <a:pPr lvl="1"/>
            <a:r>
              <a:rPr lang="en-GB" sz="2400" b="1" dirty="0"/>
              <a:t>	</a:t>
            </a:r>
            <a:r>
              <a:rPr lang="en-GB" sz="2400" b="1" dirty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/>
              <a:t>}</a:t>
            </a:r>
          </a:p>
          <a:p>
            <a:r>
              <a:rPr lang="it-IT" sz="2400" dirty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SISTEMA SOFTWARE   </a:t>
            </a:r>
            <a:r>
              <a:rPr lang="it-IT" sz="2800" dirty="0" err="1"/>
              <a:t>layered</a:t>
            </a:r>
            <a:r>
              <a:rPr lang="it-IT" sz="2800" dirty="0"/>
              <a:t> / esagonali</a:t>
            </a:r>
          </a:p>
          <a:p>
            <a:r>
              <a:rPr lang="it-IT" sz="2800" dirty="0"/>
              <a:t>«Mente-corpo»</a:t>
            </a:r>
          </a:p>
          <a:p>
            <a:r>
              <a:rPr lang="it-IT" sz="2800" dirty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problem</a:t>
            </a:r>
            <a:endParaRPr lang="it-IT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Struttura</a:t>
            </a:r>
          </a:p>
          <a:p>
            <a:r>
              <a:rPr lang="it-IT" sz="2800" dirty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E22C4E7-5434-4F32-A252-B2F389F7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3297" y="4772174"/>
            <a:ext cx="2895600" cy="365125"/>
          </a:xfrm>
        </p:spPr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69B6FB7-0BAB-49F6-8F77-66BFFF49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72297" y="4772174"/>
            <a:ext cx="2133600" cy="365125"/>
          </a:xfrm>
        </p:spPr>
        <p:txBody>
          <a:bodyPr/>
          <a:lstStyle/>
          <a:p>
            <a:fld id="{6F6A5AB3-AF76-4EC9-853D-D4C335162C13}" type="slidenum">
              <a:rPr lang="en-GB" smtClean="0"/>
              <a:t>67</a:t>
            </a:fld>
            <a:endParaRPr lang="en-GB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A9975B8-7812-444F-8EBB-54D86E2E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2656"/>
            <a:ext cx="6663505" cy="4817745"/>
          </a:xfrm>
          <a:prstGeom prst="rect">
            <a:avLst/>
          </a:prstGeom>
        </p:spPr>
      </p:pic>
      <p:pic>
        <p:nvPicPr>
          <p:cNvPr id="5" name="Immagine 4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A75DFE3-96D4-43B3-B099-1535EE61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11255"/>
            <a:ext cx="1008112" cy="1008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07CB-16A6-4527-BD43-654D04978A08}"/>
              </a:ext>
            </a:extLst>
          </p:cNvPr>
          <p:cNvSpPr/>
          <p:nvPr/>
        </p:nvSpPr>
        <p:spPr>
          <a:xfrm>
            <a:off x="3419872" y="2564904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419B2-A566-4044-B6B1-04A9F04161F1}"/>
              </a:ext>
            </a:extLst>
          </p:cNvPr>
          <p:cNvSpPr txBox="1"/>
          <p:nvPr/>
        </p:nvSpPr>
        <p:spPr>
          <a:xfrm>
            <a:off x="2719227" y="2411596"/>
            <a:ext cx="543739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4E7AD-AEBE-4184-BB3D-9AEF1C558488}"/>
              </a:ext>
            </a:extLst>
          </p:cNvPr>
          <p:cNvSpPr/>
          <p:nvPr/>
        </p:nvSpPr>
        <p:spPr>
          <a:xfrm>
            <a:off x="1331640" y="4653136"/>
            <a:ext cx="6048672" cy="2880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2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4FE7A6-52B2-415D-879E-7E0F88A39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1988840"/>
            <a:ext cx="3798137" cy="2804403"/>
          </a:xfrm>
          <a:prstGeom prst="rect">
            <a:avLst/>
          </a:prstGeom>
        </p:spPr>
      </p:pic>
      <p:pic>
        <p:nvPicPr>
          <p:cNvPr id="6" name="Immagine 5" descr="Immagine che contiene testo, dilegno&#10;&#10;Descrizione generata automaticamente">
            <a:extLst>
              <a:ext uri="{FF2B5EF4-FFF2-40B4-BE49-F238E27FC236}">
                <a16:creationId xmlns:a16="http://schemas.microsoft.com/office/drawing/2014/main" id="{74855E0E-1DF0-41C3-B13C-07BC233B3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1" y="2348880"/>
            <a:ext cx="602925" cy="60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E886-9E62-46C4-8354-039F2AA73D8E}"/>
              </a:ext>
            </a:extLst>
          </p:cNvPr>
          <p:cNvSpPr/>
          <p:nvPr/>
        </p:nvSpPr>
        <p:spPr>
          <a:xfrm>
            <a:off x="4427984" y="3429000"/>
            <a:ext cx="216024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2C9BE-EFF2-401A-B405-4633EB64CF8C}"/>
              </a:ext>
            </a:extLst>
          </p:cNvPr>
          <p:cNvSpPr txBox="1"/>
          <p:nvPr/>
        </p:nvSpPr>
        <p:spPr>
          <a:xfrm>
            <a:off x="3707904" y="3385592"/>
            <a:ext cx="489236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HOME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B0332-81AC-4D04-8379-9F8929160356}"/>
              </a:ext>
            </a:extLst>
          </p:cNvPr>
          <p:cNvCxnSpPr>
            <a:endCxn id="4" idx="1"/>
          </p:cNvCxnSpPr>
          <p:nvPr/>
        </p:nvCxnSpPr>
        <p:spPr>
          <a:xfrm>
            <a:off x="4211960" y="3501008"/>
            <a:ext cx="2160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8068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72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project</a:t>
            </a:r>
            <a:endParaRPr lang="en-GB" dirty="0"/>
          </a:p>
          <a:p>
            <a:r>
              <a:rPr lang="en-GB" i="1" dirty="0"/>
              <a:t>it.unibo.qak20.robotroommap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X, 1, X,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04888"/>
            <a:ext cx="6858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2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3386</Words>
  <Application>Microsoft Office PowerPoint</Application>
  <PresentationFormat>On-screen Show (4:3)</PresentationFormat>
  <Paragraphs>1184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Aharoni</vt:lpstr>
      <vt:lpstr>Arial</vt:lpstr>
      <vt:lpstr>Arial Narrow</vt:lpstr>
      <vt:lpstr>Calibri</vt:lpstr>
      <vt:lpstr>Consolas</vt:lpstr>
      <vt:lpstr>Symbol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Domande (su un sistema)</vt:lpstr>
      <vt:lpstr>Specifica della grammatica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SISTEMI: una visione ‘olistica’</vt:lpstr>
      <vt:lpstr>Hexagonal Architecture (Port-Adapter)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Giovedi 21 Maggio</vt:lpstr>
      <vt:lpstr>PowerPoint Presentation</vt:lpstr>
      <vt:lpstr>Martedi 26 Maggio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Antonio Natali</cp:lastModifiedBy>
  <cp:revision>403</cp:revision>
  <dcterms:created xsi:type="dcterms:W3CDTF">2020-02-19T17:19:21Z</dcterms:created>
  <dcterms:modified xsi:type="dcterms:W3CDTF">2021-04-17T10:09:03Z</dcterms:modified>
</cp:coreProperties>
</file>